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slides/slide67.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presentation.xml" ContentType="application/vnd.openxmlformats-officedocument.presentationml.presentation.main+xml"/>
  <Override PartName="/ppt/slides/slide6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3.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55.xml" ContentType="application/vnd.openxmlformats-officedocument.presentationml.slide+xml"/>
  <Override PartName="/ppt/slides/slide32.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58.xml" ContentType="application/vnd.openxmlformats-officedocument.presentationml.slide+xml"/>
  <Override PartName="/ppt/slides/slide63.xml" ContentType="application/vnd.openxmlformats-officedocument.presentationml.slide+xml"/>
  <Override PartName="/ppt/slides/slide65.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9.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slideMasters/slideMaster13.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8.xml" ContentType="application/vnd.openxmlformats-officedocument.presentationml.slideMaster+xml"/>
  <Override PartName="/ppt/slideMasters/slideMaster19.xml" ContentType="application/vnd.openxmlformats-officedocument.presentationml.slideMaster+xml"/>
  <Override PartName="/ppt/slideMasters/slideMaster21.xml" ContentType="application/vnd.openxmlformats-officedocument.presentationml.slideMaster+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slideMasters/slideMaster1.xml" ContentType="application/vnd.openxmlformats-officedocument.presentationml.slideMaster+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slideMasters/slideMaster20.xml" ContentType="application/vnd.openxmlformats-officedocument.presentationml.slideMaster+xml"/>
  <Override PartName="/ppt/notesSlides/notesSlide28.xml" ContentType="application/vnd.openxmlformats-officedocument.presentationml.notesSlide+xml"/>
  <Override PartName="/ppt/notesSlides/notesSlide38.xml" ContentType="application/vnd.openxmlformats-officedocument.presentationml.notesSlide+xml"/>
  <Override PartName="/ppt/slideLayouts/slideLayout1.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30.xml" ContentType="application/vnd.openxmlformats-officedocument.presentationml.slideLayout+xml"/>
  <Override PartName="/ppt/slideLayouts/slideLayout129.xml" ContentType="application/vnd.openxmlformats-officedocument.presentationml.slideLayout+xml"/>
  <Override PartName="/ppt/slideLayouts/slideLayout128.xml" ContentType="application/vnd.openxmlformats-officedocument.presentationml.slideLayout+xml"/>
  <Override PartName="/ppt/slideLayouts/slideLayout127.xml" ContentType="application/vnd.openxmlformats-officedocument.presentationml.slideLayout+xml"/>
  <Override PartName="/ppt/slideLayouts/slideLayout126.xml" ContentType="application/vnd.openxmlformats-officedocument.presentationml.slideLayout+xml"/>
  <Override PartName="/ppt/slideLayouts/slideLayout125.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36.xml" ContentType="application/vnd.openxmlformats-officedocument.presentationml.slideLayout+xml"/>
  <Override PartName="/ppt/slideLayouts/slideLayout135.xml" ContentType="application/vnd.openxmlformats-officedocument.presentationml.slideLayout+xml"/>
  <Override PartName="/ppt/slideLayouts/slideLayout134.xml" ContentType="application/vnd.openxmlformats-officedocument.presentationml.slideLayout+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9.xml" ContentType="application/vnd.openxmlformats-officedocument.presentationml.slideLayout+xml"/>
  <Override PartName="/ppt/notesSlides/notesSlide27.xml" ContentType="application/vnd.openxmlformats-officedocument.presentationml.notesSlide+xml"/>
  <Override PartName="/ppt/slideLayouts/slideLayout117.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50.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46.xml" ContentType="application/vnd.openxmlformats-officedocument.presentationml.slideLayout+xml"/>
  <Override PartName="/ppt/notesSlides/notesSlide4.xml" ContentType="application/vnd.openxmlformats-officedocument.presentationml.notesSlide+xml"/>
  <Override PartName="/ppt/slideLayouts/slideLayout118.xml" ContentType="application/vnd.openxmlformats-officedocument.presentationml.slideLayout+xml"/>
  <Override PartName="/ppt/notesSlides/notesSlide26.xml" ContentType="application/vnd.openxmlformats-officedocument.presentationml.notesSlide+xml"/>
  <Override PartName="/ppt/notesSlides/notesSlide18.xml" ContentType="application/vnd.openxmlformats-officedocument.presentationml.notesSlide+xml"/>
  <Override PartName="/ppt/notesSlides/notesSlide24.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12.xml" ContentType="application/vnd.openxmlformats-officedocument.presentationml.notesSlide+xml"/>
  <Override PartName="/ppt/notesSlides/notesSlide25.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5.xml" ContentType="application/vnd.openxmlformats-officedocument.presentationml.notesSlide+xml"/>
  <Override PartName="/ppt/theme/theme2.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8.xml" ContentType="application/vnd.openxmlformats-officedocument.theme+xml"/>
  <Override PartName="/ppt/theme/theme5.xml" ContentType="application/vnd.openxmlformats-officedocument.theme+xml"/>
  <Override PartName="/ppt/theme/theme9.xml" ContentType="application/vnd.openxmlformats-officedocument.theme+xml"/>
  <Override PartName="/ppt/theme/theme4.xml" ContentType="application/vnd.openxmlformats-officedocument.theme+xml"/>
  <Override PartName="/ppt/theme/theme7.xml" ContentType="application/vnd.openxmlformats-officedocument.theme+xml"/>
  <Override PartName="/ppt/theme/theme3.xml" ContentType="application/vnd.openxmlformats-officedocument.theme+xml"/>
  <Override PartName="/ppt/theme/theme11.xml" ContentType="application/vnd.openxmlformats-officedocument.theme+xml"/>
  <Override PartName="/ppt/theme/theme10.xml" ContentType="application/vnd.openxmlformats-officedocument.theme+xml"/>
  <Override PartName="/ppt/theme/theme20.xml" ContentType="application/vnd.openxmlformats-officedocument.theme+xml"/>
  <Override PartName="/ppt/theme/theme1.xml" ContentType="application/vnd.openxmlformats-officedocument.theme+xml"/>
  <Override PartName="/ppt/charts/style3.xml" ContentType="application/vnd.ms-office.chartstyle+xml"/>
  <Override PartName="/ppt/charts/chart3.xml" ContentType="application/vnd.openxmlformats-officedocument.drawingml.chart+xml"/>
  <Override PartName="/ppt/theme/theme19.xml" ContentType="application/vnd.openxmlformats-officedocument.theme+xml"/>
  <Override PartName="/ppt/theme/theme21.xml" ContentType="application/vnd.openxmlformats-officedocument.theme+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1.xml" ContentType="application/vnd.openxmlformats-officedocument.drawingml.chart+xml"/>
  <Override PartName="/ppt/notesMasters/notesMaster1.xml" ContentType="application/vnd.openxmlformats-officedocument.presentationml.notesMaster+xml"/>
  <Override PartName="/ppt/theme/theme22.xml" ContentType="application/vnd.openxmlformats-officedocument.theme+xml"/>
  <Override PartName="/ppt/theme/theme23.xml" ContentType="application/vnd.openxmlformats-officedocument.theme+xml"/>
  <Override PartName="/ppt/handoutMasters/handoutMaster1.xml" ContentType="application/vnd.openxmlformats-officedocument.presentationml.handoutMaster+xml"/>
  <Override PartName="/ppt/charts/colors3.xml" ContentType="application/vnd.ms-office.chartcolorstyl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tags/tag41.xml" ContentType="application/vnd.openxmlformats-officedocument.presentationml.tags+xml"/>
  <Override PartName="/ppt/tags/tag37.xml" ContentType="application/vnd.openxmlformats-officedocument.presentationml.tags+xml"/>
  <Override PartName="/ppt/tags/tag44.xml" ContentType="application/vnd.openxmlformats-officedocument.presentationml.tags+xml"/>
  <Override PartName="/ppt/tags/tag51.xml" ContentType="application/vnd.openxmlformats-officedocument.presentationml.tags+xml"/>
  <Override PartName="/ppt/tags/tag57.xml" ContentType="application/vnd.openxmlformats-officedocument.presentationml.tags+xml"/>
  <Override PartName="/ppt/tags/tag48.xml" ContentType="application/vnd.openxmlformats-officedocument.presentationml.tags+xml"/>
  <Override PartName="/ppt/tags/tag47.xml" ContentType="application/vnd.openxmlformats-officedocument.presentationml.tags+xml"/>
  <Override PartName="/ppt/tags/tag45.xml" ContentType="application/vnd.openxmlformats-officedocument.presentationml.tags+xml"/>
  <Override PartName="/ppt/tags/tag9.xml" ContentType="application/vnd.openxmlformats-officedocument.presentationml.tags+xml"/>
  <Override PartName="/ppt/tags/tag55.xml" ContentType="application/vnd.openxmlformats-officedocument.presentationml.tags+xml"/>
  <Override PartName="/ppt/tags/tag1.xml" ContentType="application/vnd.openxmlformats-officedocument.presentationml.tags+xml"/>
  <Override PartName="/ppt/tags/tag2.xml" ContentType="application/vnd.openxmlformats-officedocument.presentationml.tags+xml"/>
  <Override PartName="/ppt/tags/tag46.xml" ContentType="application/vnd.openxmlformats-officedocument.presentationml.tags+xml"/>
  <Override PartName="/ppt/tags/tag52.xml" ContentType="application/vnd.openxmlformats-officedocument.presentationml.tags+xml"/>
  <Override PartName="/ppt/tags/tag43.xml" ContentType="application/vnd.openxmlformats-officedocument.presentationml.tags+xml"/>
  <Override PartName="/ppt/tags/tag39.xml" ContentType="application/vnd.openxmlformats-officedocument.presentationml.tags+xml"/>
  <Override PartName="/ppt/tags/tag53.xml" ContentType="application/vnd.openxmlformats-officedocument.presentationml.tags+xml"/>
  <Override PartName="/ppt/tags/tag38.xml" ContentType="application/vnd.openxmlformats-officedocument.presentationml.tags+xml"/>
  <Override PartName="/ppt/tags/tag42.xml" ContentType="application/vnd.openxmlformats-officedocument.presentationml.tags+xml"/>
  <Override PartName="/ppt/tags/tag40.xml" ContentType="application/vnd.openxmlformats-officedocument.presentationml.tags+xml"/>
  <Override PartName="/ppt/tags/tag50.xml" ContentType="application/vnd.openxmlformats-officedocument.presentationml.tags+xml"/>
  <Override PartName="/ppt/tags/tag56.xml" ContentType="application/vnd.openxmlformats-officedocument.presentationml.tags+xml"/>
  <Override PartName="/ppt/tags/tag54.xml" ContentType="application/vnd.openxmlformats-officedocument.presentationml.tags+xml"/>
  <Override PartName="/ppt/tags/tag49.xml" ContentType="application/vnd.openxmlformats-officedocument.presentationml.tags+xml"/>
  <Override PartName="/ppt/tags/tag31.xml" ContentType="application/vnd.openxmlformats-officedocument.presentationml.tags+xml"/>
  <Override PartName="/ppt/tags/tag4.xml" ContentType="application/vnd.openxmlformats-officedocument.presentationml.tags+xml"/>
  <Override PartName="/ppt/tags/tag25.xml" ContentType="application/vnd.openxmlformats-officedocument.presentationml.tags+xml"/>
  <Override PartName="/ppt/tags/tag24.xml" ContentType="application/vnd.openxmlformats-officedocument.presentationml.tags+xml"/>
  <Override PartName="/ppt/tags/tag23.xml" ContentType="application/vnd.openxmlformats-officedocument.presentationml.tags+xml"/>
  <Override PartName="/ppt/tags/tag22.xml" ContentType="application/vnd.openxmlformats-officedocument.presentationml.tags+xml"/>
  <Override PartName="/ppt/tags/tag21.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docProps/app.xml" ContentType="application/vnd.openxmlformats-officedocument.extended-properties+xml"/>
  <Override PartName="/docProps/custom.xml" ContentType="application/vnd.openxmlformats-officedocument.custom-properties+xml"/>
  <Override PartName="/ppt/tags/tag30.xml" ContentType="application/vnd.openxmlformats-officedocument.presentationml.tags+xml"/>
  <Override PartName="/ppt/tags/tag29.xml" ContentType="application/vnd.openxmlformats-officedocument.presentationml.tags+xml"/>
  <Override PartName="/ppt/tags/tag20.xml" ContentType="application/vnd.openxmlformats-officedocument.presentationml.tags+xml"/>
  <Override PartName="/ppt/tags/tag19.xml" ContentType="application/vnd.openxmlformats-officedocument.presentationml.tags+xml"/>
  <Override PartName="/ppt/tags/tag18.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7.xml" ContentType="application/vnd.openxmlformats-officedocument.presentationml.tags+xml"/>
  <Override PartName="/ppt/tags/tag16.xml" ContentType="application/vnd.openxmlformats-officedocument.presentationml.tags+xml"/>
  <Override PartName="/ppt/tags/tag15.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ppt/tags/tag10.xml" ContentType="application/vnd.openxmlformats-officedocument.presentationml.tags+xml"/>
  <Override PartName="/ppt/tags/tag79.xml" ContentType="application/vnd.openxmlformats-officedocument.presentationml.tags+xml"/>
  <Override PartName="/ppt/tags/tag35.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3.xml" ContentType="application/vnd.openxmlformats-officedocument.presentationml.tags+xml"/>
  <Override PartName="/ppt/tags/tag62.xml" ContentType="application/vnd.openxmlformats-officedocument.presentationml.tags+xml"/>
  <Override PartName="/ppt/tags/tag61.xml" ContentType="application/vnd.openxmlformats-officedocument.presentationml.tags+xml"/>
  <Override PartName="/ppt/tags/tag58.xml" ContentType="application/vnd.openxmlformats-officedocument.presentationml.tags+xml"/>
  <Override PartName="/ppt/tags/tag36.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34.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32.xml" ContentType="application/vnd.openxmlformats-officedocument.presentationml.tags+xml"/>
  <Override PartName="/ppt/tags/tag78.xml" ContentType="application/vnd.openxmlformats-officedocument.presentationml.tags+xml"/>
  <Override PartName="/ppt/tags/tag33.xml" ContentType="application/vnd.openxmlformats-officedocument.presentationml.tags+xml"/>
  <Override PartName="/ppt/tags/tag75.xml" ContentType="application/vnd.openxmlformats-officedocument.presentationml.tags+xml"/>
  <Override PartName="/ppt/tags/tag74.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3.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682" r:id="rId3"/>
    <p:sldMasterId id="2147483684" r:id="rId4"/>
    <p:sldMasterId id="2147483688" r:id="rId5"/>
    <p:sldMasterId id="2147483690" r:id="rId6"/>
    <p:sldMasterId id="2147483699" r:id="rId7"/>
    <p:sldMasterId id="2147483709" r:id="rId8"/>
    <p:sldMasterId id="2147483722" r:id="rId9"/>
    <p:sldMasterId id="2147483727" r:id="rId10"/>
    <p:sldMasterId id="2147483739" r:id="rId11"/>
    <p:sldMasterId id="2147483751" r:id="rId12"/>
    <p:sldMasterId id="2147483756" r:id="rId13"/>
    <p:sldMasterId id="2147483768" r:id="rId14"/>
    <p:sldMasterId id="2147483778" r:id="rId15"/>
    <p:sldMasterId id="2147483781" r:id="rId16"/>
    <p:sldMasterId id="2147483788" r:id="rId17"/>
    <p:sldMasterId id="2147483805" r:id="rId18"/>
    <p:sldMasterId id="2147483820" r:id="rId19"/>
    <p:sldMasterId id="2147483830" r:id="rId20"/>
    <p:sldMasterId id="2147483835" r:id="rId21"/>
  </p:sldMasterIdLst>
  <p:notesMasterIdLst>
    <p:notesMasterId r:id="rId97"/>
  </p:notesMasterIdLst>
  <p:handoutMasterIdLst>
    <p:handoutMasterId r:id="rId98"/>
  </p:handoutMasterIdLst>
  <p:sldIdLst>
    <p:sldId id="261" r:id="rId22"/>
    <p:sldId id="428" r:id="rId23"/>
    <p:sldId id="347" r:id="rId24"/>
    <p:sldId id="346" r:id="rId25"/>
    <p:sldId id="312" r:id="rId26"/>
    <p:sldId id="411" r:id="rId27"/>
    <p:sldId id="412" r:id="rId28"/>
    <p:sldId id="413" r:id="rId29"/>
    <p:sldId id="439" r:id="rId30"/>
    <p:sldId id="440" r:id="rId31"/>
    <p:sldId id="441" r:id="rId32"/>
    <p:sldId id="442" r:id="rId33"/>
    <p:sldId id="443" r:id="rId34"/>
    <p:sldId id="444" r:id="rId35"/>
    <p:sldId id="445" r:id="rId36"/>
    <p:sldId id="446" r:id="rId37"/>
    <p:sldId id="447" r:id="rId38"/>
    <p:sldId id="391" r:id="rId39"/>
    <p:sldId id="392" r:id="rId40"/>
    <p:sldId id="393" r:id="rId41"/>
    <p:sldId id="394" r:id="rId42"/>
    <p:sldId id="395" r:id="rId43"/>
    <p:sldId id="396" r:id="rId44"/>
    <p:sldId id="397" r:id="rId45"/>
    <p:sldId id="379" r:id="rId46"/>
    <p:sldId id="380" r:id="rId47"/>
    <p:sldId id="381" r:id="rId48"/>
    <p:sldId id="382" r:id="rId49"/>
    <p:sldId id="383" r:id="rId50"/>
    <p:sldId id="384" r:id="rId51"/>
    <p:sldId id="385" r:id="rId52"/>
    <p:sldId id="386" r:id="rId53"/>
    <p:sldId id="387" r:id="rId54"/>
    <p:sldId id="388" r:id="rId55"/>
    <p:sldId id="389" r:id="rId56"/>
    <p:sldId id="390" r:id="rId57"/>
    <p:sldId id="362" r:id="rId58"/>
    <p:sldId id="363" r:id="rId59"/>
    <p:sldId id="364" r:id="rId60"/>
    <p:sldId id="365" r:id="rId61"/>
    <p:sldId id="366" r:id="rId62"/>
    <p:sldId id="367" r:id="rId63"/>
    <p:sldId id="368" r:id="rId64"/>
    <p:sldId id="369" r:id="rId65"/>
    <p:sldId id="370" r:id="rId66"/>
    <p:sldId id="371" r:id="rId67"/>
    <p:sldId id="372" r:id="rId68"/>
    <p:sldId id="429" r:id="rId69"/>
    <p:sldId id="430" r:id="rId70"/>
    <p:sldId id="431" r:id="rId71"/>
    <p:sldId id="374" r:id="rId72"/>
    <p:sldId id="375" r:id="rId73"/>
    <p:sldId id="376" r:id="rId74"/>
    <p:sldId id="377" r:id="rId75"/>
    <p:sldId id="378" r:id="rId76"/>
    <p:sldId id="304" r:id="rId77"/>
    <p:sldId id="350" r:id="rId78"/>
    <p:sldId id="351" r:id="rId79"/>
    <p:sldId id="352" r:id="rId80"/>
    <p:sldId id="353" r:id="rId81"/>
    <p:sldId id="354" r:id="rId82"/>
    <p:sldId id="355" r:id="rId83"/>
    <p:sldId id="356" r:id="rId84"/>
    <p:sldId id="357" r:id="rId85"/>
    <p:sldId id="358" r:id="rId86"/>
    <p:sldId id="359" r:id="rId87"/>
    <p:sldId id="360" r:id="rId88"/>
    <p:sldId id="361" r:id="rId89"/>
    <p:sldId id="432" r:id="rId90"/>
    <p:sldId id="433" r:id="rId91"/>
    <p:sldId id="434" r:id="rId92"/>
    <p:sldId id="435" r:id="rId93"/>
    <p:sldId id="436" r:id="rId94"/>
    <p:sldId id="437" r:id="rId95"/>
    <p:sldId id="438" r:id="rId96"/>
  </p:sldIdLst>
  <p:sldSz cx="12192000" cy="6858000"/>
  <p:notesSz cx="7010400" cy="9296400"/>
  <p:custDataLst>
    <p:tags r:id="rId9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430E75-58A0-43B6-A98C-EA5126607D30}">
          <p14:sldIdLst>
            <p14:sldId id="261"/>
            <p14:sldId id="428"/>
            <p14:sldId id="347"/>
            <p14:sldId id="346"/>
            <p14:sldId id="312"/>
          </p14:sldIdLst>
        </p14:section>
        <p14:section name="WMTS" id="{6F3E957E-D941-4761-9523-3D62F2EF1FF0}">
          <p14:sldIdLst>
            <p14:sldId id="411"/>
            <p14:sldId id="412"/>
            <p14:sldId id="413"/>
            <p14:sldId id="439"/>
            <p14:sldId id="440"/>
            <p14:sldId id="441"/>
            <p14:sldId id="442"/>
            <p14:sldId id="443"/>
            <p14:sldId id="444"/>
            <p14:sldId id="445"/>
            <p14:sldId id="446"/>
            <p14:sldId id="447"/>
          </p14:sldIdLst>
        </p14:section>
        <p14:section name="DNA" id="{22A8827E-780E-4A10-A145-8BE361DD30AB}">
          <p14:sldIdLst>
            <p14:sldId id="391"/>
            <p14:sldId id="392"/>
            <p14:sldId id="393"/>
            <p14:sldId id="394"/>
            <p14:sldId id="395"/>
            <p14:sldId id="396"/>
            <p14:sldId id="397"/>
          </p14:sldIdLst>
        </p14:section>
        <p14:section name="DevOps" id="{CF9A52CE-559A-4E6A-AF5C-CD1655032731}">
          <p14:sldIdLst>
            <p14:sldId id="379"/>
            <p14:sldId id="380"/>
            <p14:sldId id="381"/>
            <p14:sldId id="382"/>
            <p14:sldId id="383"/>
            <p14:sldId id="384"/>
            <p14:sldId id="385"/>
            <p14:sldId id="386"/>
            <p14:sldId id="387"/>
            <p14:sldId id="388"/>
            <p14:sldId id="389"/>
            <p14:sldId id="390"/>
          </p14:sldIdLst>
        </p14:section>
        <p14:section name="EA" id="{09C7DFF8-133B-4B17-A284-51AFD4541EA9}">
          <p14:sldIdLst>
            <p14:sldId id="362"/>
            <p14:sldId id="363"/>
            <p14:sldId id="364"/>
            <p14:sldId id="365"/>
            <p14:sldId id="366"/>
            <p14:sldId id="367"/>
            <p14:sldId id="368"/>
            <p14:sldId id="369"/>
            <p14:sldId id="370"/>
            <p14:sldId id="371"/>
          </p14:sldIdLst>
        </p14:section>
        <p14:section name="Innov" id="{7991EA80-5AF9-478F-91DF-DCF81B6495E0}">
          <p14:sldIdLst>
            <p14:sldId id="372"/>
            <p14:sldId id="429"/>
            <p14:sldId id="430"/>
            <p14:sldId id="431"/>
            <p14:sldId id="374"/>
            <p14:sldId id="375"/>
            <p14:sldId id="376"/>
            <p14:sldId id="377"/>
            <p14:sldId id="378"/>
          </p14:sldIdLst>
        </p14:section>
        <p14:section name="Cloud" id="{4D59F8F7-5930-4FDF-9B0B-DF53DD1D9D99}">
          <p14:sldIdLst>
            <p14:sldId id="304"/>
            <p14:sldId id="350"/>
            <p14:sldId id="351"/>
            <p14:sldId id="352"/>
            <p14:sldId id="353"/>
            <p14:sldId id="354"/>
            <p14:sldId id="355"/>
            <p14:sldId id="356"/>
            <p14:sldId id="357"/>
            <p14:sldId id="358"/>
            <p14:sldId id="359"/>
            <p14:sldId id="360"/>
            <p14:sldId id="361"/>
          </p14:sldIdLst>
        </p14:section>
        <p14:section name="QE" id="{60409A8B-1AB9-4CC8-A046-1B771D6FDDBD}">
          <p14:sldIdLst>
            <p14:sldId id="432"/>
            <p14:sldId id="433"/>
            <p14:sldId id="434"/>
            <p14:sldId id="435"/>
            <p14:sldId id="436"/>
            <p14:sldId id="437"/>
            <p14:sldId id="43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8" autoAdjust="0"/>
    <p:restoredTop sz="94660"/>
  </p:normalViewPr>
  <p:slideViewPr>
    <p:cSldViewPr snapToGrid="0">
      <p:cViewPr varScale="1">
        <p:scale>
          <a:sx n="87" d="100"/>
          <a:sy n="87" d="100"/>
        </p:scale>
        <p:origin x="485" y="67"/>
      </p:cViewPr>
      <p:guideLst/>
    </p:cSldViewPr>
  </p:slideViewPr>
  <p:notesTextViewPr>
    <p:cViewPr>
      <p:scale>
        <a:sx n="1" d="1"/>
        <a:sy n="1" d="1"/>
      </p:scale>
      <p:origin x="0" y="0"/>
    </p:cViewPr>
  </p:notesTextViewPr>
  <p:notesViewPr>
    <p:cSldViewPr snapToGrid="0">
      <p:cViewPr varScale="1">
        <p:scale>
          <a:sx n="65" d="100"/>
          <a:sy n="65" d="100"/>
        </p:scale>
        <p:origin x="1853" y="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21.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slide" Target="slides/slide42.xml"/><Relationship Id="rId68" Type="http://schemas.openxmlformats.org/officeDocument/2006/relationships/slide" Target="slides/slide47.xml"/><Relationship Id="rId84" Type="http://schemas.openxmlformats.org/officeDocument/2006/relationships/slide" Target="slides/slide63.xml"/><Relationship Id="rId89" Type="http://schemas.openxmlformats.org/officeDocument/2006/relationships/slide" Target="slides/slide68.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1.xml"/><Relationship Id="rId37" Type="http://schemas.openxmlformats.org/officeDocument/2006/relationships/slide" Target="slides/slide16.xml"/><Relationship Id="rId53" Type="http://schemas.openxmlformats.org/officeDocument/2006/relationships/slide" Target="slides/slide32.xml"/><Relationship Id="rId58" Type="http://schemas.openxmlformats.org/officeDocument/2006/relationships/slide" Target="slides/slide37.xml"/><Relationship Id="rId74" Type="http://schemas.openxmlformats.org/officeDocument/2006/relationships/slide" Target="slides/slide53.xml"/><Relationship Id="rId79" Type="http://schemas.openxmlformats.org/officeDocument/2006/relationships/slide" Target="slides/slide58.xml"/><Relationship Id="rId102"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69.xml"/><Relationship Id="rId95" Type="http://schemas.openxmlformats.org/officeDocument/2006/relationships/slide" Target="slides/slide74.xml"/><Relationship Id="rId22" Type="http://schemas.openxmlformats.org/officeDocument/2006/relationships/slide" Target="slides/slide1.xml"/><Relationship Id="rId27" Type="http://schemas.openxmlformats.org/officeDocument/2006/relationships/slide" Target="slides/slide6.xml"/><Relationship Id="rId43" Type="http://schemas.openxmlformats.org/officeDocument/2006/relationships/slide" Target="slides/slide22.xml"/><Relationship Id="rId48" Type="http://schemas.openxmlformats.org/officeDocument/2006/relationships/slide" Target="slides/slide27.xml"/><Relationship Id="rId64" Type="http://schemas.openxmlformats.org/officeDocument/2006/relationships/slide" Target="slides/slide43.xml"/><Relationship Id="rId69" Type="http://schemas.openxmlformats.org/officeDocument/2006/relationships/slide" Target="slides/slide48.xml"/><Relationship Id="rId80" Type="http://schemas.openxmlformats.org/officeDocument/2006/relationships/slide" Target="slides/slide59.xml"/><Relationship Id="rId85" Type="http://schemas.openxmlformats.org/officeDocument/2006/relationships/slide" Target="slides/slide64.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2.xml"/><Relationship Id="rId38" Type="http://schemas.openxmlformats.org/officeDocument/2006/relationships/slide" Target="slides/slide17.xml"/><Relationship Id="rId59" Type="http://schemas.openxmlformats.org/officeDocument/2006/relationships/slide" Target="slides/slide38.xml"/><Relationship Id="rId103"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slide" Target="slides/slide49.xml"/><Relationship Id="rId75" Type="http://schemas.openxmlformats.org/officeDocument/2006/relationships/slide" Target="slides/slide54.xml"/><Relationship Id="rId83" Type="http://schemas.openxmlformats.org/officeDocument/2006/relationships/slide" Target="slides/slide62.xml"/><Relationship Id="rId88" Type="http://schemas.openxmlformats.org/officeDocument/2006/relationships/slide" Target="slides/slide67.xml"/><Relationship Id="rId91" Type="http://schemas.openxmlformats.org/officeDocument/2006/relationships/slide" Target="slides/slide70.xml"/><Relationship Id="rId96" Type="http://schemas.openxmlformats.org/officeDocument/2006/relationships/slide" Target="slides/slide7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6" Type="http://schemas.openxmlformats.org/officeDocument/2006/relationships/customXml" Target="../customXml/item3.xml"/><Relationship Id="rId10" Type="http://schemas.openxmlformats.org/officeDocument/2006/relationships/slideMaster" Target="slideMasters/slideMaster10.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slide" Target="slides/slide57.xml"/><Relationship Id="rId81" Type="http://schemas.openxmlformats.org/officeDocument/2006/relationships/slide" Target="slides/slide60.xml"/><Relationship Id="rId86" Type="http://schemas.openxmlformats.org/officeDocument/2006/relationships/slide" Target="slides/slide65.xml"/><Relationship Id="rId94" Type="http://schemas.openxmlformats.org/officeDocument/2006/relationships/slide" Target="slides/slide73.xml"/><Relationship Id="rId99" Type="http://schemas.openxmlformats.org/officeDocument/2006/relationships/tags" Target="tags/tag1.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6" Type="http://schemas.openxmlformats.org/officeDocument/2006/relationships/slide" Target="slides/slide55.xml"/><Relationship Id="rId97" Type="http://schemas.openxmlformats.org/officeDocument/2006/relationships/notesMaster" Target="notesMasters/notesMaster1.xml"/><Relationship Id="rId104" Type="http://schemas.openxmlformats.org/officeDocument/2006/relationships/customXml" Target="../customXml/item1.xml"/><Relationship Id="rId7" Type="http://schemas.openxmlformats.org/officeDocument/2006/relationships/slideMaster" Target="slideMasters/slideMaster7.xml"/><Relationship Id="rId71" Type="http://schemas.openxmlformats.org/officeDocument/2006/relationships/slide" Target="slides/slide50.xml"/><Relationship Id="rId92" Type="http://schemas.openxmlformats.org/officeDocument/2006/relationships/slide" Target="slides/slide71.xml"/><Relationship Id="rId2" Type="http://schemas.openxmlformats.org/officeDocument/2006/relationships/slideMaster" Target="slideMasters/slideMaster2.xml"/><Relationship Id="rId29" Type="http://schemas.openxmlformats.org/officeDocument/2006/relationships/slide" Target="slides/slide8.xml"/><Relationship Id="rId24" Type="http://schemas.openxmlformats.org/officeDocument/2006/relationships/slide" Target="slides/slide3.xml"/><Relationship Id="rId40" Type="http://schemas.openxmlformats.org/officeDocument/2006/relationships/slide" Target="slides/slide19.xml"/><Relationship Id="rId45" Type="http://schemas.openxmlformats.org/officeDocument/2006/relationships/slide" Target="slides/slide24.xml"/><Relationship Id="rId66" Type="http://schemas.openxmlformats.org/officeDocument/2006/relationships/slide" Target="slides/slide45.xml"/><Relationship Id="rId87" Type="http://schemas.openxmlformats.org/officeDocument/2006/relationships/slide" Target="slides/slide66.xml"/><Relationship Id="rId61" Type="http://schemas.openxmlformats.org/officeDocument/2006/relationships/slide" Target="slides/slide40.xml"/><Relationship Id="rId82" Type="http://schemas.openxmlformats.org/officeDocument/2006/relationships/slide" Target="slides/slide6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9.xml"/><Relationship Id="rId35" Type="http://schemas.openxmlformats.org/officeDocument/2006/relationships/slide" Target="slides/slide14.xml"/><Relationship Id="rId56" Type="http://schemas.openxmlformats.org/officeDocument/2006/relationships/slide" Target="slides/slide35.xml"/><Relationship Id="rId77" Type="http://schemas.openxmlformats.org/officeDocument/2006/relationships/slide" Target="slides/slide56.xml"/><Relationship Id="rId100" Type="http://schemas.openxmlformats.org/officeDocument/2006/relationships/presProps" Target="presProps.xml"/><Relationship Id="rId105" Type="http://schemas.openxmlformats.org/officeDocument/2006/relationships/customXml" Target="../customXml/item2.xml"/><Relationship Id="rId8" Type="http://schemas.openxmlformats.org/officeDocument/2006/relationships/slideMaster" Target="slideMasters/slideMaster8.xml"/><Relationship Id="rId51" Type="http://schemas.openxmlformats.org/officeDocument/2006/relationships/slide" Target="slides/slide30.xml"/><Relationship Id="rId72" Type="http://schemas.openxmlformats.org/officeDocument/2006/relationships/slide" Target="slides/slide51.xml"/><Relationship Id="rId93" Type="http://schemas.openxmlformats.org/officeDocument/2006/relationships/slide" Target="slides/slide72.xml"/><Relationship Id="rId98"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4.xml"/><Relationship Id="rId46" Type="http://schemas.openxmlformats.org/officeDocument/2006/relationships/slide" Target="slides/slide25.xml"/><Relationship Id="rId67" Type="http://schemas.openxmlformats.org/officeDocument/2006/relationships/slide" Target="slides/slide4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rap696\Documents\2018%20planning\ICI\ICI%20Data%2009.05.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1" i="0" u="none" strike="noStrike" kern="1200" spc="0" baseline="0">
                <a:solidFill>
                  <a:schemeClr val="tx1">
                    <a:lumMod val="65000"/>
                    <a:lumOff val="35000"/>
                  </a:schemeClr>
                </a:solidFill>
                <a:latin typeface="+mn-lt"/>
                <a:ea typeface="+mn-ea"/>
                <a:cs typeface="+mn-cs"/>
              </a:defRPr>
            </a:pPr>
            <a:r>
              <a:rPr lang="sv-SE" b="1" dirty="0"/>
              <a:t>WM App </a:t>
            </a:r>
            <a:r>
              <a:rPr lang="sv-SE" b="1" dirty="0" smtClean="0"/>
              <a:t>Maintenance - </a:t>
            </a:r>
            <a:r>
              <a:rPr lang="sv-SE" b="1" dirty="0"/>
              <a:t>2018 F - </a:t>
            </a:r>
            <a:r>
              <a:rPr lang="sv-SE" b="1" dirty="0" smtClean="0"/>
              <a:t>$52mm</a:t>
            </a:r>
            <a:endParaRPr lang="sv-SE" b="1" dirty="0"/>
          </a:p>
        </c:rich>
      </c:tx>
      <c:overlay val="0"/>
      <c:spPr>
        <a:noFill/>
        <a:ln>
          <a:noFill/>
        </a:ln>
        <a:effectLst/>
      </c:spPr>
      <c:txPr>
        <a:bodyPr rot="0" spcFirstLastPara="1" vertOverflow="ellipsis" vert="horz" wrap="square" anchor="ctr" anchorCtr="1"/>
        <a:lstStyle/>
        <a:p>
          <a:pPr>
            <a:defRPr sz="1915"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087149544688937E-2"/>
          <c:y val="0.20215103251135497"/>
          <c:w val="0.84588531921376464"/>
          <c:h val="0.60279512896949528"/>
        </c:manualLayout>
      </c:layout>
      <c:ofPieChart>
        <c:ofPieType val="pie"/>
        <c:varyColors val="1"/>
        <c:ser>
          <c:idx val="0"/>
          <c:order val="0"/>
          <c:tx>
            <c:strRef>
              <c:f>Sheet1!$B$1</c:f>
              <c:strCache>
                <c:ptCount val="1"/>
                <c:pt idx="0">
                  <c:v>WM App Maint - 2018 F - $52mm</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dPt>
            <c:idx val="7"/>
            <c:bubble3D val="0"/>
            <c:spPr>
              <a:solidFill>
                <a:schemeClr val="accent1">
                  <a:lumMod val="60000"/>
                  <a:lumOff val="40000"/>
                </a:schemeClr>
              </a:solidFill>
              <a:ln w="19050">
                <a:solidFill>
                  <a:schemeClr val="lt1"/>
                </a:solidFill>
              </a:ln>
              <a:effectLst/>
            </c:spPr>
          </c:dPt>
          <c:dLbls>
            <c:dLbl>
              <c:idx val="7"/>
              <c:layout>
                <c:manualLayout>
                  <c:x val="-1.9123492715584466E-3"/>
                  <c:y val="-6.2650154963829516E-2"/>
                </c:manualLayout>
              </c:layout>
              <c:tx>
                <c:rich>
                  <a:bodyPr/>
                  <a:lstStyle/>
                  <a:p>
                    <a:r>
                      <a:rPr lang="en-US" baseline="0" smtClean="0"/>
                      <a:t>WMTS</a:t>
                    </a:r>
                    <a:r>
                      <a:rPr lang="en-US" baseline="0" dirty="0" smtClean="0"/>
                      <a:t>, </a:t>
                    </a:r>
                    <a:fld id="{2701E7B8-D0DF-457C-8013-A4C43827C231}" type="VALUE">
                      <a:rPr lang="en-US" baseline="0"/>
                      <a:pPr/>
                      <a:t>[VALUE]</a:t>
                    </a:fld>
                    <a:r>
                      <a:rPr lang="en-US" baseline="0" dirty="0"/>
                      <a:t>, </a:t>
                    </a:r>
                    <a:fld id="{D66442E1-DD08-490B-B44A-D8DF16CE655B}" type="PERCENTAGE">
                      <a:rPr lang="en-US" baseline="0"/>
                      <a:pPr/>
                      <a:t>[PERCENTAGE]</a:t>
                    </a:fld>
                    <a:endParaRPr lang="en-US" baseline="0" dirty="0"/>
                  </a:p>
                </c:rich>
              </c:tx>
              <c:dLblPos val="bestFit"/>
              <c:showLegendKey val="0"/>
              <c:showVal val="1"/>
              <c:showCatName val="1"/>
              <c:showSerName val="0"/>
              <c:showPercent val="1"/>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bestFit"/>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E&amp;IA (Al)</c:v>
                </c:pt>
                <c:pt idx="1">
                  <c:v>RA (Naim)</c:v>
                </c:pt>
                <c:pt idx="2">
                  <c:v>Digital (Sumit)</c:v>
                </c:pt>
                <c:pt idx="3">
                  <c:v>DNA (Neil)</c:v>
                </c:pt>
                <c:pt idx="4">
                  <c:v>Non-US WM</c:v>
                </c:pt>
                <c:pt idx="5">
                  <c:v>US</c:v>
                </c:pt>
                <c:pt idx="6">
                  <c:v>CNB</c:v>
                </c:pt>
              </c:strCache>
            </c:strRef>
          </c:cat>
          <c:val>
            <c:numRef>
              <c:f>Sheet1!$B$2:$B$8</c:f>
              <c:numCache>
                <c:formatCode>General</c:formatCode>
                <c:ptCount val="7"/>
                <c:pt idx="0">
                  <c:v>1</c:v>
                </c:pt>
                <c:pt idx="1">
                  <c:v>1.3</c:v>
                </c:pt>
                <c:pt idx="2">
                  <c:v>0.5</c:v>
                </c:pt>
                <c:pt idx="3">
                  <c:v>1.3</c:v>
                </c:pt>
                <c:pt idx="4">
                  <c:v>27.7</c:v>
                </c:pt>
                <c:pt idx="5">
                  <c:v>20.5</c:v>
                </c:pt>
                <c:pt idx="6">
                  <c:v>0</c:v>
                </c:pt>
              </c:numCache>
            </c:numRef>
          </c:val>
          <c:extLst/>
        </c:ser>
        <c:dLbls>
          <c:dLblPos val="ctr"/>
          <c:showLegendKey val="0"/>
          <c:showVal val="0"/>
          <c:showCatName val="0"/>
          <c:showSerName val="0"/>
          <c:showPercent val="1"/>
          <c:showBubbleSize val="0"/>
          <c:showLeaderLines val="1"/>
        </c:dLbls>
        <c:gapWidth val="15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15"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ofPieChart>
        <c:ofPieType val="pie"/>
        <c:varyColors val="1"/>
        <c:ser>
          <c:idx val="0"/>
          <c:order val="0"/>
          <c:tx>
            <c:strRef>
              <c:f>Sheet1!$B$1</c:f>
              <c:strCache>
                <c:ptCount val="1"/>
                <c:pt idx="0">
                  <c:v>WM App Dev - 2018 F - $175mm</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dPt>
            <c:idx val="7"/>
            <c:bubble3D val="0"/>
            <c:spPr>
              <a:solidFill>
                <a:schemeClr val="accent1">
                  <a:lumMod val="60000"/>
                  <a:lumOff val="40000"/>
                </a:schemeClr>
              </a:solidFill>
              <a:ln w="19050">
                <a:solidFill>
                  <a:schemeClr val="lt1"/>
                </a:solidFill>
              </a:ln>
              <a:effectLst/>
            </c:spPr>
          </c:dPt>
          <c:dLbls>
            <c:dLbl>
              <c:idx val="7"/>
              <c:layout>
                <c:manualLayout>
                  <c:x val="-1.9123492715584466E-3"/>
                  <c:y val="-6.2650154963829516E-2"/>
                </c:manualLayout>
              </c:layout>
              <c:tx>
                <c:rich>
                  <a:bodyPr/>
                  <a:lstStyle/>
                  <a:p>
                    <a:r>
                      <a:rPr lang="en-US" baseline="0" smtClean="0"/>
                      <a:t>WMTS</a:t>
                    </a:r>
                    <a:r>
                      <a:rPr lang="en-US" baseline="0" dirty="0" smtClean="0"/>
                      <a:t>, </a:t>
                    </a:r>
                    <a:fld id="{2701E7B8-D0DF-457C-8013-A4C43827C231}" type="VALUE">
                      <a:rPr lang="en-US" baseline="0"/>
                      <a:pPr/>
                      <a:t>[VALUE]</a:t>
                    </a:fld>
                    <a:r>
                      <a:rPr lang="en-US" baseline="0" dirty="0"/>
                      <a:t>, </a:t>
                    </a:r>
                    <a:fld id="{D66442E1-DD08-490B-B44A-D8DF16CE655B}" type="PERCENTAGE">
                      <a:rPr lang="en-US" baseline="0"/>
                      <a:pPr/>
                      <a:t>[PERCENTAGE]</a:t>
                    </a:fld>
                    <a:endParaRPr lang="en-US" baseline="0" dirty="0"/>
                  </a:p>
                </c:rich>
              </c:tx>
              <c:dLblPos val="bestFit"/>
              <c:showLegendKey val="0"/>
              <c:showVal val="1"/>
              <c:showCatName val="1"/>
              <c:showSerName val="0"/>
              <c:showPercent val="1"/>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bestFit"/>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E&amp;IA (Al)</c:v>
                </c:pt>
                <c:pt idx="1">
                  <c:v>RA (Naim)</c:v>
                </c:pt>
                <c:pt idx="2">
                  <c:v>Digital (Sumit)</c:v>
                </c:pt>
                <c:pt idx="3">
                  <c:v>DNA (Neil)</c:v>
                </c:pt>
                <c:pt idx="4">
                  <c:v>Non-US WM</c:v>
                </c:pt>
                <c:pt idx="5">
                  <c:v>US</c:v>
                </c:pt>
                <c:pt idx="6">
                  <c:v>CNB</c:v>
                </c:pt>
              </c:strCache>
            </c:strRef>
          </c:cat>
          <c:val>
            <c:numRef>
              <c:f>Sheet1!$B$2:$B$8</c:f>
              <c:numCache>
                <c:formatCode>General</c:formatCode>
                <c:ptCount val="7"/>
                <c:pt idx="0">
                  <c:v>9.5</c:v>
                </c:pt>
                <c:pt idx="1">
                  <c:v>5.3</c:v>
                </c:pt>
                <c:pt idx="2">
                  <c:v>1.5</c:v>
                </c:pt>
                <c:pt idx="3">
                  <c:v>0.2</c:v>
                </c:pt>
                <c:pt idx="4">
                  <c:v>81.900000000000006</c:v>
                </c:pt>
                <c:pt idx="5">
                  <c:v>75.900000000000006</c:v>
                </c:pt>
                <c:pt idx="6">
                  <c:v>0.4</c:v>
                </c:pt>
              </c:numCache>
            </c:numRef>
          </c:val>
          <c:extLst/>
        </c:ser>
        <c:dLbls>
          <c:dLblPos val="ctr"/>
          <c:showLegendKey val="0"/>
          <c:showVal val="0"/>
          <c:showCatName val="0"/>
          <c:showSerName val="0"/>
          <c:showPercent val="1"/>
          <c:showBubbleSize val="0"/>
          <c:showLeaderLines val="1"/>
        </c:dLbls>
        <c:gapWidth val="15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2019 WMTS</a:t>
            </a:r>
            <a:r>
              <a:rPr lang="en-US" baseline="0"/>
              <a:t> Plan vs BU Plan</a:t>
            </a:r>
            <a:endParaRPr lang="en-US"/>
          </a:p>
        </c:rich>
      </c:tx>
      <c:layout>
        <c:manualLayout>
          <c:xMode val="edge"/>
          <c:yMode val="edge"/>
          <c:x val="0.15524452792024854"/>
          <c:y val="2.5445292620865138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Sheet1!$H$47</c:f>
              <c:strCache>
                <c:ptCount val="1"/>
                <c:pt idx="0">
                  <c:v>2018 Target/Forecast</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Sheet1!$G$48:$G$51</c:f>
              <c:strCache>
                <c:ptCount val="4"/>
                <c:pt idx="0">
                  <c:v>WM Non-US</c:v>
                </c:pt>
                <c:pt idx="1">
                  <c:v>WM - US</c:v>
                </c:pt>
                <c:pt idx="2">
                  <c:v>Non- WM</c:v>
                </c:pt>
                <c:pt idx="3">
                  <c:v>Maint </c:v>
                </c:pt>
              </c:strCache>
            </c:strRef>
          </c:cat>
          <c:val>
            <c:numRef>
              <c:f>Sheet1!$H$48:$H$51</c:f>
              <c:numCache>
                <c:formatCode>_(* #,##0_);_(* \(#,##0\);_(* "-"??_);_(@_)</c:formatCode>
                <c:ptCount val="4"/>
                <c:pt idx="0">
                  <c:v>83.899999999999991</c:v>
                </c:pt>
                <c:pt idx="1">
                  <c:v>74.8</c:v>
                </c:pt>
                <c:pt idx="2">
                  <c:v>6.7</c:v>
                </c:pt>
                <c:pt idx="3">
                  <c:v>53.7</c:v>
                </c:pt>
              </c:numCache>
            </c:numRef>
          </c:val>
        </c:ser>
        <c:ser>
          <c:idx val="1"/>
          <c:order val="1"/>
          <c:tx>
            <c:strRef>
              <c:f>Sheet1!$I$47</c:f>
              <c:strCache>
                <c:ptCount val="1"/>
                <c:pt idx="0">
                  <c:v>2019 T&amp;O Plan</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Sheet1!$G$48:$G$51</c:f>
              <c:strCache>
                <c:ptCount val="4"/>
                <c:pt idx="0">
                  <c:v>WM Non-US</c:v>
                </c:pt>
                <c:pt idx="1">
                  <c:v>WM - US</c:v>
                </c:pt>
                <c:pt idx="2">
                  <c:v>Non- WM</c:v>
                </c:pt>
                <c:pt idx="3">
                  <c:v>Maint </c:v>
                </c:pt>
              </c:strCache>
            </c:strRef>
          </c:cat>
          <c:val>
            <c:numRef>
              <c:f>Sheet1!$I$48:$I$51</c:f>
              <c:numCache>
                <c:formatCode>_(* #,##0_);_(* \(#,##0\);_(* "-"??_);_(@_)</c:formatCode>
                <c:ptCount val="4"/>
                <c:pt idx="0">
                  <c:v>89</c:v>
                </c:pt>
                <c:pt idx="1">
                  <c:v>91</c:v>
                </c:pt>
                <c:pt idx="2">
                  <c:v>10.5</c:v>
                </c:pt>
                <c:pt idx="3">
                  <c:v>58.9</c:v>
                </c:pt>
              </c:numCache>
            </c:numRef>
          </c:val>
        </c:ser>
        <c:ser>
          <c:idx val="2"/>
          <c:order val="2"/>
          <c:tx>
            <c:strRef>
              <c:f>Sheet1!$J$47</c:f>
              <c:strCache>
                <c:ptCount val="1"/>
                <c:pt idx="0">
                  <c:v>2019 BU Plan</c:v>
                </c:pt>
              </c:strCache>
            </c:strRef>
          </c:tx>
          <c:spPr>
            <a:solidFill>
              <a:schemeClr val="tx2"/>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Sheet1!$G$48:$G$51</c:f>
              <c:strCache>
                <c:ptCount val="4"/>
                <c:pt idx="0">
                  <c:v>WM Non-US</c:v>
                </c:pt>
                <c:pt idx="1">
                  <c:v>WM - US</c:v>
                </c:pt>
                <c:pt idx="2">
                  <c:v>Non- WM</c:v>
                </c:pt>
                <c:pt idx="3">
                  <c:v>Maint </c:v>
                </c:pt>
              </c:strCache>
            </c:strRef>
          </c:cat>
          <c:val>
            <c:numRef>
              <c:f>Sheet1!$J$48:$J$51</c:f>
              <c:numCache>
                <c:formatCode>_(* #,##0_);_(* \(#,##0\);_(* "-"??_);_(@_)</c:formatCode>
                <c:ptCount val="4"/>
                <c:pt idx="0">
                  <c:v>100.9</c:v>
                </c:pt>
                <c:pt idx="1">
                  <c:v>92.100000000000009</c:v>
                </c:pt>
                <c:pt idx="2">
                  <c:v>10.5</c:v>
                </c:pt>
                <c:pt idx="3">
                  <c:v>58.9</c:v>
                </c:pt>
              </c:numCache>
            </c:numRef>
          </c:val>
        </c:ser>
        <c:dLbls>
          <c:dLblPos val="inEnd"/>
          <c:showLegendKey val="0"/>
          <c:showVal val="1"/>
          <c:showCatName val="0"/>
          <c:showSerName val="0"/>
          <c:showPercent val="0"/>
          <c:showBubbleSize val="0"/>
        </c:dLbls>
        <c:gapWidth val="65"/>
        <c:axId val="723939536"/>
        <c:axId val="704624408"/>
      </c:barChart>
      <c:catAx>
        <c:axId val="72393953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704624408"/>
        <c:crosses val="autoZero"/>
        <c:auto val="1"/>
        <c:lblAlgn val="ctr"/>
        <c:lblOffset val="100"/>
        <c:noMultiLvlLbl val="0"/>
      </c:catAx>
      <c:valAx>
        <c:axId val="70462440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_(* #,##0_);_(* \(#,##0\);_(* &quot;-&quot;??_);_(@_)" sourceLinked="1"/>
        <c:majorTickMark val="none"/>
        <c:minorTickMark val="none"/>
        <c:tickLblPos val="nextTo"/>
        <c:crossAx val="723939536"/>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 Id="rId4"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98A24035-31E6-4D39-B10C-0ECC8636841E}" type="datetimeFigureOut">
              <a:rPr lang="en-US" smtClean="0"/>
              <a:t>10/05/18</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6D193C28-6D64-4B3A-A59D-18CEEC28B897}" type="slidenum">
              <a:rPr lang="en-US" smtClean="0"/>
              <a:t>‹#›</a:t>
            </a:fld>
            <a:endParaRPr lang="en-US"/>
          </a:p>
        </p:txBody>
      </p:sp>
    </p:spTree>
    <p:extLst>
      <p:ext uri="{BB962C8B-B14F-4D97-AF65-F5344CB8AC3E}">
        <p14:creationId xmlns:p14="http://schemas.microsoft.com/office/powerpoint/2010/main" val="4119422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3CD0896-46C0-48A0-A8DE-88E0CA09A724}" type="datetimeFigureOut">
              <a:rPr lang="en-US" smtClean="0"/>
              <a:t>10/05/18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D99E490-3C9A-4761-9B12-FD96CA686EC2}" type="slidenum">
              <a:rPr lang="en-US" smtClean="0"/>
              <a:t>‹#›</a:t>
            </a:fld>
            <a:endParaRPr lang="en-US"/>
          </a:p>
        </p:txBody>
      </p:sp>
    </p:spTree>
    <p:extLst>
      <p:ext uri="{BB962C8B-B14F-4D97-AF65-F5344CB8AC3E}">
        <p14:creationId xmlns:p14="http://schemas.microsoft.com/office/powerpoint/2010/main" val="2525146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99E490-3C9A-4761-9B12-FD96CA686EC2}" type="slidenum">
              <a:rPr lang="en-US" smtClean="0"/>
              <a:t>1</a:t>
            </a:fld>
            <a:endParaRPr lang="en-US"/>
          </a:p>
        </p:txBody>
      </p:sp>
    </p:spTree>
    <p:extLst>
      <p:ext uri="{BB962C8B-B14F-4D97-AF65-F5344CB8AC3E}">
        <p14:creationId xmlns:p14="http://schemas.microsoft.com/office/powerpoint/2010/main" val="2806502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0F8DD5-2CB1-44C2-9CF5-EB05BD55E2A0}" type="slidenum">
              <a:rPr lang="en-CA" altLang="en-US" smtClean="0">
                <a:solidFill>
                  <a:srgbClr val="000000"/>
                </a:solidFill>
              </a:rPr>
              <a:pPr>
                <a:defRPr/>
              </a:pPr>
              <a:t>16</a:t>
            </a:fld>
            <a:endParaRPr lang="en-CA" altLang="en-US" dirty="0">
              <a:solidFill>
                <a:srgbClr val="000000"/>
              </a:solidFill>
            </a:endParaRPr>
          </a:p>
        </p:txBody>
      </p:sp>
    </p:spTree>
    <p:extLst>
      <p:ext uri="{BB962C8B-B14F-4D97-AF65-F5344CB8AC3E}">
        <p14:creationId xmlns:p14="http://schemas.microsoft.com/office/powerpoint/2010/main" val="3489163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0F8DD5-2CB1-44C2-9CF5-EB05BD55E2A0}" type="slidenum">
              <a:rPr lang="en-CA" altLang="en-US" smtClean="0">
                <a:solidFill>
                  <a:srgbClr val="000000"/>
                </a:solidFill>
              </a:rPr>
              <a:pPr>
                <a:defRPr/>
              </a:pPr>
              <a:t>17</a:t>
            </a:fld>
            <a:endParaRPr lang="en-CA" altLang="en-US" dirty="0">
              <a:solidFill>
                <a:srgbClr val="000000"/>
              </a:solidFill>
            </a:endParaRPr>
          </a:p>
        </p:txBody>
      </p:sp>
    </p:spTree>
    <p:extLst>
      <p:ext uri="{BB962C8B-B14F-4D97-AF65-F5344CB8AC3E}">
        <p14:creationId xmlns:p14="http://schemas.microsoft.com/office/powerpoint/2010/main" val="2223292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99E490-3C9A-4761-9B12-FD96CA686EC2}"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981645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99E490-3C9A-4761-9B12-FD96CA686EC2}"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787578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99E490-3C9A-4761-9B12-FD96CA686EC2}"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553159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99E490-3C9A-4761-9B12-FD96CA686EC2}"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663881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99E490-3C9A-4761-9B12-FD96CA686EC2}"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436204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8C28325-4F5E-4493-B1C0-928D6EA048BE}"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358904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CB94B-1231-4B10-B2A8-84DEAA711302}"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503814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AppDev we mean</a:t>
            </a:r>
            <a:r>
              <a:rPr lang="en-US" baseline="0" dirty="0" smtClean="0"/>
              <a:t> teams, programs and organizations that build and deliver software and technology, and includes all cross functional roles ( Dev, Test, Release, PO,…</a:t>
            </a:r>
            <a:r>
              <a:rPr lang="en-US" baseline="0" dirty="0" err="1" smtClean="0"/>
              <a:t>etc</a:t>
            </a:r>
            <a:r>
              <a:rPr lang="en-US" baseline="0" dirty="0" smtClean="0"/>
              <a:t> ) </a:t>
            </a:r>
          </a:p>
          <a:p>
            <a:endParaRPr lang="en-US" baseline="0" dirty="0" smtClean="0"/>
          </a:p>
          <a:p>
            <a:r>
              <a:rPr lang="en-US" baseline="0" dirty="0" smtClean="0"/>
              <a:t>This is also our customer set, top to bottom, left to right</a:t>
            </a:r>
            <a:endParaRPr lang="en-US" dirty="0"/>
          </a:p>
        </p:txBody>
      </p:sp>
      <p:sp>
        <p:nvSpPr>
          <p:cNvPr id="4" name="Slide Number Placeholder 3"/>
          <p:cNvSpPr>
            <a:spLocks noGrp="1"/>
          </p:cNvSpPr>
          <p:nvPr>
            <p:ph type="sldNum" sz="quarter" idx="10"/>
          </p:nvPr>
        </p:nvSpPr>
        <p:spPr/>
        <p:txBody>
          <a:bodyPr/>
          <a:lstStyle/>
          <a:p>
            <a:fld id="{C7ECB94B-1231-4B10-B2A8-84DEAA711302}"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614270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99E490-3C9A-4761-9B12-FD96CA686EC2}" type="slidenum">
              <a:rPr lang="en-US" smtClean="0"/>
              <a:t>2</a:t>
            </a:fld>
            <a:endParaRPr lang="en-US"/>
          </a:p>
        </p:txBody>
      </p:sp>
    </p:spTree>
    <p:extLst>
      <p:ext uri="{BB962C8B-B14F-4D97-AF65-F5344CB8AC3E}">
        <p14:creationId xmlns:p14="http://schemas.microsoft.com/office/powerpoint/2010/main" val="9662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CB94B-1231-4B10-B2A8-84DEAA711302}"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3069207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7369" indent="-237369">
              <a:buFont typeface="+mj-lt"/>
              <a:buAutoNum type="arabicPeriod"/>
            </a:pPr>
            <a:endParaRPr lang="en-US" dirty="0" smtClean="0"/>
          </a:p>
        </p:txBody>
      </p:sp>
      <p:sp>
        <p:nvSpPr>
          <p:cNvPr id="4" name="Slide Number Placeholder 3"/>
          <p:cNvSpPr>
            <a:spLocks noGrp="1"/>
          </p:cNvSpPr>
          <p:nvPr>
            <p:ph type="sldNum" sz="quarter" idx="10"/>
          </p:nvPr>
        </p:nvSpPr>
        <p:spPr/>
        <p:txBody>
          <a:bodyPr/>
          <a:lstStyle/>
          <a:p>
            <a:fld id="{C7ECB94B-1231-4B10-B2A8-84DEAA711302}" type="slidenum">
              <a:rPr lang="en-US">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237669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7369" indent="-237369">
              <a:buFont typeface="+mj-lt"/>
              <a:buAutoNum type="arabicPeriod"/>
            </a:pPr>
            <a:endParaRPr lang="en-US" dirty="0" smtClean="0"/>
          </a:p>
        </p:txBody>
      </p:sp>
      <p:sp>
        <p:nvSpPr>
          <p:cNvPr id="4" name="Slide Number Placeholder 3"/>
          <p:cNvSpPr>
            <a:spLocks noGrp="1"/>
          </p:cNvSpPr>
          <p:nvPr>
            <p:ph type="sldNum" sz="quarter" idx="10"/>
          </p:nvPr>
        </p:nvSpPr>
        <p:spPr/>
        <p:txBody>
          <a:bodyPr/>
          <a:lstStyle/>
          <a:p>
            <a:fld id="{C7ECB94B-1231-4B10-B2A8-84DEAA711302}" type="slidenum">
              <a:rPr lang="en-US">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025706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Font typeface="+mj-lt"/>
              <a:buAutoNum type="arabicPeriod"/>
            </a:pPr>
            <a:endParaRPr lang="en-US" dirty="0" smtClean="0"/>
          </a:p>
        </p:txBody>
      </p:sp>
      <p:sp>
        <p:nvSpPr>
          <p:cNvPr id="4" name="Slide Number Placeholder 3"/>
          <p:cNvSpPr>
            <a:spLocks noGrp="1"/>
          </p:cNvSpPr>
          <p:nvPr>
            <p:ph type="sldNum" sz="quarter" idx="10"/>
          </p:nvPr>
        </p:nvSpPr>
        <p:spPr/>
        <p:txBody>
          <a:bodyPr/>
          <a:lstStyle/>
          <a:p>
            <a:fld id="{C7ECB94B-1231-4B10-B2A8-84DEAA711302}" type="slidenum">
              <a:rPr lang="en-US">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4025543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Font typeface="+mj-lt"/>
              <a:buAutoNum type="arabicPeriod"/>
            </a:pPr>
            <a:endParaRPr lang="en-US" dirty="0" smtClean="0"/>
          </a:p>
        </p:txBody>
      </p:sp>
      <p:sp>
        <p:nvSpPr>
          <p:cNvPr id="4" name="Slide Number Placeholder 3"/>
          <p:cNvSpPr>
            <a:spLocks noGrp="1"/>
          </p:cNvSpPr>
          <p:nvPr>
            <p:ph type="sldNum" sz="quarter" idx="10"/>
          </p:nvPr>
        </p:nvSpPr>
        <p:spPr/>
        <p:txBody>
          <a:bodyPr/>
          <a:lstStyle/>
          <a:p>
            <a:fld id="{C7ECB94B-1231-4B10-B2A8-84DEAA711302}" type="slidenum">
              <a:rPr lang="en-US">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199026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7369" indent="-237369">
              <a:buFont typeface="+mj-lt"/>
              <a:buAutoNum type="arabicPeriod"/>
            </a:pPr>
            <a:endParaRPr lang="en-US" dirty="0" smtClean="0"/>
          </a:p>
        </p:txBody>
      </p:sp>
      <p:sp>
        <p:nvSpPr>
          <p:cNvPr id="4" name="Slide Number Placeholder 3"/>
          <p:cNvSpPr>
            <a:spLocks noGrp="1"/>
          </p:cNvSpPr>
          <p:nvPr>
            <p:ph type="sldNum" sz="quarter" idx="10"/>
          </p:nvPr>
        </p:nvSpPr>
        <p:spPr/>
        <p:txBody>
          <a:bodyPr/>
          <a:lstStyle/>
          <a:p>
            <a:fld id="{C7ECB94B-1231-4B10-B2A8-84DEAA711302}" type="slidenum">
              <a:rPr lang="en-US">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3903006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99E490-3C9A-4761-9B12-FD96CA686EC2}"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694759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99E490-3C9A-4761-9B12-FD96CA686EC2}"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3073651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99E490-3C9A-4761-9B12-FD96CA686EC2}"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41875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99E490-3C9A-4761-9B12-FD96CA686EC2}"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3304904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99E490-3C9A-4761-9B12-FD96CA686EC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808060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99E490-3C9A-4761-9B12-FD96CA686EC2}"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923550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99E490-3C9A-4761-9B12-FD96CA686EC2}"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5142713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99E490-3C9A-4761-9B12-FD96CA686EC2}"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210650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99E490-3C9A-4761-9B12-FD96CA686EC2}"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2812239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99E490-3C9A-4761-9B12-FD96CA686EC2}"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765290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99E490-3C9A-4761-9B12-FD96CA686EC2}"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3591660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988265-0EF5-43F4-B5A9-EDC960A32A2A}"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3810228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988265-0EF5-43F4-B5A9-EDC960A32A2A}"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14386419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988265-0EF5-43F4-B5A9-EDC960A32A2A}"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17076331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Lob/enterprise column </a:t>
            </a:r>
            <a:endParaRPr lang="en-US" dirty="0"/>
          </a:p>
        </p:txBody>
      </p:sp>
      <p:sp>
        <p:nvSpPr>
          <p:cNvPr id="4" name="Slide Number Placeholder 3"/>
          <p:cNvSpPr>
            <a:spLocks noGrp="1"/>
          </p:cNvSpPr>
          <p:nvPr>
            <p:ph type="sldNum" sz="quarter" idx="10"/>
          </p:nvPr>
        </p:nvSpPr>
        <p:spPr/>
        <p:txBody>
          <a:bodyPr/>
          <a:lstStyle/>
          <a:p>
            <a:fld id="{A2988265-0EF5-43F4-B5A9-EDC960A32A2A}"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1552797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99E490-3C9A-4761-9B12-FD96CA686EC2}"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2958435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988265-0EF5-43F4-B5A9-EDC960A32A2A}"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8143799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988265-0EF5-43F4-B5A9-EDC960A32A2A}"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349700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988265-0EF5-43F4-B5A9-EDC960A32A2A}"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37933968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988265-0EF5-43F4-B5A9-EDC960A32A2A}"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18576213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99E490-3C9A-4761-9B12-FD96CA686EC2}"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2269119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99E490-3C9A-4761-9B12-FD96CA686EC2}"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2519871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ED0D0F-1F80-4D5D-82E5-334AB43D52A9}"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38267571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ED0D0F-1F80-4D5D-82E5-334AB43D52A9}"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950159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ED0D0F-1F80-4D5D-82E5-334AB43D52A9}"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23259279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ED0D0F-1F80-4D5D-82E5-334AB43D52A9}"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284602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CC4F813C-267A-4182-9E9E-79261A0A8F1B}" type="slidenum">
              <a:rPr lang="en-CA" smtClean="0">
                <a:solidFill>
                  <a:prstClr val="black"/>
                </a:solidFill>
              </a:rPr>
              <a:pPr/>
              <a:t>6</a:t>
            </a:fld>
            <a:endParaRPr lang="en-CA">
              <a:solidFill>
                <a:prstClr val="black"/>
              </a:solidFill>
            </a:endParaRPr>
          </a:p>
        </p:txBody>
      </p:sp>
    </p:spTree>
    <p:extLst>
      <p:ext uri="{BB962C8B-B14F-4D97-AF65-F5344CB8AC3E}">
        <p14:creationId xmlns:p14="http://schemas.microsoft.com/office/powerpoint/2010/main" val="15344823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ED0D0F-1F80-4D5D-82E5-334AB43D52A9}"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30525732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6C3116-FEB0-4541-966C-F56F5AA2CA10}"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8600194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Font typeface="+mj-lt"/>
              <a:buAutoNum type="arabicPeriod"/>
            </a:pPr>
            <a:endParaRPr lang="en-US" dirty="0" smtClean="0"/>
          </a:p>
        </p:txBody>
      </p:sp>
      <p:sp>
        <p:nvSpPr>
          <p:cNvPr id="4" name="Slide Number Placeholder 3"/>
          <p:cNvSpPr>
            <a:spLocks noGrp="1"/>
          </p:cNvSpPr>
          <p:nvPr>
            <p:ph type="sldNum" sz="quarter" idx="10"/>
          </p:nvPr>
        </p:nvSpPr>
        <p:spPr/>
        <p:txBody>
          <a:bodyPr/>
          <a:lstStyle/>
          <a:p>
            <a:fld id="{C7ECB94B-1231-4B10-B2A8-84DEAA711302}" type="slidenum">
              <a:rPr lang="en-US">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26773851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Font typeface="+mj-lt"/>
              <a:buAutoNum type="arabicPeriod"/>
            </a:pPr>
            <a:endParaRPr lang="en-US" dirty="0" smtClean="0"/>
          </a:p>
        </p:txBody>
      </p:sp>
      <p:sp>
        <p:nvSpPr>
          <p:cNvPr id="4" name="Slide Number Placeholder 3"/>
          <p:cNvSpPr>
            <a:spLocks noGrp="1"/>
          </p:cNvSpPr>
          <p:nvPr>
            <p:ph type="sldNum" sz="quarter" idx="10"/>
          </p:nvPr>
        </p:nvSpPr>
        <p:spPr/>
        <p:txBody>
          <a:bodyPr/>
          <a:lstStyle/>
          <a:p>
            <a:fld id="{C7ECB94B-1231-4B10-B2A8-84DEAA711302}" type="slidenum">
              <a:rPr lang="en-US">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2422629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Font typeface="+mj-lt"/>
              <a:buAutoNum type="arabicPeriod"/>
            </a:pPr>
            <a:endParaRPr lang="en-US" dirty="0" smtClean="0"/>
          </a:p>
        </p:txBody>
      </p:sp>
      <p:sp>
        <p:nvSpPr>
          <p:cNvPr id="4" name="Slide Number Placeholder 3"/>
          <p:cNvSpPr>
            <a:spLocks noGrp="1"/>
          </p:cNvSpPr>
          <p:nvPr>
            <p:ph type="sldNum" sz="quarter" idx="10"/>
          </p:nvPr>
        </p:nvSpPr>
        <p:spPr/>
        <p:txBody>
          <a:bodyPr/>
          <a:lstStyle/>
          <a:p>
            <a:fld id="{C7ECB94B-1231-4B10-B2A8-84DEAA711302}" type="slidenum">
              <a:rPr lang="en-US">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18999355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Font typeface="+mj-lt"/>
              <a:buAutoNum type="arabicPeriod"/>
            </a:pPr>
            <a:endParaRPr lang="en-US" dirty="0" smtClean="0"/>
          </a:p>
        </p:txBody>
      </p:sp>
      <p:sp>
        <p:nvSpPr>
          <p:cNvPr id="4" name="Slide Number Placeholder 3"/>
          <p:cNvSpPr>
            <a:spLocks noGrp="1"/>
          </p:cNvSpPr>
          <p:nvPr>
            <p:ph type="sldNum" sz="quarter" idx="10"/>
          </p:nvPr>
        </p:nvSpPr>
        <p:spPr/>
        <p:txBody>
          <a:bodyPr/>
          <a:lstStyle/>
          <a:p>
            <a:fld id="{C7ECB94B-1231-4B10-B2A8-84DEAA711302}" type="slidenum">
              <a:rPr lang="en-US">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22735681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6C3116-FEB0-4541-966C-F56F5AA2CA10}"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2556879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6429C5-01D9-44C9-BE33-C38F285D0B60}" type="slidenum">
              <a:rPr lang="en-CA" smtClean="0">
                <a:solidFill>
                  <a:prstClr val="black"/>
                </a:solidFill>
              </a:rPr>
              <a:pPr/>
              <a:t>8</a:t>
            </a:fld>
            <a:endParaRPr lang="en-CA">
              <a:solidFill>
                <a:prstClr val="black"/>
              </a:solidFill>
            </a:endParaRPr>
          </a:p>
        </p:txBody>
      </p:sp>
    </p:spTree>
    <p:extLst>
      <p:ext uri="{BB962C8B-B14F-4D97-AF65-F5344CB8AC3E}">
        <p14:creationId xmlns:p14="http://schemas.microsoft.com/office/powerpoint/2010/main" val="4191624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6429C5-01D9-44C9-BE33-C38F285D0B60}" type="slidenum">
              <a:rPr lang="en-CA" smtClean="0">
                <a:solidFill>
                  <a:prstClr val="black"/>
                </a:solidFill>
              </a:rPr>
              <a:pPr/>
              <a:t>9</a:t>
            </a:fld>
            <a:endParaRPr lang="en-CA">
              <a:solidFill>
                <a:prstClr val="black"/>
              </a:solidFill>
            </a:endParaRPr>
          </a:p>
        </p:txBody>
      </p:sp>
    </p:spTree>
    <p:extLst>
      <p:ext uri="{BB962C8B-B14F-4D97-AF65-F5344CB8AC3E}">
        <p14:creationId xmlns:p14="http://schemas.microsoft.com/office/powerpoint/2010/main" val="1207495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0F8DD5-2CB1-44C2-9CF5-EB05BD55E2A0}" type="slidenum">
              <a:rPr lang="en-CA" altLang="en-US" smtClean="0">
                <a:solidFill>
                  <a:srgbClr val="000000"/>
                </a:solidFill>
              </a:rPr>
              <a:pPr>
                <a:defRPr/>
              </a:pPr>
              <a:t>14</a:t>
            </a:fld>
            <a:endParaRPr lang="en-CA" altLang="en-US" dirty="0">
              <a:solidFill>
                <a:srgbClr val="000000"/>
              </a:solidFill>
            </a:endParaRPr>
          </a:p>
        </p:txBody>
      </p:sp>
    </p:spTree>
    <p:extLst>
      <p:ext uri="{BB962C8B-B14F-4D97-AF65-F5344CB8AC3E}">
        <p14:creationId xmlns:p14="http://schemas.microsoft.com/office/powerpoint/2010/main" val="4215720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0F8DD5-2CB1-44C2-9CF5-EB05BD55E2A0}" type="slidenum">
              <a:rPr lang="en-CA" altLang="en-US" smtClean="0">
                <a:solidFill>
                  <a:srgbClr val="000000"/>
                </a:solidFill>
              </a:rPr>
              <a:pPr>
                <a:defRPr/>
              </a:pPr>
              <a:t>15</a:t>
            </a:fld>
            <a:endParaRPr lang="en-CA" altLang="en-US" dirty="0">
              <a:solidFill>
                <a:srgbClr val="000000"/>
              </a:solidFill>
            </a:endParaRPr>
          </a:p>
        </p:txBody>
      </p:sp>
    </p:spTree>
    <p:extLst>
      <p:ext uri="{BB962C8B-B14F-4D97-AF65-F5344CB8AC3E}">
        <p14:creationId xmlns:p14="http://schemas.microsoft.com/office/powerpoint/2010/main" val="2201956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4.jpeg"/><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Master" Target="../slideMasters/slideMaster19.xml"/><Relationship Id="rId4" Type="http://schemas.openxmlformats.org/officeDocument/2006/relationships/image" Target="../media/image11.png"/></Relationships>
</file>

<file path=ppt/slideLayouts/_rels/slideLayout1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Master" Target="../slideMasters/slideMaster19.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Master" Target="../slideMasters/slideMaster19.xml"/><Relationship Id="rId4" Type="http://schemas.openxmlformats.org/officeDocument/2006/relationships/image" Target="../media/image11.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9.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jpeg"/><Relationship Id="rId1" Type="http://schemas.openxmlformats.org/officeDocument/2006/relationships/slideMaster" Target="../slideMasters/slideMaster19.xml"/><Relationship Id="rId4" Type="http://schemas.openxmlformats.org/officeDocument/2006/relationships/image" Target="../media/image11.png"/></Relationships>
</file>

<file path=ppt/slideLayouts/_rels/slideLayout12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jpeg"/><Relationship Id="rId1" Type="http://schemas.openxmlformats.org/officeDocument/2006/relationships/slideMaster" Target="../slideMasters/slideMaster19.xml"/><Relationship Id="rId4" Type="http://schemas.openxmlformats.org/officeDocument/2006/relationships/image" Target="../media/image11.png"/></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jpe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jpe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14.xml"/><Relationship Id="rId4" Type="http://schemas.openxmlformats.org/officeDocument/2006/relationships/image" Target="../media/image11.png"/></Relationships>
</file>

<file path=ppt/slideLayouts/_rels/slideLayout8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14.xml"/><Relationship Id="rId4" Type="http://schemas.openxmlformats.org/officeDocument/2006/relationships/image" Target="../media/image11.png"/></Relationships>
</file>

<file path=ppt/slideLayouts/_rels/slideLayout8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14.xml"/><Relationship Id="rId4" Type="http://schemas.openxmlformats.org/officeDocument/2006/relationships/image" Target="../media/image11.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jpeg"/><Relationship Id="rId1" Type="http://schemas.openxmlformats.org/officeDocument/2006/relationships/slideMaster" Target="../slideMasters/slideMaster14.xml"/><Relationship Id="rId4" Type="http://schemas.openxmlformats.org/officeDocument/2006/relationships/image" Target="../media/image11.png"/></Relationships>
</file>

<file path=ppt/slideLayouts/_rels/slideLayout8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jpeg"/><Relationship Id="rId1" Type="http://schemas.openxmlformats.org/officeDocument/2006/relationships/slideMaster" Target="../slideMasters/slideMaster14.xml"/><Relationship Id="rId4" Type="http://schemas.openxmlformats.org/officeDocument/2006/relationships/image" Target="../media/image11.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jpeg"/><Relationship Id="rId1" Type="http://schemas.openxmlformats.org/officeDocument/2006/relationships/slideMaster" Target="../slideMasters/slideMaster1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2.jpeg"/><Relationship Id="rId1" Type="http://schemas.openxmlformats.org/officeDocument/2006/relationships/slideMaster" Target="../slideMasters/slideMaster1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3.jpeg"/><Relationship Id="rId1" Type="http://schemas.openxmlformats.org/officeDocument/2006/relationships/slideMaster" Target="../slideMasters/slideMaster1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71D23B2-13F0-4D7C-92C3-D1C679FEDB9D}" type="datetime1">
              <a:rPr lang="en-US" smtClean="0"/>
              <a:t>10/05/18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96400" y="6356350"/>
            <a:ext cx="2743200" cy="365125"/>
          </a:xfrm>
        </p:spPr>
        <p:txBody>
          <a:bodyPr/>
          <a:lstStyle/>
          <a:p>
            <a:fld id="{1190BA2A-4E42-4548-BB76-F9393884CAA5}" type="slidenum">
              <a:rPr lang="en-US" smtClean="0"/>
              <a:t>‹#›</a:t>
            </a:fld>
            <a:endParaRPr lang="en-US"/>
          </a:p>
        </p:txBody>
      </p:sp>
    </p:spTree>
    <p:extLst>
      <p:ext uri="{BB962C8B-B14F-4D97-AF65-F5344CB8AC3E}">
        <p14:creationId xmlns:p14="http://schemas.microsoft.com/office/powerpoint/2010/main" val="2689239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D96C9D-F471-44B9-845F-DEAEBC663B35}" type="datetime1">
              <a:rPr lang="en-US" smtClean="0"/>
              <a:t>10/05/18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90BA2A-4E42-4548-BB76-F9393884CAA5}" type="slidenum">
              <a:rPr lang="en-US" smtClean="0"/>
              <a:t>‹#›</a:t>
            </a:fld>
            <a:endParaRPr lang="en-US"/>
          </a:p>
        </p:txBody>
      </p:sp>
    </p:spTree>
    <p:extLst>
      <p:ext uri="{BB962C8B-B14F-4D97-AF65-F5344CB8AC3E}">
        <p14:creationId xmlns:p14="http://schemas.microsoft.com/office/powerpoint/2010/main" val="386670867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Print (4)">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print">
            <a:extLst>
              <a:ext uri="{28A0092B-C50C-407E-A947-70E740481C1C}">
                <a14:useLocalDpi xmlns:a14="http://schemas.microsoft.com/office/drawing/2010/main" val="0"/>
              </a:ext>
            </a:extLst>
          </a:blip>
          <a:srcRect t="32747" b="4276"/>
          <a:stretch/>
        </p:blipFill>
        <p:spPr>
          <a:xfrm>
            <a:off x="0" y="-1"/>
            <a:ext cx="12192000" cy="3455582"/>
          </a:xfrm>
          <a:prstGeom prst="rect">
            <a:avLst/>
          </a:prstGeom>
        </p:spPr>
      </p:pic>
      <p:sp>
        <p:nvSpPr>
          <p:cNvPr id="10" name="Text Placeholder 9"/>
          <p:cNvSpPr>
            <a:spLocks noGrp="1"/>
          </p:cNvSpPr>
          <p:nvPr>
            <p:ph type="body" sz="quarter" idx="13" hasCustomPrompt="1"/>
          </p:nvPr>
        </p:nvSpPr>
        <p:spPr>
          <a:xfrm>
            <a:off x="575737" y="3804609"/>
            <a:ext cx="7586133" cy="1747068"/>
          </a:xfrm>
        </p:spPr>
        <p:txBody>
          <a:bodyPr/>
          <a:lstStyle>
            <a:lvl1pPr>
              <a:defRPr sz="2600" baseline="0"/>
            </a:lvl1pPr>
            <a:lvl2pPr>
              <a:spcBef>
                <a:spcPts val="1200"/>
              </a:spcBef>
              <a:defRPr sz="1600"/>
            </a:lvl2pPr>
            <a:lvl3pPr>
              <a:spcBef>
                <a:spcPts val="0"/>
              </a:spcBef>
              <a:defRPr sz="1600"/>
            </a:lvl3pPr>
            <a:lvl4pPr>
              <a:spcBef>
                <a:spcPts val="0"/>
              </a:spcBef>
              <a:defRPr sz="1600"/>
            </a:lvl4pPr>
            <a:lvl5pPr>
              <a:spcBef>
                <a:spcPts val="0"/>
              </a:spcBef>
              <a:defRPr sz="1600"/>
            </a:lvl5pPr>
          </a:lstStyle>
          <a:p>
            <a:pPr lvl="0"/>
            <a:r>
              <a:rPr lang="en-US" dirty="0" smtClean="0"/>
              <a:t>Arial 26pt presentation 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1" name="Text Placeholder 9"/>
          <p:cNvSpPr>
            <a:spLocks noGrp="1"/>
          </p:cNvSpPr>
          <p:nvPr>
            <p:ph type="body" sz="quarter" idx="14" hasCustomPrompt="1"/>
          </p:nvPr>
        </p:nvSpPr>
        <p:spPr>
          <a:xfrm>
            <a:off x="588936" y="5871330"/>
            <a:ext cx="7586133" cy="298469"/>
          </a:xfrm>
        </p:spPr>
        <p:txBody>
          <a:bodyPr/>
          <a:lstStyle>
            <a:lvl1pPr algn="l">
              <a:defRPr sz="1600" baseline="0"/>
            </a:lvl1pPr>
            <a:lvl2pPr>
              <a:spcBef>
                <a:spcPts val="1200"/>
              </a:spcBef>
              <a:defRPr sz="1600"/>
            </a:lvl2pPr>
            <a:lvl3pPr>
              <a:spcBef>
                <a:spcPts val="0"/>
              </a:spcBef>
              <a:defRPr sz="1600"/>
            </a:lvl3pPr>
            <a:lvl4pPr>
              <a:spcBef>
                <a:spcPts val="0"/>
              </a:spcBef>
              <a:defRPr sz="1600"/>
            </a:lvl4pPr>
            <a:lvl5pPr>
              <a:spcBef>
                <a:spcPts val="0"/>
              </a:spcBef>
              <a:defRPr sz="1600"/>
            </a:lvl5pPr>
          </a:lstStyle>
          <a:p>
            <a:pPr lvl="0"/>
            <a:r>
              <a:rPr lang="en-US" dirty="0" smtClean="0"/>
              <a:t>Arial 16pt presenter name</a:t>
            </a:r>
          </a:p>
        </p:txBody>
      </p:sp>
      <p:sp>
        <p:nvSpPr>
          <p:cNvPr id="12" name="Text Placeholder 9"/>
          <p:cNvSpPr>
            <a:spLocks noGrp="1"/>
          </p:cNvSpPr>
          <p:nvPr>
            <p:ph type="body" sz="quarter" idx="15" hasCustomPrompt="1"/>
          </p:nvPr>
        </p:nvSpPr>
        <p:spPr>
          <a:xfrm>
            <a:off x="588936" y="6210005"/>
            <a:ext cx="7586133" cy="314625"/>
          </a:xfrm>
        </p:spPr>
        <p:txBody>
          <a:bodyPr/>
          <a:lstStyle>
            <a:lvl1pPr algn="l">
              <a:defRPr sz="1200" baseline="0"/>
            </a:lvl1pPr>
            <a:lvl2pPr>
              <a:spcBef>
                <a:spcPts val="1200"/>
              </a:spcBef>
              <a:defRPr sz="1600"/>
            </a:lvl2pPr>
            <a:lvl3pPr>
              <a:spcBef>
                <a:spcPts val="0"/>
              </a:spcBef>
              <a:defRPr sz="1600"/>
            </a:lvl3pPr>
            <a:lvl4pPr>
              <a:spcBef>
                <a:spcPts val="0"/>
              </a:spcBef>
              <a:defRPr sz="1600"/>
            </a:lvl4pPr>
            <a:lvl5pPr>
              <a:spcBef>
                <a:spcPts val="0"/>
              </a:spcBef>
              <a:defRPr sz="1600"/>
            </a:lvl5pPr>
          </a:lstStyle>
          <a:p>
            <a:r>
              <a:rPr lang="en-US" dirty="0" smtClean="0"/>
              <a:t>Date | Legal entity / line of business</a:t>
            </a:r>
            <a:endParaRPr lang="en-GB" dirty="0"/>
          </a:p>
        </p:txBody>
      </p:sp>
      <p:sp>
        <p:nvSpPr>
          <p:cNvPr id="13" name="TextBox 12"/>
          <p:cNvSpPr txBox="1"/>
          <p:nvPr userDrawn="1"/>
        </p:nvSpPr>
        <p:spPr bwMode="ltGray">
          <a:xfrm>
            <a:off x="253908" y="5476525"/>
            <a:ext cx="2037428" cy="368301"/>
          </a:xfrm>
          <a:prstGeom prst="rect">
            <a:avLst/>
          </a:prstGeom>
          <a:noFill/>
        </p:spPr>
        <p:txBody>
          <a:bodyPr wrap="square" lIns="0" tIns="0" rIns="0" bIns="0" rtlCol="0" anchor="ctr" anchorCtr="0">
            <a:noAutofit/>
          </a:bodyPr>
          <a:lstStyle/>
          <a:p>
            <a:pPr algn="ctr"/>
            <a:r>
              <a:rPr lang="en-US" sz="900" i="1" dirty="0">
                <a:solidFill>
                  <a:srgbClr val="4B4F54"/>
                </a:solidFill>
                <a:ea typeface="Arial" charset="0"/>
                <a:cs typeface="Arial" charset="0"/>
              </a:rPr>
              <a:t>For internal use only</a:t>
            </a:r>
          </a:p>
        </p:txBody>
      </p:sp>
      <p:pic>
        <p:nvPicPr>
          <p:cNvPr id="8" name="Picture 7"/>
          <p:cNvPicPr>
            <a:picLocks noChangeAspect="1"/>
          </p:cNvPicPr>
          <p:nvPr userDrawn="1"/>
        </p:nvPicPr>
        <p:blipFill>
          <a:blip r:embed="rId3"/>
          <a:stretch>
            <a:fillRect/>
          </a:stretch>
        </p:blipFill>
        <p:spPr>
          <a:xfrm>
            <a:off x="9014400" y="5871605"/>
            <a:ext cx="2640000" cy="608235"/>
          </a:xfrm>
          <a:prstGeom prst="rect">
            <a:avLst/>
          </a:prstGeom>
        </p:spPr>
      </p:pic>
    </p:spTree>
    <p:extLst>
      <p:ext uri="{BB962C8B-B14F-4D97-AF65-F5344CB8AC3E}">
        <p14:creationId xmlns:p14="http://schemas.microsoft.com/office/powerpoint/2010/main" val="109031632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Break Print">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22816FB-A44E-4E9A-9F44-94678AFDFFFC}" type="datetime1">
              <a:rPr lang="en-US" smtClean="0"/>
              <a:t>10/05/18</a:t>
            </a:fld>
            <a:endParaRPr lang="en-GB" dirty="0"/>
          </a:p>
        </p:txBody>
      </p:sp>
      <p:sp>
        <p:nvSpPr>
          <p:cNvPr id="8" name="Slide Number Placeholder 7"/>
          <p:cNvSpPr>
            <a:spLocks noGrp="1"/>
          </p:cNvSpPr>
          <p:nvPr>
            <p:ph type="sldNum" sz="quarter" idx="11"/>
          </p:nvPr>
        </p:nvSpPr>
        <p:spPr/>
        <p:txBody>
          <a:bodyPr/>
          <a:lstStyle/>
          <a:p>
            <a:fld id="{25B621E3-93B7-4D21-B912-57376FAAC5A7}" type="slidenum">
              <a:rPr lang="en-GB" smtClean="0"/>
              <a:pPr/>
              <a:t>‹#›</a:t>
            </a:fld>
            <a:endParaRPr lang="en-GB" dirty="0"/>
          </a:p>
        </p:txBody>
      </p:sp>
      <p:sp>
        <p:nvSpPr>
          <p:cNvPr id="13" name="Text Placeholder 9"/>
          <p:cNvSpPr>
            <a:spLocks noGrp="1"/>
          </p:cNvSpPr>
          <p:nvPr>
            <p:ph type="body" sz="quarter" idx="13" hasCustomPrompt="1"/>
          </p:nvPr>
        </p:nvSpPr>
        <p:spPr>
          <a:xfrm>
            <a:off x="575737" y="1911604"/>
            <a:ext cx="7586133" cy="3857375"/>
          </a:xfrm>
        </p:spPr>
        <p:txBody>
          <a:bodyPr/>
          <a:lstStyle>
            <a:lvl1pPr algn="l">
              <a:defRPr sz="3000" baseline="0"/>
            </a:lvl1pPr>
            <a:lvl2pPr algn="l">
              <a:spcBef>
                <a:spcPts val="1200"/>
              </a:spcBef>
              <a:defRPr sz="2000"/>
            </a:lvl2pPr>
            <a:lvl3pPr algn="l">
              <a:spcBef>
                <a:spcPts val="0"/>
              </a:spcBef>
              <a:defRPr sz="2000"/>
            </a:lvl3pPr>
            <a:lvl4pPr algn="l">
              <a:spcBef>
                <a:spcPts val="0"/>
              </a:spcBef>
              <a:defRPr sz="2000"/>
            </a:lvl4pPr>
            <a:lvl5pPr algn="l">
              <a:spcBef>
                <a:spcPts val="0"/>
              </a:spcBef>
              <a:defRPr sz="2000"/>
            </a:lvl5pPr>
          </a:lstStyle>
          <a:p>
            <a:pPr lvl="0"/>
            <a:r>
              <a:rPr lang="en-US" dirty="0" smtClean="0"/>
              <a:t>Arial 30pt section 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Footer Placeholder 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159212063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Section Break Print_Disclaimer">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8DDCA6A-1179-4669-B40D-E7A8346078DF}" type="datetime1">
              <a:rPr lang="en-US" smtClean="0"/>
              <a:t>10/05/18</a:t>
            </a:fld>
            <a:endParaRPr lang="en-GB" dirty="0"/>
          </a:p>
        </p:txBody>
      </p:sp>
      <p:sp>
        <p:nvSpPr>
          <p:cNvPr id="8" name="Slide Number Placeholder 7"/>
          <p:cNvSpPr>
            <a:spLocks noGrp="1"/>
          </p:cNvSpPr>
          <p:nvPr>
            <p:ph type="sldNum" sz="quarter" idx="11"/>
          </p:nvPr>
        </p:nvSpPr>
        <p:spPr/>
        <p:txBody>
          <a:bodyPr/>
          <a:lstStyle/>
          <a:p>
            <a:fld id="{25B621E3-93B7-4D21-B912-57376FAAC5A7}" type="slidenum">
              <a:rPr lang="en-GB" smtClean="0"/>
              <a:pPr/>
              <a:t>‹#›</a:t>
            </a:fld>
            <a:endParaRPr lang="en-GB" dirty="0"/>
          </a:p>
        </p:txBody>
      </p:sp>
      <p:sp>
        <p:nvSpPr>
          <p:cNvPr id="13" name="Text Placeholder 9"/>
          <p:cNvSpPr>
            <a:spLocks noGrp="1"/>
          </p:cNvSpPr>
          <p:nvPr>
            <p:ph type="body" sz="quarter" idx="13" hasCustomPrompt="1"/>
          </p:nvPr>
        </p:nvSpPr>
        <p:spPr>
          <a:xfrm>
            <a:off x="575737" y="1911602"/>
            <a:ext cx="7586133" cy="3080530"/>
          </a:xfrm>
        </p:spPr>
        <p:txBody>
          <a:bodyPr/>
          <a:lstStyle>
            <a:lvl1pPr algn="l">
              <a:defRPr sz="3000" baseline="0"/>
            </a:lvl1pPr>
            <a:lvl2pPr algn="l">
              <a:spcBef>
                <a:spcPts val="1200"/>
              </a:spcBef>
              <a:defRPr sz="2000"/>
            </a:lvl2pPr>
            <a:lvl3pPr algn="l">
              <a:spcBef>
                <a:spcPts val="0"/>
              </a:spcBef>
              <a:defRPr sz="2000"/>
            </a:lvl3pPr>
            <a:lvl4pPr algn="l">
              <a:spcBef>
                <a:spcPts val="0"/>
              </a:spcBef>
              <a:defRPr sz="2000"/>
            </a:lvl4pPr>
            <a:lvl5pPr algn="l">
              <a:spcBef>
                <a:spcPts val="0"/>
              </a:spcBef>
              <a:defRPr sz="2000"/>
            </a:lvl5pPr>
          </a:lstStyle>
          <a:p>
            <a:pPr lvl="0"/>
            <a:r>
              <a:rPr lang="en-US" dirty="0" smtClean="0"/>
              <a:t>Arial 30pt section 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Footer Placeholder 1"/>
          <p:cNvSpPr>
            <a:spLocks noGrp="1"/>
          </p:cNvSpPr>
          <p:nvPr>
            <p:ph type="ftr" sz="quarter" idx="14"/>
          </p:nvPr>
        </p:nvSpPr>
        <p:spPr/>
        <p:txBody>
          <a:bodyPr/>
          <a:lstStyle/>
          <a:p>
            <a:endParaRPr lang="en-GB" dirty="0"/>
          </a:p>
        </p:txBody>
      </p:sp>
      <p:sp>
        <p:nvSpPr>
          <p:cNvPr id="6" name="TextBox 5"/>
          <p:cNvSpPr txBox="1"/>
          <p:nvPr userDrawn="1"/>
        </p:nvSpPr>
        <p:spPr>
          <a:xfrm>
            <a:off x="530081" y="5638886"/>
            <a:ext cx="3575018" cy="230832"/>
          </a:xfrm>
          <a:prstGeom prst="rect">
            <a:avLst/>
          </a:prstGeom>
          <a:noFill/>
        </p:spPr>
        <p:txBody>
          <a:bodyPr wrap="none" rtlCol="0">
            <a:spAutoFit/>
          </a:bodyPr>
          <a:lstStyle/>
          <a:p>
            <a:r>
              <a:rPr lang="en-US" sz="900" baseline="30000" dirty="0">
                <a:solidFill>
                  <a:srgbClr val="4B4F54"/>
                </a:solidFill>
              </a:rPr>
              <a:t>®</a:t>
            </a:r>
            <a:r>
              <a:rPr lang="en-US" sz="900" dirty="0">
                <a:solidFill>
                  <a:srgbClr val="4B4F54"/>
                </a:solidFill>
              </a:rPr>
              <a:t> / ™ Trademark(s) of Royal Bank of Canada. Used under </a:t>
            </a:r>
            <a:r>
              <a:rPr lang="en-CA" sz="900" dirty="0">
                <a:solidFill>
                  <a:srgbClr val="4B4F54"/>
                </a:solidFill>
              </a:rPr>
              <a:t>licence</a:t>
            </a:r>
            <a:r>
              <a:rPr lang="en-US" sz="900" dirty="0">
                <a:solidFill>
                  <a:srgbClr val="4B4F54"/>
                </a:solidFill>
              </a:rPr>
              <a:t>.</a:t>
            </a:r>
          </a:p>
        </p:txBody>
      </p:sp>
    </p:spTree>
    <p:extLst>
      <p:ext uri="{BB962C8B-B14F-4D97-AF65-F5344CB8AC3E}">
        <p14:creationId xmlns:p14="http://schemas.microsoft.com/office/powerpoint/2010/main" val="91016775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Content and Note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75734" y="1396804"/>
            <a:ext cx="11039619" cy="4372175"/>
          </a:xfrm>
        </p:spPr>
        <p:txBody>
          <a:bodyPr/>
          <a:lstStyle>
            <a:lvl1pPr>
              <a:spcBef>
                <a:spcPts val="600"/>
              </a:spcBef>
              <a:spcAft>
                <a:spcPts val="1200"/>
              </a:spcAft>
              <a:defRPr/>
            </a:lvl1pPr>
            <a:lvl2pPr marL="144005" indent="-144005">
              <a:spcBef>
                <a:spcPts val="0"/>
              </a:spcBef>
              <a:spcAft>
                <a:spcPts val="1200"/>
              </a:spcAft>
              <a:buClr>
                <a:srgbClr val="002567"/>
              </a:buClr>
              <a:buFont typeface="Arial" panose="020B0604020202020204" pitchFamily="34" charset="0"/>
              <a:buChar char="•"/>
              <a:defRPr/>
            </a:lvl2pPr>
            <a:lvl3pPr marL="288009" indent="-144005">
              <a:spcBef>
                <a:spcPts val="0"/>
              </a:spcBef>
              <a:spcAft>
                <a:spcPts val="1200"/>
              </a:spcAft>
              <a:buClr>
                <a:srgbClr val="4B4F54"/>
              </a:buClr>
              <a:buFont typeface="Arial" panose="020B0604020202020204" pitchFamily="34" charset="0"/>
              <a:buChar char="-"/>
              <a:defRPr/>
            </a:lvl3pPr>
            <a:lvl4pPr>
              <a:spcBef>
                <a:spcPts val="0"/>
              </a:spcBef>
              <a:spcAft>
                <a:spcPts val="1200"/>
              </a:spcAft>
              <a:defRPr/>
            </a:lvl4pPr>
            <a:lvl5pPr>
              <a:spcBef>
                <a:spcPts val="0"/>
              </a:spcBef>
              <a:spcAft>
                <a:spcPts val="12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F671B58-876A-44D3-8B40-D735C42DE678}" type="datetime1">
              <a:rPr lang="en-US" smtClean="0"/>
              <a:t>10/05/18</a:t>
            </a:fld>
            <a:endParaRPr lang="en-GB" dirty="0"/>
          </a:p>
        </p:txBody>
      </p:sp>
      <p:sp>
        <p:nvSpPr>
          <p:cNvPr id="8" name="Slide Number Placeholder 7"/>
          <p:cNvSpPr>
            <a:spLocks noGrp="1"/>
          </p:cNvSpPr>
          <p:nvPr>
            <p:ph type="sldNum" sz="quarter" idx="11"/>
          </p:nvPr>
        </p:nvSpPr>
        <p:spPr/>
        <p:txBody>
          <a:bodyPr/>
          <a:lstStyle/>
          <a:p>
            <a:fld id="{25B621E3-93B7-4D21-B912-57376FAAC5A7}" type="slidenum">
              <a:rPr lang="en-GB" smtClean="0"/>
              <a:pPr/>
              <a:t>‹#›</a:t>
            </a:fld>
            <a:endParaRPr lang="en-GB" dirty="0"/>
          </a:p>
        </p:txBody>
      </p:sp>
      <p:sp>
        <p:nvSpPr>
          <p:cNvPr id="9" name="Text Placeholder 2"/>
          <p:cNvSpPr>
            <a:spLocks noGrp="1"/>
          </p:cNvSpPr>
          <p:nvPr>
            <p:ph type="body" idx="13" hasCustomPrompt="1"/>
          </p:nvPr>
        </p:nvSpPr>
        <p:spPr>
          <a:xfrm>
            <a:off x="541869" y="685801"/>
            <a:ext cx="11074399" cy="375974"/>
          </a:xfrm>
        </p:spPr>
        <p:txBody>
          <a:bodyPr>
            <a:noAutofit/>
          </a:bodyPr>
          <a:lstStyle>
            <a:lvl1pPr marL="0" indent="0">
              <a:buNone/>
              <a:defRPr sz="2000" baseline="0">
                <a:solidFill>
                  <a:schemeClr val="tx1"/>
                </a:solidFill>
              </a:defRPr>
            </a:lvl1pPr>
            <a:lvl2pPr marL="457214" indent="0">
              <a:buNone/>
              <a:defRPr sz="2000">
                <a:solidFill>
                  <a:schemeClr val="tx1">
                    <a:tint val="75000"/>
                  </a:schemeClr>
                </a:solidFill>
              </a:defRPr>
            </a:lvl2pPr>
            <a:lvl3pPr marL="914428" indent="0">
              <a:buNone/>
              <a:defRPr sz="1800">
                <a:solidFill>
                  <a:schemeClr val="tx1">
                    <a:tint val="75000"/>
                  </a:schemeClr>
                </a:solidFill>
              </a:defRPr>
            </a:lvl3pPr>
            <a:lvl4pPr marL="1371643" indent="0">
              <a:buNone/>
              <a:defRPr sz="1600">
                <a:solidFill>
                  <a:schemeClr val="tx1">
                    <a:tint val="75000"/>
                  </a:schemeClr>
                </a:solidFill>
              </a:defRPr>
            </a:lvl4pPr>
            <a:lvl5pPr marL="1828857" indent="0">
              <a:buNone/>
              <a:defRPr sz="1600">
                <a:solidFill>
                  <a:schemeClr val="tx1">
                    <a:tint val="75000"/>
                  </a:schemeClr>
                </a:solidFill>
              </a:defRPr>
            </a:lvl5pPr>
            <a:lvl6pPr marL="2286071" indent="0">
              <a:buNone/>
              <a:defRPr sz="1600">
                <a:solidFill>
                  <a:schemeClr val="tx1">
                    <a:tint val="75000"/>
                  </a:schemeClr>
                </a:solidFill>
              </a:defRPr>
            </a:lvl6pPr>
            <a:lvl7pPr marL="2743285" indent="0">
              <a:buNone/>
              <a:defRPr sz="1600">
                <a:solidFill>
                  <a:schemeClr val="tx1">
                    <a:tint val="75000"/>
                  </a:schemeClr>
                </a:solidFill>
              </a:defRPr>
            </a:lvl7pPr>
            <a:lvl8pPr marL="3200500" indent="0">
              <a:buNone/>
              <a:defRPr sz="1600">
                <a:solidFill>
                  <a:schemeClr val="tx1">
                    <a:tint val="75000"/>
                  </a:schemeClr>
                </a:solidFill>
              </a:defRPr>
            </a:lvl8pPr>
            <a:lvl9pPr marL="3657714" indent="0">
              <a:buNone/>
              <a:defRPr sz="1600">
                <a:solidFill>
                  <a:schemeClr val="tx1">
                    <a:tint val="75000"/>
                  </a:schemeClr>
                </a:solidFill>
              </a:defRPr>
            </a:lvl9pPr>
          </a:lstStyle>
          <a:p>
            <a:pPr lvl="0"/>
            <a:r>
              <a:rPr lang="en-GB" dirty="0" smtClean="0"/>
              <a:t>Page sub-title Arial 20pt, single line space</a:t>
            </a:r>
          </a:p>
        </p:txBody>
      </p:sp>
      <p:sp>
        <p:nvSpPr>
          <p:cNvPr id="4" name="Footer Placeholder 3"/>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333399232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Content and Sub-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75735" y="1396804"/>
            <a:ext cx="11072570" cy="4372175"/>
          </a:xfrm>
        </p:spPr>
        <p:txBody>
          <a:bodyPr/>
          <a:lstStyle>
            <a:lvl1pPr>
              <a:spcBef>
                <a:spcPts val="600"/>
              </a:spcBef>
              <a:spcAft>
                <a:spcPts val="1200"/>
              </a:spcAft>
              <a:defRPr/>
            </a:lvl1pPr>
            <a:lvl2pPr marL="144005" indent="-144005">
              <a:spcBef>
                <a:spcPts val="0"/>
              </a:spcBef>
              <a:spcAft>
                <a:spcPts val="1200"/>
              </a:spcAft>
              <a:buClr>
                <a:srgbClr val="002567"/>
              </a:buClr>
              <a:buFont typeface="Arial" panose="020B0604020202020204" pitchFamily="34" charset="0"/>
              <a:buChar char="•"/>
              <a:defRPr/>
            </a:lvl2pPr>
            <a:lvl3pPr marL="288009" indent="-144005">
              <a:spcBef>
                <a:spcPts val="0"/>
              </a:spcBef>
              <a:spcAft>
                <a:spcPts val="1200"/>
              </a:spcAft>
              <a:buClr>
                <a:srgbClr val="4B4F54"/>
              </a:buClr>
              <a:buFont typeface="Arial" panose="020B0604020202020204" pitchFamily="34" charset="0"/>
              <a:buChar char="-"/>
              <a:defRPr/>
            </a:lvl3pPr>
            <a:lvl4pPr>
              <a:spcBef>
                <a:spcPts val="0"/>
              </a:spcBef>
              <a:spcAft>
                <a:spcPts val="1200"/>
              </a:spcAft>
              <a:defRPr/>
            </a:lvl4pPr>
            <a:lvl5pPr>
              <a:spcBef>
                <a:spcPts val="0"/>
              </a:spcBef>
              <a:spcAft>
                <a:spcPts val="12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17F0905C-8DBD-4535-89AE-D87C872078CB}" type="datetime1">
              <a:rPr lang="en-US" smtClean="0"/>
              <a:t>10/05/18</a:t>
            </a:fld>
            <a:endParaRPr lang="en-GB" dirty="0"/>
          </a:p>
        </p:txBody>
      </p:sp>
      <p:sp>
        <p:nvSpPr>
          <p:cNvPr id="8" name="Slide Number Placeholder 7"/>
          <p:cNvSpPr>
            <a:spLocks noGrp="1"/>
          </p:cNvSpPr>
          <p:nvPr>
            <p:ph type="sldNum" sz="quarter" idx="11"/>
          </p:nvPr>
        </p:nvSpPr>
        <p:spPr/>
        <p:txBody>
          <a:bodyPr/>
          <a:lstStyle/>
          <a:p>
            <a:fld id="{25B621E3-93B7-4D21-B912-57376FAAC5A7}" type="slidenum">
              <a:rPr lang="en-GB" smtClean="0"/>
              <a:pPr/>
              <a:t>‹#›</a:t>
            </a:fld>
            <a:endParaRPr lang="en-GB" dirty="0"/>
          </a:p>
        </p:txBody>
      </p:sp>
      <p:sp>
        <p:nvSpPr>
          <p:cNvPr id="9" name="Text Placeholder 2"/>
          <p:cNvSpPr>
            <a:spLocks noGrp="1"/>
          </p:cNvSpPr>
          <p:nvPr>
            <p:ph type="body" idx="13" hasCustomPrompt="1"/>
          </p:nvPr>
        </p:nvSpPr>
        <p:spPr>
          <a:xfrm>
            <a:off x="541869" y="685801"/>
            <a:ext cx="11074399" cy="375974"/>
          </a:xfrm>
        </p:spPr>
        <p:txBody>
          <a:bodyPr>
            <a:noAutofit/>
          </a:bodyPr>
          <a:lstStyle>
            <a:lvl1pPr marL="0" indent="0">
              <a:buNone/>
              <a:defRPr sz="2000" baseline="0">
                <a:solidFill>
                  <a:schemeClr val="tx1"/>
                </a:solidFill>
              </a:defRPr>
            </a:lvl1pPr>
            <a:lvl2pPr marL="457214" indent="0">
              <a:buNone/>
              <a:defRPr sz="2000">
                <a:solidFill>
                  <a:schemeClr val="tx1">
                    <a:tint val="75000"/>
                  </a:schemeClr>
                </a:solidFill>
              </a:defRPr>
            </a:lvl2pPr>
            <a:lvl3pPr marL="914428" indent="0">
              <a:buNone/>
              <a:defRPr sz="1800">
                <a:solidFill>
                  <a:schemeClr val="tx1">
                    <a:tint val="75000"/>
                  </a:schemeClr>
                </a:solidFill>
              </a:defRPr>
            </a:lvl3pPr>
            <a:lvl4pPr marL="1371643" indent="0">
              <a:buNone/>
              <a:defRPr sz="1600">
                <a:solidFill>
                  <a:schemeClr val="tx1">
                    <a:tint val="75000"/>
                  </a:schemeClr>
                </a:solidFill>
              </a:defRPr>
            </a:lvl4pPr>
            <a:lvl5pPr marL="1828857" indent="0">
              <a:buNone/>
              <a:defRPr sz="1600">
                <a:solidFill>
                  <a:schemeClr val="tx1">
                    <a:tint val="75000"/>
                  </a:schemeClr>
                </a:solidFill>
              </a:defRPr>
            </a:lvl5pPr>
            <a:lvl6pPr marL="2286071" indent="0">
              <a:buNone/>
              <a:defRPr sz="1600">
                <a:solidFill>
                  <a:schemeClr val="tx1">
                    <a:tint val="75000"/>
                  </a:schemeClr>
                </a:solidFill>
              </a:defRPr>
            </a:lvl6pPr>
            <a:lvl7pPr marL="2743285" indent="0">
              <a:buNone/>
              <a:defRPr sz="1600">
                <a:solidFill>
                  <a:schemeClr val="tx1">
                    <a:tint val="75000"/>
                  </a:schemeClr>
                </a:solidFill>
              </a:defRPr>
            </a:lvl7pPr>
            <a:lvl8pPr marL="3200500" indent="0">
              <a:buNone/>
              <a:defRPr sz="1600">
                <a:solidFill>
                  <a:schemeClr val="tx1">
                    <a:tint val="75000"/>
                  </a:schemeClr>
                </a:solidFill>
              </a:defRPr>
            </a:lvl8pPr>
            <a:lvl9pPr marL="3657714" indent="0">
              <a:buNone/>
              <a:defRPr sz="1600">
                <a:solidFill>
                  <a:schemeClr val="tx1">
                    <a:tint val="75000"/>
                  </a:schemeClr>
                </a:solidFill>
              </a:defRPr>
            </a:lvl9pPr>
          </a:lstStyle>
          <a:p>
            <a:pPr lvl="0"/>
            <a:r>
              <a:rPr lang="en-GB" dirty="0" smtClean="0"/>
              <a:t>Page sub-title Arial 20pt, single line space</a:t>
            </a:r>
          </a:p>
        </p:txBody>
      </p:sp>
      <p:sp>
        <p:nvSpPr>
          <p:cNvPr id="4" name="Footer Placeholder 3"/>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29717036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Statement - Image and 60pt Text">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575736" y="1270536"/>
            <a:ext cx="9731300" cy="3003082"/>
          </a:xfrm>
        </p:spPr>
        <p:txBody>
          <a:bodyPr/>
          <a:lstStyle>
            <a:lvl1pPr marL="0" indent="0">
              <a:spcBef>
                <a:spcPts val="0"/>
              </a:spcBef>
              <a:defRPr sz="6000">
                <a:solidFill>
                  <a:srgbClr val="4B4F54"/>
                </a:solidFill>
              </a:defRPr>
            </a:lvl1pPr>
            <a:lvl2pPr marL="0" indent="0">
              <a:spcBef>
                <a:spcPts val="2400"/>
              </a:spcBef>
              <a:spcAft>
                <a:spcPts val="0"/>
              </a:spcAft>
              <a:defRPr sz="1200">
                <a:solidFill>
                  <a:srgbClr val="4B4F54"/>
                </a:solidFill>
              </a:defRPr>
            </a:lvl2pPr>
            <a:lvl3pPr marL="0" indent="0">
              <a:spcBef>
                <a:spcPts val="1200"/>
              </a:spcBef>
              <a:spcAft>
                <a:spcPts val="0"/>
              </a:spcAft>
              <a:defRPr sz="1200">
                <a:solidFill>
                  <a:srgbClr val="4B4F54"/>
                </a:solidFill>
              </a:defRPr>
            </a:lvl3pPr>
            <a:lvl4pPr marL="0" indent="0">
              <a:spcBef>
                <a:spcPts val="1200"/>
              </a:spcBef>
              <a:spcAft>
                <a:spcPts val="0"/>
              </a:spcAft>
              <a:defRPr sz="1200">
                <a:solidFill>
                  <a:srgbClr val="4B4F54"/>
                </a:solidFill>
              </a:defRPr>
            </a:lvl4pPr>
            <a:lvl5pPr marL="0" indent="0">
              <a:spcBef>
                <a:spcPts val="1200"/>
              </a:spcBef>
              <a:spcAft>
                <a:spcPts val="0"/>
              </a:spcAft>
              <a:defRPr sz="1200">
                <a:solidFill>
                  <a:srgbClr val="4B4F54"/>
                </a:solidFill>
              </a:defRPr>
            </a:lvl5pPr>
          </a:lstStyle>
          <a:p>
            <a:pPr lvl="0"/>
            <a:r>
              <a:rPr lang="en-US" dirty="0" smtClean="0"/>
              <a:t>Arial 60pt, single line space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Date Placeholder 6"/>
          <p:cNvSpPr>
            <a:spLocks noGrp="1"/>
          </p:cNvSpPr>
          <p:nvPr>
            <p:ph type="dt" sz="half" idx="10"/>
          </p:nvPr>
        </p:nvSpPr>
        <p:spPr/>
        <p:txBody>
          <a:bodyPr/>
          <a:lstStyle/>
          <a:p>
            <a:fld id="{A5F97292-AC8E-4A9B-83C0-C908EC2E9876}" type="datetime1">
              <a:rPr lang="en-US" smtClean="0"/>
              <a:t>10/05/18</a:t>
            </a:fld>
            <a:endParaRPr lang="en-GB" dirty="0"/>
          </a:p>
        </p:txBody>
      </p:sp>
      <p:sp>
        <p:nvSpPr>
          <p:cNvPr id="8" name="Slide Number Placeholder 7"/>
          <p:cNvSpPr>
            <a:spLocks noGrp="1"/>
          </p:cNvSpPr>
          <p:nvPr>
            <p:ph type="sldNum" sz="quarter" idx="11"/>
          </p:nvPr>
        </p:nvSpPr>
        <p:spPr/>
        <p:txBody>
          <a:bodyPr/>
          <a:lstStyle/>
          <a:p>
            <a:fld id="{25B621E3-93B7-4D21-B912-57376FAAC5A7}" type="slidenum">
              <a:rPr lang="en-GB" smtClean="0"/>
              <a:pPr/>
              <a:t>‹#›</a:t>
            </a:fld>
            <a:endParaRPr lang="en-GB" dirty="0"/>
          </a:p>
        </p:txBody>
      </p:sp>
      <p:sp>
        <p:nvSpPr>
          <p:cNvPr id="2" name="Footer Placeholder 1"/>
          <p:cNvSpPr>
            <a:spLocks noGrp="1"/>
          </p:cNvSpPr>
          <p:nvPr>
            <p:ph type="ftr" sz="quarter" idx="15"/>
          </p:nvPr>
        </p:nvSpPr>
        <p:spPr/>
        <p:txBody>
          <a:bodyPr/>
          <a:lstStyle/>
          <a:p>
            <a:endParaRPr lang="en-GB" dirty="0"/>
          </a:p>
        </p:txBody>
      </p:sp>
      <p:sp>
        <p:nvSpPr>
          <p:cNvPr id="6" name="TextBox 5"/>
          <p:cNvSpPr txBox="1"/>
          <p:nvPr userDrawn="1"/>
        </p:nvSpPr>
        <p:spPr>
          <a:xfrm>
            <a:off x="387542" y="6098449"/>
            <a:ext cx="1747200" cy="180000"/>
          </a:xfrm>
          <a:prstGeom prst="rect">
            <a:avLst/>
          </a:prstGeom>
          <a:noFill/>
        </p:spPr>
        <p:txBody>
          <a:bodyPr wrap="square" lIns="0" tIns="0" rIns="0" bIns="0" rtlCol="0" anchor="ctr" anchorCtr="1">
            <a:noAutofit/>
          </a:bodyPr>
          <a:lstStyle/>
          <a:p>
            <a:pPr algn="ctr"/>
            <a:r>
              <a:rPr lang="en-GB" sz="900" i="1" dirty="0">
                <a:solidFill>
                  <a:srgbClr val="4B4F54"/>
                </a:solidFill>
              </a:rPr>
              <a:t>For internal use only</a:t>
            </a:r>
          </a:p>
        </p:txBody>
      </p:sp>
      <p:pic>
        <p:nvPicPr>
          <p:cNvPr id="9" name="Picture 8"/>
          <p:cNvPicPr>
            <a:picLocks noChangeAspect="1"/>
          </p:cNvPicPr>
          <p:nvPr userDrawn="1"/>
        </p:nvPicPr>
        <p:blipFill>
          <a:blip r:embed="rId2"/>
          <a:stretch>
            <a:fillRect/>
          </a:stretch>
        </p:blipFill>
        <p:spPr>
          <a:xfrm>
            <a:off x="9672000" y="6217205"/>
            <a:ext cx="1977600" cy="455623"/>
          </a:xfrm>
          <a:prstGeom prst="rect">
            <a:avLst/>
          </a:prstGeom>
        </p:spPr>
      </p:pic>
    </p:spTree>
    <p:extLst>
      <p:ext uri="{BB962C8B-B14F-4D97-AF65-F5344CB8AC3E}">
        <p14:creationId xmlns:p14="http://schemas.microsoft.com/office/powerpoint/2010/main" val="298734335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55715" y="280800"/>
            <a:ext cx="11077252" cy="363600"/>
          </a:xfrm>
        </p:spPr>
        <p:txBody>
          <a:bodyPr/>
          <a:lstStyle/>
          <a:p>
            <a:r>
              <a:rPr lang="en-US" smtClean="0"/>
              <a:t>Click to edit Master title style</a:t>
            </a:r>
            <a:endParaRPr lang="en-US" dirty="0"/>
          </a:p>
        </p:txBody>
      </p:sp>
      <p:sp>
        <p:nvSpPr>
          <p:cNvPr id="7" name="Date Placeholder 6"/>
          <p:cNvSpPr>
            <a:spLocks noGrp="1"/>
          </p:cNvSpPr>
          <p:nvPr>
            <p:ph type="dt" sz="half" idx="10"/>
          </p:nvPr>
        </p:nvSpPr>
        <p:spPr/>
        <p:txBody>
          <a:bodyPr/>
          <a:lstStyle/>
          <a:p>
            <a:fld id="{D0D8F46D-7160-426B-9FAF-0FCFEEE136E6}" type="datetime1">
              <a:rPr lang="en-US" smtClean="0"/>
              <a:t>10/05/18</a:t>
            </a:fld>
            <a:endParaRPr lang="en-GB" dirty="0"/>
          </a:p>
        </p:txBody>
      </p:sp>
      <p:sp>
        <p:nvSpPr>
          <p:cNvPr id="8" name="Slide Number Placeholder 7"/>
          <p:cNvSpPr>
            <a:spLocks noGrp="1"/>
          </p:cNvSpPr>
          <p:nvPr>
            <p:ph type="sldNum" sz="quarter" idx="11"/>
          </p:nvPr>
        </p:nvSpPr>
        <p:spPr/>
        <p:txBody>
          <a:bodyPr/>
          <a:lstStyle/>
          <a:p>
            <a:fld id="{25B621E3-93B7-4D21-B912-57376FAAC5A7}" type="slidenum">
              <a:rPr lang="en-GB" smtClean="0"/>
              <a:pPr/>
              <a:t>‹#›</a:t>
            </a:fld>
            <a:endParaRPr lang="en-GB" dirty="0"/>
          </a:p>
        </p:txBody>
      </p:sp>
      <p:sp>
        <p:nvSpPr>
          <p:cNvPr id="9" name="Text Placeholder 2"/>
          <p:cNvSpPr>
            <a:spLocks noGrp="1"/>
          </p:cNvSpPr>
          <p:nvPr>
            <p:ph type="body" idx="13" hasCustomPrompt="1"/>
          </p:nvPr>
        </p:nvSpPr>
        <p:spPr>
          <a:xfrm>
            <a:off x="558570" y="685801"/>
            <a:ext cx="11074399" cy="375974"/>
          </a:xfrm>
        </p:spPr>
        <p:txBody>
          <a:bodyPr>
            <a:noAutofit/>
          </a:bodyPr>
          <a:lstStyle>
            <a:lvl1pPr marL="0" indent="0">
              <a:buNone/>
              <a:defRPr sz="2000" baseline="0">
                <a:solidFill>
                  <a:schemeClr val="tx1"/>
                </a:solidFill>
              </a:defRPr>
            </a:lvl1pPr>
            <a:lvl2pPr marL="457214" indent="0">
              <a:buNone/>
              <a:defRPr sz="2000">
                <a:solidFill>
                  <a:schemeClr val="tx1">
                    <a:tint val="75000"/>
                  </a:schemeClr>
                </a:solidFill>
              </a:defRPr>
            </a:lvl2pPr>
            <a:lvl3pPr marL="914428" indent="0">
              <a:buNone/>
              <a:defRPr sz="1800">
                <a:solidFill>
                  <a:schemeClr val="tx1">
                    <a:tint val="75000"/>
                  </a:schemeClr>
                </a:solidFill>
              </a:defRPr>
            </a:lvl3pPr>
            <a:lvl4pPr marL="1371643" indent="0">
              <a:buNone/>
              <a:defRPr sz="1600">
                <a:solidFill>
                  <a:schemeClr val="tx1">
                    <a:tint val="75000"/>
                  </a:schemeClr>
                </a:solidFill>
              </a:defRPr>
            </a:lvl4pPr>
            <a:lvl5pPr marL="1828857" indent="0">
              <a:buNone/>
              <a:defRPr sz="1600">
                <a:solidFill>
                  <a:schemeClr val="tx1">
                    <a:tint val="75000"/>
                  </a:schemeClr>
                </a:solidFill>
              </a:defRPr>
            </a:lvl5pPr>
            <a:lvl6pPr marL="2286071" indent="0">
              <a:buNone/>
              <a:defRPr sz="1600">
                <a:solidFill>
                  <a:schemeClr val="tx1">
                    <a:tint val="75000"/>
                  </a:schemeClr>
                </a:solidFill>
              </a:defRPr>
            </a:lvl6pPr>
            <a:lvl7pPr marL="2743285" indent="0">
              <a:buNone/>
              <a:defRPr sz="1600">
                <a:solidFill>
                  <a:schemeClr val="tx1">
                    <a:tint val="75000"/>
                  </a:schemeClr>
                </a:solidFill>
              </a:defRPr>
            </a:lvl7pPr>
            <a:lvl8pPr marL="3200500" indent="0">
              <a:buNone/>
              <a:defRPr sz="1600">
                <a:solidFill>
                  <a:schemeClr val="tx1">
                    <a:tint val="75000"/>
                  </a:schemeClr>
                </a:solidFill>
              </a:defRPr>
            </a:lvl8pPr>
            <a:lvl9pPr marL="3657714" indent="0">
              <a:buNone/>
              <a:defRPr sz="1600">
                <a:solidFill>
                  <a:schemeClr val="tx1">
                    <a:tint val="75000"/>
                  </a:schemeClr>
                </a:solidFill>
              </a:defRPr>
            </a:lvl9pPr>
          </a:lstStyle>
          <a:p>
            <a:pPr lvl="0"/>
            <a:r>
              <a:rPr lang="en-GB" dirty="0" smtClean="0"/>
              <a:t>Page sub-title Arial 20pt, single line space</a:t>
            </a:r>
          </a:p>
        </p:txBody>
      </p:sp>
      <p:sp>
        <p:nvSpPr>
          <p:cNvPr id="4" name="Table Placeholder 3"/>
          <p:cNvSpPr>
            <a:spLocks noGrp="1"/>
          </p:cNvSpPr>
          <p:nvPr>
            <p:ph type="tbl" sz="quarter" idx="14"/>
          </p:nvPr>
        </p:nvSpPr>
        <p:spPr>
          <a:xfrm>
            <a:off x="575737" y="1449390"/>
            <a:ext cx="11053233" cy="4319587"/>
          </a:xfrm>
        </p:spPr>
        <p:txBody>
          <a:bodyPr/>
          <a:lstStyle>
            <a:lvl1pPr>
              <a:defRPr sz="1200"/>
            </a:lvl1pPr>
          </a:lstStyle>
          <a:p>
            <a:r>
              <a:rPr lang="en-US" smtClean="0"/>
              <a:t>Click icon to add table</a:t>
            </a:r>
            <a:endParaRPr lang="en-GB" dirty="0"/>
          </a:p>
        </p:txBody>
      </p:sp>
      <p:sp>
        <p:nvSpPr>
          <p:cNvPr id="3" name="Footer Placeholder 2"/>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363189726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75733" y="1396804"/>
            <a:ext cx="5184000" cy="4372175"/>
          </a:xfrm>
        </p:spPr>
        <p:txBody>
          <a:bodyPr/>
          <a:lstStyle>
            <a:lvl1pPr>
              <a:spcBef>
                <a:spcPts val="600"/>
              </a:spcBef>
              <a:spcAft>
                <a:spcPts val="1200"/>
              </a:spcAft>
              <a:defRPr/>
            </a:lvl1pPr>
            <a:lvl2pPr marL="144005" indent="-144005">
              <a:spcBef>
                <a:spcPts val="0"/>
              </a:spcBef>
              <a:spcAft>
                <a:spcPts val="1200"/>
              </a:spcAft>
              <a:buClr>
                <a:srgbClr val="002567"/>
              </a:buClr>
              <a:buFont typeface="Arial" panose="020B0604020202020204" pitchFamily="34" charset="0"/>
              <a:buChar char="•"/>
              <a:defRPr/>
            </a:lvl2pPr>
            <a:lvl3pPr marL="288009" indent="-144005">
              <a:spcBef>
                <a:spcPts val="0"/>
              </a:spcBef>
              <a:spcAft>
                <a:spcPts val="1200"/>
              </a:spcAft>
              <a:buClr>
                <a:srgbClr val="4B4F54"/>
              </a:buClr>
              <a:buFont typeface="Arial" panose="020B0604020202020204" pitchFamily="34" charset="0"/>
              <a:buChar char="-"/>
              <a:defRPr/>
            </a:lvl3pPr>
            <a:lvl4pPr>
              <a:spcBef>
                <a:spcPts val="0"/>
              </a:spcBef>
              <a:spcAft>
                <a:spcPts val="1200"/>
              </a:spcAft>
              <a:defRPr/>
            </a:lvl4pPr>
            <a:lvl5pPr>
              <a:spcBef>
                <a:spcPts val="0"/>
              </a:spcBef>
              <a:spcAft>
                <a:spcPts val="12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9725D10-A61B-4202-A089-D3E6508A8793}" type="datetime1">
              <a:rPr lang="en-US" smtClean="0"/>
              <a:t>10/05/18</a:t>
            </a:fld>
            <a:endParaRPr lang="en-GB" dirty="0"/>
          </a:p>
        </p:txBody>
      </p:sp>
      <p:sp>
        <p:nvSpPr>
          <p:cNvPr id="8" name="Slide Number Placeholder 7"/>
          <p:cNvSpPr>
            <a:spLocks noGrp="1"/>
          </p:cNvSpPr>
          <p:nvPr>
            <p:ph type="sldNum" sz="quarter" idx="11"/>
          </p:nvPr>
        </p:nvSpPr>
        <p:spPr/>
        <p:txBody>
          <a:bodyPr/>
          <a:lstStyle/>
          <a:p>
            <a:fld id="{25B621E3-93B7-4D21-B912-57376FAAC5A7}" type="slidenum">
              <a:rPr lang="en-GB" smtClean="0"/>
              <a:pPr/>
              <a:t>‹#›</a:t>
            </a:fld>
            <a:endParaRPr lang="en-GB" dirty="0"/>
          </a:p>
        </p:txBody>
      </p:sp>
      <p:sp>
        <p:nvSpPr>
          <p:cNvPr id="9" name="Text Placeholder 2"/>
          <p:cNvSpPr>
            <a:spLocks noGrp="1"/>
          </p:cNvSpPr>
          <p:nvPr>
            <p:ph type="body" idx="13" hasCustomPrompt="1"/>
          </p:nvPr>
        </p:nvSpPr>
        <p:spPr>
          <a:xfrm>
            <a:off x="541869" y="685801"/>
            <a:ext cx="11074399" cy="375974"/>
          </a:xfrm>
        </p:spPr>
        <p:txBody>
          <a:bodyPr>
            <a:noAutofit/>
          </a:bodyPr>
          <a:lstStyle>
            <a:lvl1pPr marL="0" indent="0">
              <a:buNone/>
              <a:defRPr sz="2000" baseline="0">
                <a:solidFill>
                  <a:schemeClr val="tx1"/>
                </a:solidFill>
              </a:defRPr>
            </a:lvl1pPr>
            <a:lvl2pPr marL="457214" indent="0">
              <a:buNone/>
              <a:defRPr sz="2000">
                <a:solidFill>
                  <a:schemeClr val="tx1">
                    <a:tint val="75000"/>
                  </a:schemeClr>
                </a:solidFill>
              </a:defRPr>
            </a:lvl2pPr>
            <a:lvl3pPr marL="914428" indent="0">
              <a:buNone/>
              <a:defRPr sz="1800">
                <a:solidFill>
                  <a:schemeClr val="tx1">
                    <a:tint val="75000"/>
                  </a:schemeClr>
                </a:solidFill>
              </a:defRPr>
            </a:lvl3pPr>
            <a:lvl4pPr marL="1371643" indent="0">
              <a:buNone/>
              <a:defRPr sz="1600">
                <a:solidFill>
                  <a:schemeClr val="tx1">
                    <a:tint val="75000"/>
                  </a:schemeClr>
                </a:solidFill>
              </a:defRPr>
            </a:lvl4pPr>
            <a:lvl5pPr marL="1828857" indent="0">
              <a:buNone/>
              <a:defRPr sz="1600">
                <a:solidFill>
                  <a:schemeClr val="tx1">
                    <a:tint val="75000"/>
                  </a:schemeClr>
                </a:solidFill>
              </a:defRPr>
            </a:lvl5pPr>
            <a:lvl6pPr marL="2286071" indent="0">
              <a:buNone/>
              <a:defRPr sz="1600">
                <a:solidFill>
                  <a:schemeClr val="tx1">
                    <a:tint val="75000"/>
                  </a:schemeClr>
                </a:solidFill>
              </a:defRPr>
            </a:lvl6pPr>
            <a:lvl7pPr marL="2743285" indent="0">
              <a:buNone/>
              <a:defRPr sz="1600">
                <a:solidFill>
                  <a:schemeClr val="tx1">
                    <a:tint val="75000"/>
                  </a:schemeClr>
                </a:solidFill>
              </a:defRPr>
            </a:lvl7pPr>
            <a:lvl8pPr marL="3200500" indent="0">
              <a:buNone/>
              <a:defRPr sz="1600">
                <a:solidFill>
                  <a:schemeClr val="tx1">
                    <a:tint val="75000"/>
                  </a:schemeClr>
                </a:solidFill>
              </a:defRPr>
            </a:lvl8pPr>
            <a:lvl9pPr marL="3657714" indent="0">
              <a:buNone/>
              <a:defRPr sz="1600">
                <a:solidFill>
                  <a:schemeClr val="tx1">
                    <a:tint val="75000"/>
                  </a:schemeClr>
                </a:solidFill>
              </a:defRPr>
            </a:lvl9pPr>
          </a:lstStyle>
          <a:p>
            <a:pPr lvl="0"/>
            <a:r>
              <a:rPr lang="en-GB" dirty="0" smtClean="0"/>
              <a:t>Page sub-title Arial 20pt, single line space</a:t>
            </a:r>
          </a:p>
        </p:txBody>
      </p:sp>
      <p:sp>
        <p:nvSpPr>
          <p:cNvPr id="5" name="Table Placeholder 4"/>
          <p:cNvSpPr>
            <a:spLocks noGrp="1"/>
          </p:cNvSpPr>
          <p:nvPr>
            <p:ph type="tbl" sz="quarter" idx="14"/>
          </p:nvPr>
        </p:nvSpPr>
        <p:spPr>
          <a:xfrm>
            <a:off x="6096002" y="1449390"/>
            <a:ext cx="5545667" cy="4319587"/>
          </a:xfrm>
        </p:spPr>
        <p:txBody>
          <a:bodyPr/>
          <a:lstStyle>
            <a:lvl1pPr>
              <a:defRPr sz="1200"/>
            </a:lvl1pPr>
          </a:lstStyle>
          <a:p>
            <a:r>
              <a:rPr lang="en-US" smtClean="0"/>
              <a:t>Click icon to add table</a:t>
            </a:r>
            <a:endParaRPr lang="en-GB" dirty="0"/>
          </a:p>
        </p:txBody>
      </p:sp>
      <p:sp>
        <p:nvSpPr>
          <p:cNvPr id="4" name="Footer Placeholder 3"/>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421358171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6"/>
          <p:cNvSpPr>
            <a:spLocks noGrp="1"/>
          </p:cNvSpPr>
          <p:nvPr>
            <p:ph type="dt" sz="half" idx="10"/>
          </p:nvPr>
        </p:nvSpPr>
        <p:spPr/>
        <p:txBody>
          <a:bodyPr/>
          <a:lstStyle/>
          <a:p>
            <a:fld id="{F77966F3-FDED-491C-AA63-B17B1073D3AE}" type="datetime1">
              <a:rPr lang="en-US" smtClean="0"/>
              <a:t>10/05/18</a:t>
            </a:fld>
            <a:endParaRPr lang="en-GB" dirty="0"/>
          </a:p>
        </p:txBody>
      </p:sp>
      <p:sp>
        <p:nvSpPr>
          <p:cNvPr id="8" name="Slide Number Placeholder 7"/>
          <p:cNvSpPr>
            <a:spLocks noGrp="1"/>
          </p:cNvSpPr>
          <p:nvPr>
            <p:ph type="sldNum" sz="quarter" idx="11"/>
          </p:nvPr>
        </p:nvSpPr>
        <p:spPr/>
        <p:txBody>
          <a:bodyPr/>
          <a:lstStyle/>
          <a:p>
            <a:fld id="{25B621E3-93B7-4D21-B912-57376FAAC5A7}" type="slidenum">
              <a:rPr lang="en-GB" smtClean="0"/>
              <a:pPr/>
              <a:t>‹#›</a:t>
            </a:fld>
            <a:endParaRPr lang="en-GB" dirty="0"/>
          </a:p>
        </p:txBody>
      </p:sp>
      <p:sp>
        <p:nvSpPr>
          <p:cNvPr id="9" name="Text Placeholder 2"/>
          <p:cNvSpPr>
            <a:spLocks noGrp="1"/>
          </p:cNvSpPr>
          <p:nvPr>
            <p:ph type="body" idx="13" hasCustomPrompt="1"/>
          </p:nvPr>
        </p:nvSpPr>
        <p:spPr>
          <a:xfrm>
            <a:off x="541869" y="685801"/>
            <a:ext cx="11074399" cy="375974"/>
          </a:xfrm>
        </p:spPr>
        <p:txBody>
          <a:bodyPr>
            <a:noAutofit/>
          </a:bodyPr>
          <a:lstStyle>
            <a:lvl1pPr marL="0" indent="0">
              <a:buNone/>
              <a:defRPr sz="2000" baseline="0">
                <a:solidFill>
                  <a:schemeClr val="tx1"/>
                </a:solidFill>
              </a:defRPr>
            </a:lvl1pPr>
            <a:lvl2pPr marL="457214" indent="0">
              <a:buNone/>
              <a:defRPr sz="2000">
                <a:solidFill>
                  <a:schemeClr val="tx1">
                    <a:tint val="75000"/>
                  </a:schemeClr>
                </a:solidFill>
              </a:defRPr>
            </a:lvl2pPr>
            <a:lvl3pPr marL="914428" indent="0">
              <a:buNone/>
              <a:defRPr sz="1800">
                <a:solidFill>
                  <a:schemeClr val="tx1">
                    <a:tint val="75000"/>
                  </a:schemeClr>
                </a:solidFill>
              </a:defRPr>
            </a:lvl3pPr>
            <a:lvl4pPr marL="1371643" indent="0">
              <a:buNone/>
              <a:defRPr sz="1600">
                <a:solidFill>
                  <a:schemeClr val="tx1">
                    <a:tint val="75000"/>
                  </a:schemeClr>
                </a:solidFill>
              </a:defRPr>
            </a:lvl4pPr>
            <a:lvl5pPr marL="1828857" indent="0">
              <a:buNone/>
              <a:defRPr sz="1600">
                <a:solidFill>
                  <a:schemeClr val="tx1">
                    <a:tint val="75000"/>
                  </a:schemeClr>
                </a:solidFill>
              </a:defRPr>
            </a:lvl5pPr>
            <a:lvl6pPr marL="2286071" indent="0">
              <a:buNone/>
              <a:defRPr sz="1600">
                <a:solidFill>
                  <a:schemeClr val="tx1">
                    <a:tint val="75000"/>
                  </a:schemeClr>
                </a:solidFill>
              </a:defRPr>
            </a:lvl6pPr>
            <a:lvl7pPr marL="2743285" indent="0">
              <a:buNone/>
              <a:defRPr sz="1600">
                <a:solidFill>
                  <a:schemeClr val="tx1">
                    <a:tint val="75000"/>
                  </a:schemeClr>
                </a:solidFill>
              </a:defRPr>
            </a:lvl7pPr>
            <a:lvl8pPr marL="3200500" indent="0">
              <a:buNone/>
              <a:defRPr sz="1600">
                <a:solidFill>
                  <a:schemeClr val="tx1">
                    <a:tint val="75000"/>
                  </a:schemeClr>
                </a:solidFill>
              </a:defRPr>
            </a:lvl8pPr>
            <a:lvl9pPr marL="3657714" indent="0">
              <a:buNone/>
              <a:defRPr sz="1600">
                <a:solidFill>
                  <a:schemeClr val="tx1">
                    <a:tint val="75000"/>
                  </a:schemeClr>
                </a:solidFill>
              </a:defRPr>
            </a:lvl9pPr>
          </a:lstStyle>
          <a:p>
            <a:pPr lvl="0"/>
            <a:r>
              <a:rPr lang="en-GB" dirty="0" smtClean="0"/>
              <a:t>Page sub-title Arial 20pt, single line space</a:t>
            </a:r>
          </a:p>
        </p:txBody>
      </p:sp>
      <p:sp>
        <p:nvSpPr>
          <p:cNvPr id="5" name="Chart Placeholder 4"/>
          <p:cNvSpPr>
            <a:spLocks noGrp="1"/>
          </p:cNvSpPr>
          <p:nvPr>
            <p:ph type="chart" sz="quarter" idx="14"/>
          </p:nvPr>
        </p:nvSpPr>
        <p:spPr>
          <a:xfrm>
            <a:off x="575737" y="1449390"/>
            <a:ext cx="11040533" cy="4319587"/>
          </a:xfrm>
        </p:spPr>
        <p:txBody>
          <a:bodyPr/>
          <a:lstStyle>
            <a:lvl1pPr>
              <a:defRPr sz="1200"/>
            </a:lvl1pPr>
          </a:lstStyle>
          <a:p>
            <a:r>
              <a:rPr lang="en-US" smtClean="0"/>
              <a:t>Click icon to add chart</a:t>
            </a:r>
            <a:endParaRPr lang="en-GB" dirty="0"/>
          </a:p>
        </p:txBody>
      </p:sp>
      <p:sp>
        <p:nvSpPr>
          <p:cNvPr id="3" name="Footer Placeholder 2"/>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25318947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Charts, Text, No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6"/>
          <p:cNvSpPr>
            <a:spLocks noGrp="1"/>
          </p:cNvSpPr>
          <p:nvPr>
            <p:ph type="dt" sz="half" idx="10"/>
          </p:nvPr>
        </p:nvSpPr>
        <p:spPr/>
        <p:txBody>
          <a:bodyPr/>
          <a:lstStyle/>
          <a:p>
            <a:fld id="{B4804C1E-144B-4A8B-B413-4FA942754FC8}" type="datetime1">
              <a:rPr lang="en-US" smtClean="0"/>
              <a:t>10/05/18</a:t>
            </a:fld>
            <a:endParaRPr lang="en-GB" dirty="0"/>
          </a:p>
        </p:txBody>
      </p:sp>
      <p:sp>
        <p:nvSpPr>
          <p:cNvPr id="8" name="Slide Number Placeholder 7"/>
          <p:cNvSpPr>
            <a:spLocks noGrp="1"/>
          </p:cNvSpPr>
          <p:nvPr>
            <p:ph type="sldNum" sz="quarter" idx="11"/>
          </p:nvPr>
        </p:nvSpPr>
        <p:spPr/>
        <p:txBody>
          <a:bodyPr/>
          <a:lstStyle/>
          <a:p>
            <a:fld id="{25B621E3-93B7-4D21-B912-57376FAAC5A7}" type="slidenum">
              <a:rPr lang="en-GB" smtClean="0"/>
              <a:pPr/>
              <a:t>‹#›</a:t>
            </a:fld>
            <a:endParaRPr lang="en-GB" dirty="0"/>
          </a:p>
        </p:txBody>
      </p:sp>
      <p:sp>
        <p:nvSpPr>
          <p:cNvPr id="9" name="Text Placeholder 2"/>
          <p:cNvSpPr>
            <a:spLocks noGrp="1"/>
          </p:cNvSpPr>
          <p:nvPr>
            <p:ph type="body" idx="13" hasCustomPrompt="1"/>
          </p:nvPr>
        </p:nvSpPr>
        <p:spPr>
          <a:xfrm>
            <a:off x="541869" y="685801"/>
            <a:ext cx="11074399" cy="375974"/>
          </a:xfrm>
        </p:spPr>
        <p:txBody>
          <a:bodyPr>
            <a:noAutofit/>
          </a:bodyPr>
          <a:lstStyle>
            <a:lvl1pPr marL="0" indent="0">
              <a:buNone/>
              <a:defRPr sz="2000" baseline="0">
                <a:solidFill>
                  <a:schemeClr val="tx1"/>
                </a:solidFill>
              </a:defRPr>
            </a:lvl1pPr>
            <a:lvl2pPr marL="457214" indent="0">
              <a:buNone/>
              <a:defRPr sz="2000">
                <a:solidFill>
                  <a:schemeClr val="tx1">
                    <a:tint val="75000"/>
                  </a:schemeClr>
                </a:solidFill>
              </a:defRPr>
            </a:lvl2pPr>
            <a:lvl3pPr marL="914428" indent="0">
              <a:buNone/>
              <a:defRPr sz="1800">
                <a:solidFill>
                  <a:schemeClr val="tx1">
                    <a:tint val="75000"/>
                  </a:schemeClr>
                </a:solidFill>
              </a:defRPr>
            </a:lvl3pPr>
            <a:lvl4pPr marL="1371643" indent="0">
              <a:buNone/>
              <a:defRPr sz="1600">
                <a:solidFill>
                  <a:schemeClr val="tx1">
                    <a:tint val="75000"/>
                  </a:schemeClr>
                </a:solidFill>
              </a:defRPr>
            </a:lvl4pPr>
            <a:lvl5pPr marL="1828857" indent="0">
              <a:buNone/>
              <a:defRPr sz="1600">
                <a:solidFill>
                  <a:schemeClr val="tx1">
                    <a:tint val="75000"/>
                  </a:schemeClr>
                </a:solidFill>
              </a:defRPr>
            </a:lvl5pPr>
            <a:lvl6pPr marL="2286071" indent="0">
              <a:buNone/>
              <a:defRPr sz="1600">
                <a:solidFill>
                  <a:schemeClr val="tx1">
                    <a:tint val="75000"/>
                  </a:schemeClr>
                </a:solidFill>
              </a:defRPr>
            </a:lvl6pPr>
            <a:lvl7pPr marL="2743285" indent="0">
              <a:buNone/>
              <a:defRPr sz="1600">
                <a:solidFill>
                  <a:schemeClr val="tx1">
                    <a:tint val="75000"/>
                  </a:schemeClr>
                </a:solidFill>
              </a:defRPr>
            </a:lvl7pPr>
            <a:lvl8pPr marL="3200500" indent="0">
              <a:buNone/>
              <a:defRPr sz="1600">
                <a:solidFill>
                  <a:schemeClr val="tx1">
                    <a:tint val="75000"/>
                  </a:schemeClr>
                </a:solidFill>
              </a:defRPr>
            </a:lvl8pPr>
            <a:lvl9pPr marL="3657714" indent="0">
              <a:buNone/>
              <a:defRPr sz="1600">
                <a:solidFill>
                  <a:schemeClr val="tx1">
                    <a:tint val="75000"/>
                  </a:schemeClr>
                </a:solidFill>
              </a:defRPr>
            </a:lvl9pPr>
          </a:lstStyle>
          <a:p>
            <a:pPr lvl="0"/>
            <a:r>
              <a:rPr lang="en-GB" dirty="0" smtClean="0"/>
              <a:t>Page sub-title Arial 20pt, single line space</a:t>
            </a:r>
          </a:p>
        </p:txBody>
      </p:sp>
      <p:sp>
        <p:nvSpPr>
          <p:cNvPr id="5" name="Chart Placeholder 4"/>
          <p:cNvSpPr>
            <a:spLocks noGrp="1"/>
          </p:cNvSpPr>
          <p:nvPr>
            <p:ph type="chart" sz="quarter" idx="14"/>
          </p:nvPr>
        </p:nvSpPr>
        <p:spPr>
          <a:xfrm>
            <a:off x="575737" y="3778702"/>
            <a:ext cx="3456517" cy="1979612"/>
          </a:xfrm>
        </p:spPr>
        <p:txBody>
          <a:bodyPr/>
          <a:lstStyle>
            <a:lvl1pPr>
              <a:defRPr sz="1200"/>
            </a:lvl1pPr>
          </a:lstStyle>
          <a:p>
            <a:r>
              <a:rPr lang="en-US" smtClean="0"/>
              <a:t>Click icon to add chart</a:t>
            </a:r>
            <a:endParaRPr lang="en-GB" dirty="0"/>
          </a:p>
        </p:txBody>
      </p:sp>
      <p:sp>
        <p:nvSpPr>
          <p:cNvPr id="10" name="Chart Placeholder 4"/>
          <p:cNvSpPr>
            <a:spLocks noGrp="1"/>
          </p:cNvSpPr>
          <p:nvPr>
            <p:ph type="chart" sz="quarter" idx="15"/>
          </p:nvPr>
        </p:nvSpPr>
        <p:spPr>
          <a:xfrm>
            <a:off x="575737" y="1467507"/>
            <a:ext cx="3456517" cy="1979612"/>
          </a:xfrm>
        </p:spPr>
        <p:txBody>
          <a:bodyPr/>
          <a:lstStyle>
            <a:lvl1pPr>
              <a:defRPr sz="1200"/>
            </a:lvl1pPr>
          </a:lstStyle>
          <a:p>
            <a:r>
              <a:rPr lang="en-US" smtClean="0"/>
              <a:t>Click icon to add chart</a:t>
            </a:r>
            <a:endParaRPr lang="en-GB" dirty="0"/>
          </a:p>
        </p:txBody>
      </p:sp>
      <p:sp>
        <p:nvSpPr>
          <p:cNvPr id="11" name="Content Placeholder 2"/>
          <p:cNvSpPr>
            <a:spLocks noGrp="1"/>
          </p:cNvSpPr>
          <p:nvPr>
            <p:ph idx="1"/>
          </p:nvPr>
        </p:nvSpPr>
        <p:spPr>
          <a:xfrm>
            <a:off x="4320117" y="1396804"/>
            <a:ext cx="7296147" cy="3365859"/>
          </a:xfrm>
        </p:spPr>
        <p:txBody>
          <a:bodyPr/>
          <a:lstStyle>
            <a:lvl1pPr>
              <a:spcBef>
                <a:spcPts val="600"/>
              </a:spcBef>
              <a:spcAft>
                <a:spcPts val="1200"/>
              </a:spcAft>
              <a:defRPr/>
            </a:lvl1pPr>
            <a:lvl2pPr marL="144005" indent="-144005">
              <a:spcBef>
                <a:spcPts val="0"/>
              </a:spcBef>
              <a:spcAft>
                <a:spcPts val="1200"/>
              </a:spcAft>
              <a:buClr>
                <a:srgbClr val="002567"/>
              </a:buClr>
              <a:buFont typeface="Arial" panose="020B0604020202020204" pitchFamily="34" charset="0"/>
              <a:buChar char="•"/>
              <a:defRPr/>
            </a:lvl2pPr>
            <a:lvl3pPr marL="288009" indent="-144005">
              <a:spcBef>
                <a:spcPts val="0"/>
              </a:spcBef>
              <a:spcAft>
                <a:spcPts val="1200"/>
              </a:spcAft>
              <a:buClr>
                <a:srgbClr val="4B4F54"/>
              </a:buClr>
              <a:buFont typeface="Arial" panose="020B0604020202020204" pitchFamily="34" charset="0"/>
              <a:buChar char="-"/>
              <a:defRPr/>
            </a:lvl3pPr>
            <a:lvl4pPr>
              <a:spcBef>
                <a:spcPts val="0"/>
              </a:spcBef>
              <a:spcAft>
                <a:spcPts val="1200"/>
              </a:spcAft>
              <a:defRPr/>
            </a:lvl4pPr>
            <a:lvl5pPr>
              <a:spcBef>
                <a:spcPts val="0"/>
              </a:spcBef>
              <a:spcAft>
                <a:spcPts val="12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10"/>
          <p:cNvSpPr>
            <a:spLocks noGrp="1"/>
          </p:cNvSpPr>
          <p:nvPr>
            <p:ph type="body" sz="quarter" idx="16" hasCustomPrompt="1"/>
          </p:nvPr>
        </p:nvSpPr>
        <p:spPr>
          <a:xfrm>
            <a:off x="4350440" y="5061819"/>
            <a:ext cx="3472762" cy="696496"/>
          </a:xfrm>
          <a:solidFill>
            <a:schemeClr val="accent3">
              <a:lumMod val="40000"/>
              <a:lumOff val="60000"/>
            </a:schemeClr>
          </a:solidFill>
        </p:spPr>
        <p:txBody>
          <a:bodyPr wrap="square" lIns="162000" tIns="162000" rIns="162000" bIns="162000" anchor="b" anchorCtr="0">
            <a:spAutoFit/>
          </a:bodyPr>
          <a:lstStyle>
            <a:lvl1pPr>
              <a:spcBef>
                <a:spcPts val="0"/>
              </a:spcBef>
              <a:spcAft>
                <a:spcPts val="600"/>
              </a:spcAft>
              <a:defRPr sz="1200" baseline="0">
                <a:solidFill>
                  <a:srgbClr val="4B4F54"/>
                </a:solidFill>
              </a:defRPr>
            </a:lvl1pPr>
            <a:lvl6pPr marL="2286071" indent="0">
              <a:buNone/>
              <a:defRPr/>
            </a:lvl6pPr>
          </a:lstStyle>
          <a:p>
            <a:pPr lvl="0"/>
            <a:r>
              <a:rPr lang="en-GB" dirty="0" smtClean="0"/>
              <a:t>Notes text Arial 12pt, single </a:t>
            </a:r>
            <a:br>
              <a:rPr lang="en-GB" dirty="0" smtClean="0"/>
            </a:br>
            <a:r>
              <a:rPr lang="en-GB" dirty="0" smtClean="0"/>
              <a:t>line space</a:t>
            </a:r>
          </a:p>
        </p:txBody>
      </p:sp>
      <p:sp>
        <p:nvSpPr>
          <p:cNvPr id="3" name="Footer Placeholder 2"/>
          <p:cNvSpPr>
            <a:spLocks noGrp="1"/>
          </p:cNvSpPr>
          <p:nvPr>
            <p:ph type="ftr" sz="quarter" idx="17"/>
          </p:nvPr>
        </p:nvSpPr>
        <p:spPr/>
        <p:txBody>
          <a:bodyPr/>
          <a:lstStyle/>
          <a:p>
            <a:endParaRPr lang="en-GB" dirty="0"/>
          </a:p>
        </p:txBody>
      </p:sp>
    </p:spTree>
    <p:extLst>
      <p:ext uri="{BB962C8B-B14F-4D97-AF65-F5344CB8AC3E}">
        <p14:creationId xmlns:p14="http://schemas.microsoft.com/office/powerpoint/2010/main" val="95971110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F6AED9-92B6-4BD3-9B0F-EEB3E4CDD019}" type="datetime1">
              <a:rPr lang="en-US" smtClean="0"/>
              <a:t>10/05/18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90BA2A-4E42-4548-BB76-F9393884CAA5}" type="slidenum">
              <a:rPr lang="en-US" smtClean="0"/>
              <a:t>‹#›</a:t>
            </a:fld>
            <a:endParaRPr lang="en-US"/>
          </a:p>
        </p:txBody>
      </p:sp>
    </p:spTree>
    <p:extLst>
      <p:ext uri="{BB962C8B-B14F-4D97-AF65-F5344CB8AC3E}">
        <p14:creationId xmlns:p14="http://schemas.microsoft.com/office/powerpoint/2010/main" val="7367573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6"/>
          <p:cNvSpPr>
            <a:spLocks noGrp="1"/>
          </p:cNvSpPr>
          <p:nvPr>
            <p:ph type="dt" sz="half" idx="10"/>
          </p:nvPr>
        </p:nvSpPr>
        <p:spPr/>
        <p:txBody>
          <a:bodyPr/>
          <a:lstStyle/>
          <a:p>
            <a:fld id="{321E2BE8-E7F1-4EC5-A504-C82AD83E725E}" type="datetime1">
              <a:rPr lang="en-US" smtClean="0"/>
              <a:t>10/05/18</a:t>
            </a:fld>
            <a:endParaRPr lang="en-GB" dirty="0"/>
          </a:p>
        </p:txBody>
      </p:sp>
      <p:sp>
        <p:nvSpPr>
          <p:cNvPr id="8" name="Slide Number Placeholder 7"/>
          <p:cNvSpPr>
            <a:spLocks noGrp="1"/>
          </p:cNvSpPr>
          <p:nvPr>
            <p:ph type="sldNum" sz="quarter" idx="11"/>
          </p:nvPr>
        </p:nvSpPr>
        <p:spPr/>
        <p:txBody>
          <a:bodyPr/>
          <a:lstStyle/>
          <a:p>
            <a:fld id="{25B621E3-93B7-4D21-B912-57376FAAC5A7}" type="slidenum">
              <a:rPr lang="en-GB" smtClean="0"/>
              <a:pPr/>
              <a:t>‹#›</a:t>
            </a:fld>
            <a:endParaRPr lang="en-GB" dirty="0"/>
          </a:p>
        </p:txBody>
      </p:sp>
      <p:sp>
        <p:nvSpPr>
          <p:cNvPr id="9" name="Text Placeholder 2"/>
          <p:cNvSpPr>
            <a:spLocks noGrp="1"/>
          </p:cNvSpPr>
          <p:nvPr>
            <p:ph type="body" idx="13" hasCustomPrompt="1"/>
          </p:nvPr>
        </p:nvSpPr>
        <p:spPr>
          <a:xfrm>
            <a:off x="541869" y="685801"/>
            <a:ext cx="11074399" cy="375974"/>
          </a:xfrm>
        </p:spPr>
        <p:txBody>
          <a:bodyPr>
            <a:noAutofit/>
          </a:bodyPr>
          <a:lstStyle>
            <a:lvl1pPr marL="0" indent="0">
              <a:buNone/>
              <a:defRPr sz="2000" baseline="0">
                <a:solidFill>
                  <a:schemeClr val="tx1"/>
                </a:solidFill>
              </a:defRPr>
            </a:lvl1pPr>
            <a:lvl2pPr marL="457214" indent="0">
              <a:buNone/>
              <a:defRPr sz="2000">
                <a:solidFill>
                  <a:schemeClr val="tx1">
                    <a:tint val="75000"/>
                  </a:schemeClr>
                </a:solidFill>
              </a:defRPr>
            </a:lvl2pPr>
            <a:lvl3pPr marL="914428" indent="0">
              <a:buNone/>
              <a:defRPr sz="1800">
                <a:solidFill>
                  <a:schemeClr val="tx1">
                    <a:tint val="75000"/>
                  </a:schemeClr>
                </a:solidFill>
              </a:defRPr>
            </a:lvl3pPr>
            <a:lvl4pPr marL="1371643" indent="0">
              <a:buNone/>
              <a:defRPr sz="1600">
                <a:solidFill>
                  <a:schemeClr val="tx1">
                    <a:tint val="75000"/>
                  </a:schemeClr>
                </a:solidFill>
              </a:defRPr>
            </a:lvl4pPr>
            <a:lvl5pPr marL="1828857" indent="0">
              <a:buNone/>
              <a:defRPr sz="1600">
                <a:solidFill>
                  <a:schemeClr val="tx1">
                    <a:tint val="75000"/>
                  </a:schemeClr>
                </a:solidFill>
              </a:defRPr>
            </a:lvl5pPr>
            <a:lvl6pPr marL="2286071" indent="0">
              <a:buNone/>
              <a:defRPr sz="1600">
                <a:solidFill>
                  <a:schemeClr val="tx1">
                    <a:tint val="75000"/>
                  </a:schemeClr>
                </a:solidFill>
              </a:defRPr>
            </a:lvl6pPr>
            <a:lvl7pPr marL="2743285" indent="0">
              <a:buNone/>
              <a:defRPr sz="1600">
                <a:solidFill>
                  <a:schemeClr val="tx1">
                    <a:tint val="75000"/>
                  </a:schemeClr>
                </a:solidFill>
              </a:defRPr>
            </a:lvl7pPr>
            <a:lvl8pPr marL="3200500" indent="0">
              <a:buNone/>
              <a:defRPr sz="1600">
                <a:solidFill>
                  <a:schemeClr val="tx1">
                    <a:tint val="75000"/>
                  </a:schemeClr>
                </a:solidFill>
              </a:defRPr>
            </a:lvl8pPr>
            <a:lvl9pPr marL="3657714" indent="0">
              <a:buNone/>
              <a:defRPr sz="1600">
                <a:solidFill>
                  <a:schemeClr val="tx1">
                    <a:tint val="75000"/>
                  </a:schemeClr>
                </a:solidFill>
              </a:defRPr>
            </a:lvl9pPr>
          </a:lstStyle>
          <a:p>
            <a:pPr lvl="0"/>
            <a:r>
              <a:rPr lang="en-GB" dirty="0" smtClean="0"/>
              <a:t>Page sub-title Arial 20pt, single line space</a:t>
            </a:r>
          </a:p>
        </p:txBody>
      </p:sp>
      <p:sp>
        <p:nvSpPr>
          <p:cNvPr id="3" name="Footer Placeholder 2"/>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303777313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8B80A0D7-B12A-4859-8776-3018CFE331C3}" type="datetime1">
              <a:rPr lang="en-US" altLang="en-US" smtClean="0"/>
              <a:t>10/05/18</a:t>
            </a:fld>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57D8DAD8-3ECE-4B62-914B-7753DA367678}" type="slidenum">
              <a:rPr lang="en-US" altLang="en-US"/>
              <a:pPr>
                <a:defRPr/>
              </a:pPr>
              <a:t>‹#›</a:t>
            </a:fld>
            <a:endParaRPr lang="en-US" altLang="en-US"/>
          </a:p>
        </p:txBody>
      </p:sp>
    </p:spTree>
    <p:extLst>
      <p:ext uri="{BB962C8B-B14F-4D97-AF65-F5344CB8AC3E}">
        <p14:creationId xmlns:p14="http://schemas.microsoft.com/office/powerpoint/2010/main" val="303172999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2788604" y="2392046"/>
            <a:ext cx="6614796" cy="930275"/>
          </a:xfrm>
          <a:ln w="28575">
            <a:solidFill>
              <a:schemeClr val="bg1"/>
            </a:solidFill>
          </a:ln>
        </p:spPr>
        <p:txBody>
          <a:bodyPr/>
          <a:lstStyle>
            <a:lvl1pPr algn="ctr">
              <a:defRPr sz="4800" b="1">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76335194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3556" name="Picture 4" descr="Related image"/>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0" y="31"/>
            <a:ext cx="12191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bwMode="auto">
          <a:xfrm>
            <a:off x="0" y="-11610"/>
            <a:ext cx="12192000" cy="6857999"/>
          </a:xfrm>
          <a:prstGeom prst="rect">
            <a:avLst/>
          </a:prstGeom>
          <a:solidFill>
            <a:schemeClr val="accent1">
              <a:alpha val="85000"/>
            </a:schemeClr>
          </a:solidFill>
          <a:ln w="12700" cap="flat" cmpd="sng" algn="ctr">
            <a:solidFill>
              <a:schemeClr val="accent1"/>
            </a:solidFill>
            <a:prstDash val="solid"/>
            <a:round/>
            <a:headEnd type="none" w="med" len="med"/>
            <a:tailEnd type="none" w="med" len="med"/>
          </a:ln>
          <a:effectLst/>
        </p:spPr>
        <p:txBody>
          <a:bodyPr vert="horz" wrap="none" lIns="85715" tIns="42857" rIns="85715" bIns="42857" numCol="1" rtlCol="0" anchor="ctr" anchorCtr="0" compatLnSpc="1">
            <a:prstTxWarp prst="textNoShape">
              <a:avLst/>
            </a:prstTxWarp>
          </a:bodyPr>
          <a:lstStyle/>
          <a:p>
            <a:pPr defTabSz="857150" fontAlgn="base">
              <a:spcBef>
                <a:spcPct val="0"/>
              </a:spcBef>
              <a:spcAft>
                <a:spcPct val="0"/>
              </a:spcAft>
            </a:pPr>
            <a:endParaRPr lang="en-CA" sz="1125" b="1">
              <a:solidFill>
                <a:srgbClr val="000000"/>
              </a:solidFill>
              <a:latin typeface="Arial" charset="0"/>
              <a:cs typeface="Arial" charset="0"/>
            </a:endParaRPr>
          </a:p>
        </p:txBody>
      </p:sp>
      <p:sp>
        <p:nvSpPr>
          <p:cNvPr id="13" name="Rectangle 4"/>
          <p:cNvSpPr>
            <a:spLocks noGrp="1" noChangeArrowheads="1"/>
          </p:cNvSpPr>
          <p:nvPr>
            <p:ph type="ctrTitle" sz="quarter"/>
          </p:nvPr>
        </p:nvSpPr>
        <p:spPr>
          <a:xfrm>
            <a:off x="1320800" y="1918402"/>
            <a:ext cx="9550400" cy="1510600"/>
          </a:xfrm>
          <a:prstGeom prst="rect">
            <a:avLst/>
          </a:prstGeom>
        </p:spPr>
        <p:txBody>
          <a:bodyPr lIns="91429" tIns="45714" rIns="91429" bIns="45714" anchor="ctr"/>
          <a:lstStyle>
            <a:lvl1pPr algn="ctr">
              <a:defRPr sz="4125">
                <a:solidFill>
                  <a:schemeClr val="bg1"/>
                </a:solidFill>
                <a:latin typeface="Aharoni" panose="02010803020104030203" pitchFamily="2" charset="-79"/>
                <a:cs typeface="Aharoni" panose="02010803020104030203" pitchFamily="2" charset="-79"/>
              </a:defRPr>
            </a:lvl1pPr>
          </a:lstStyle>
          <a:p>
            <a:r>
              <a:rPr lang="en-US" dirty="0"/>
              <a:t>Click to edit Master title style</a:t>
            </a:r>
          </a:p>
        </p:txBody>
      </p:sp>
      <p:sp>
        <p:nvSpPr>
          <p:cNvPr id="14" name="Rectangle 7"/>
          <p:cNvSpPr>
            <a:spLocks noGrp="1" noChangeArrowheads="1"/>
          </p:cNvSpPr>
          <p:nvPr>
            <p:ph type="subTitle" sz="quarter" idx="1"/>
          </p:nvPr>
        </p:nvSpPr>
        <p:spPr>
          <a:xfrm>
            <a:off x="1320800" y="3429011"/>
            <a:ext cx="9550400" cy="550419"/>
          </a:xfrm>
          <a:prstGeom prst="rect">
            <a:avLst/>
          </a:prstGeom>
        </p:spPr>
        <p:txBody>
          <a:bodyPr lIns="91429" tIns="45714" rIns="91429" bIns="45714" anchor="ctr"/>
          <a:lstStyle>
            <a:lvl1pPr marL="0" indent="0" algn="ctr">
              <a:buFont typeface="Wingdings" pitchFamily="2" charset="2"/>
              <a:buNone/>
              <a:defRPr sz="2250">
                <a:solidFill>
                  <a:schemeClr val="bg1"/>
                </a:solidFill>
                <a:latin typeface="Arial Narrow" panose="020B0606020202030204" pitchFamily="34" charset="0"/>
                <a:cs typeface="Arial" panose="020B0604020202020204" pitchFamily="34" charset="0"/>
              </a:defRPr>
            </a:lvl1pPr>
          </a:lstStyle>
          <a:p>
            <a:r>
              <a:rPr lang="en-US" dirty="0"/>
              <a:t>Click to edit Master subtitle style</a:t>
            </a:r>
          </a:p>
        </p:txBody>
      </p:sp>
      <p:cxnSp>
        <p:nvCxnSpPr>
          <p:cNvPr id="15" name="Straight Connector 14"/>
          <p:cNvCxnSpPr/>
          <p:nvPr userDrawn="1"/>
        </p:nvCxnSpPr>
        <p:spPr bwMode="auto">
          <a:xfrm>
            <a:off x="1320800" y="3428999"/>
            <a:ext cx="9550400" cy="0"/>
          </a:xfrm>
          <a:prstGeom prst="line">
            <a:avLst/>
          </a:prstGeom>
          <a:solidFill>
            <a:schemeClr val="accent1"/>
          </a:solidFill>
          <a:ln w="12700" cap="flat" cmpd="sng" algn="ctr">
            <a:solidFill>
              <a:srgbClr val="FFC000"/>
            </a:solidFill>
            <a:prstDash val="sysDot"/>
            <a:round/>
            <a:headEnd type="none" w="med" len="med"/>
            <a:tailEnd type="none" w="med" len="med"/>
          </a:ln>
          <a:effectLst/>
        </p:spPr>
      </p:cxnSp>
      <p:sp>
        <p:nvSpPr>
          <p:cNvPr id="18" name="Chord 17"/>
          <p:cNvSpPr/>
          <p:nvPr userDrawn="1"/>
        </p:nvSpPr>
        <p:spPr bwMode="auto">
          <a:xfrm rot="8059624">
            <a:off x="5227320" y="698643"/>
            <a:ext cx="1737360" cy="2316480"/>
          </a:xfrm>
          <a:prstGeom prst="chord">
            <a:avLst>
              <a:gd name="adj1" fmla="val 2700000"/>
              <a:gd name="adj2" fmla="val 13574722"/>
            </a:avLst>
          </a:prstGeom>
          <a:solidFill>
            <a:srgbClr val="263780"/>
          </a:solidFill>
          <a:ln w="38100" cap="flat" cmpd="sng" algn="ctr">
            <a:solidFill>
              <a:schemeClr val="bg1"/>
            </a:solidFill>
            <a:prstDash val="solid"/>
            <a:round/>
            <a:headEnd type="none" w="med" len="med"/>
            <a:tailEnd type="none" w="med" len="med"/>
          </a:ln>
          <a:effectLst/>
        </p:spPr>
        <p:txBody>
          <a:bodyPr vert="horz" wrap="none" lIns="85715" tIns="42857" rIns="85715" bIns="42857" numCol="1" rtlCol="0" anchor="ctr" anchorCtr="0" compatLnSpc="1">
            <a:prstTxWarp prst="textNoShape">
              <a:avLst/>
            </a:prstTxWarp>
          </a:bodyPr>
          <a:lstStyle/>
          <a:p>
            <a:pPr defTabSz="857150" fontAlgn="base">
              <a:spcBef>
                <a:spcPct val="0"/>
              </a:spcBef>
              <a:spcAft>
                <a:spcPct val="0"/>
              </a:spcAft>
            </a:pPr>
            <a:endParaRPr lang="en-CA" sz="1125" b="1">
              <a:solidFill>
                <a:srgbClr val="000000"/>
              </a:solidFill>
              <a:latin typeface="Arial" charset="0"/>
              <a:cs typeface="Arial" charset="0"/>
            </a:endParaRPr>
          </a:p>
        </p:txBody>
      </p:sp>
      <p:sp>
        <p:nvSpPr>
          <p:cNvPr id="4" name="Chord 3"/>
          <p:cNvSpPr/>
          <p:nvPr userDrawn="1"/>
        </p:nvSpPr>
        <p:spPr bwMode="auto">
          <a:xfrm rot="8071667">
            <a:off x="5334000" y="801545"/>
            <a:ext cx="1524000" cy="2032000"/>
          </a:xfrm>
          <a:prstGeom prst="chord">
            <a:avLst>
              <a:gd name="adj1" fmla="val 2681911"/>
              <a:gd name="adj2" fmla="val 13574722"/>
            </a:avLst>
          </a:prstGeom>
          <a:solidFill>
            <a:schemeClr val="bg1"/>
          </a:solidFill>
          <a:ln w="12700" cap="flat" cmpd="sng" algn="ctr">
            <a:solidFill>
              <a:schemeClr val="accent1"/>
            </a:solidFill>
            <a:prstDash val="solid"/>
            <a:round/>
            <a:headEnd type="none" w="med" len="med"/>
            <a:tailEnd type="none" w="med" len="med"/>
          </a:ln>
          <a:effectLst/>
        </p:spPr>
        <p:txBody>
          <a:bodyPr vert="horz" wrap="none" lIns="85715" tIns="42857" rIns="85715" bIns="42857" numCol="1" rtlCol="0" anchor="ctr" anchorCtr="0" compatLnSpc="1">
            <a:prstTxWarp prst="textNoShape">
              <a:avLst/>
            </a:prstTxWarp>
          </a:bodyPr>
          <a:lstStyle/>
          <a:p>
            <a:pPr defTabSz="857150" fontAlgn="base">
              <a:spcBef>
                <a:spcPct val="0"/>
              </a:spcBef>
              <a:spcAft>
                <a:spcPct val="0"/>
              </a:spcAft>
            </a:pPr>
            <a:endParaRPr lang="en-CA" sz="1125" b="1">
              <a:solidFill>
                <a:srgbClr val="000000"/>
              </a:solidFill>
              <a:latin typeface="Arial" charset="0"/>
              <a:cs typeface="Arial" charset="0"/>
            </a:endParaRPr>
          </a:p>
        </p:txBody>
      </p:sp>
      <p:pic>
        <p:nvPicPr>
          <p:cNvPr id="16" name="Picture 3" descr="Y:\RBC Connect\Images\RBC.png"/>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835574" y="1286295"/>
            <a:ext cx="520855" cy="424462"/>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20" name="Straight Connector 19"/>
          <p:cNvCxnSpPr/>
          <p:nvPr userDrawn="1"/>
        </p:nvCxnSpPr>
        <p:spPr bwMode="auto">
          <a:xfrm>
            <a:off x="1320800" y="1873549"/>
            <a:ext cx="9550400" cy="0"/>
          </a:xfrm>
          <a:prstGeom prst="line">
            <a:avLst/>
          </a:prstGeom>
          <a:solidFill>
            <a:schemeClr val="accent1"/>
          </a:solidFill>
          <a:ln w="38100" cap="flat" cmpd="sng" algn="ctr">
            <a:solidFill>
              <a:schemeClr val="bg1"/>
            </a:solidFill>
            <a:prstDash val="solid"/>
            <a:round/>
            <a:headEnd type="none" w="med" len="med"/>
            <a:tailEnd type="none" w="med" len="med"/>
          </a:ln>
          <a:effectLst/>
        </p:spPr>
      </p:cxnSp>
      <p:cxnSp>
        <p:nvCxnSpPr>
          <p:cNvPr id="21" name="Straight Connector 20"/>
          <p:cNvCxnSpPr/>
          <p:nvPr userDrawn="1"/>
        </p:nvCxnSpPr>
        <p:spPr bwMode="auto">
          <a:xfrm>
            <a:off x="1320801" y="3962400"/>
            <a:ext cx="9550400" cy="0"/>
          </a:xfrm>
          <a:prstGeom prst="line">
            <a:avLst/>
          </a:prstGeom>
          <a:solidFill>
            <a:schemeClr val="accent1"/>
          </a:solidFill>
          <a:ln w="38100" cap="flat" cmpd="sng" algn="ctr">
            <a:solidFill>
              <a:schemeClr val="bg1"/>
            </a:solidFill>
            <a:prstDash val="solid"/>
            <a:round/>
            <a:headEnd type="none" w="med" len="med"/>
            <a:tailEnd type="none" w="med" len="med"/>
          </a:ln>
          <a:effectLst/>
        </p:spPr>
      </p:cxnSp>
    </p:spTree>
    <p:extLst>
      <p:ext uri="{BB962C8B-B14F-4D97-AF65-F5344CB8AC3E}">
        <p14:creationId xmlns:p14="http://schemas.microsoft.com/office/powerpoint/2010/main" val="3881079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2" name="Rectangle 11"/>
          <p:cNvSpPr/>
          <p:nvPr userDrawn="1"/>
        </p:nvSpPr>
        <p:spPr bwMode="auto">
          <a:xfrm>
            <a:off x="0" y="122949"/>
            <a:ext cx="11966187" cy="600834"/>
          </a:xfrm>
          <a:prstGeom prst="rect">
            <a:avLst/>
          </a:prstGeom>
          <a:solidFill>
            <a:schemeClr val="bg1"/>
          </a:solidFill>
          <a:ln w="12700" cap="flat" cmpd="sng" algn="ctr">
            <a:noFill/>
            <a:prstDash val="solid"/>
            <a:round/>
            <a:headEnd type="none" w="med" len="med"/>
            <a:tailEnd type="none" w="med" len="med"/>
          </a:ln>
          <a:effectLst/>
        </p:spPr>
        <p:txBody>
          <a:bodyPr vert="horz" wrap="none" lIns="85715" tIns="42857" rIns="85715" bIns="42857" numCol="1" rtlCol="0" anchor="ctr" anchorCtr="0" compatLnSpc="1">
            <a:prstTxWarp prst="textNoShape">
              <a:avLst/>
            </a:prstTxWarp>
          </a:bodyPr>
          <a:lstStyle/>
          <a:p>
            <a:pPr defTabSz="857150" fontAlgn="base">
              <a:spcBef>
                <a:spcPct val="0"/>
              </a:spcBef>
              <a:spcAft>
                <a:spcPct val="0"/>
              </a:spcAft>
            </a:pPr>
            <a:endParaRPr lang="en-CA" sz="1125" b="1">
              <a:solidFill>
                <a:srgbClr val="000000"/>
              </a:solidFill>
              <a:latin typeface="Arial" charset="0"/>
              <a:cs typeface="Arial" charset="0"/>
            </a:endParaRPr>
          </a:p>
        </p:txBody>
      </p:sp>
      <p:sp>
        <p:nvSpPr>
          <p:cNvPr id="2" name="Title 1"/>
          <p:cNvSpPr>
            <a:spLocks noGrp="1"/>
          </p:cNvSpPr>
          <p:nvPr>
            <p:ph type="title" hasCustomPrompt="1"/>
          </p:nvPr>
        </p:nvSpPr>
        <p:spPr>
          <a:xfrm>
            <a:off x="963083" y="2726362"/>
            <a:ext cx="10363200" cy="677108"/>
          </a:xfrm>
          <a:prstGeom prst="rect">
            <a:avLst/>
          </a:prstGeom>
        </p:spPr>
        <p:txBody>
          <a:bodyPr lIns="91429" tIns="45714" rIns="91429" bIns="45714"/>
          <a:lstStyle>
            <a:lvl1pPr algn="l">
              <a:defRPr sz="3750" b="1" cap="none">
                <a:solidFill>
                  <a:srgbClr val="263780"/>
                </a:solidFill>
                <a:latin typeface="Arial" panose="020B0604020202020204" pitchFamily="34" charset="0"/>
                <a:cs typeface="Arial" panose="020B0604020202020204" pitchFamily="34" charset="0"/>
              </a:defRPr>
            </a:lvl1pPr>
          </a:lstStyle>
          <a:p>
            <a:r>
              <a:rPr lang="en-US" dirty="0" smtClean="0"/>
              <a:t>Click To Edit Master Title Style</a:t>
            </a:r>
            <a:endParaRPr lang="en-CA" dirty="0"/>
          </a:p>
        </p:txBody>
      </p:sp>
      <p:sp>
        <p:nvSpPr>
          <p:cNvPr id="10" name="Rectangle 9"/>
          <p:cNvSpPr/>
          <p:nvPr userDrawn="1"/>
        </p:nvSpPr>
        <p:spPr bwMode="auto">
          <a:xfrm>
            <a:off x="8026400" y="38276"/>
            <a:ext cx="4696964" cy="169359"/>
          </a:xfrm>
          <a:prstGeom prst="rect">
            <a:avLst/>
          </a:prstGeom>
          <a:solidFill>
            <a:schemeClr val="bg1"/>
          </a:solidFill>
          <a:ln w="12700" cap="flat" cmpd="sng" algn="ctr">
            <a:noFill/>
            <a:prstDash val="solid"/>
            <a:round/>
            <a:headEnd type="none" w="med" len="med"/>
            <a:tailEnd type="none" w="med" len="med"/>
          </a:ln>
          <a:effectLst/>
        </p:spPr>
        <p:txBody>
          <a:bodyPr vert="horz" wrap="none" lIns="85715" tIns="42857" rIns="85715" bIns="42857" numCol="1" rtlCol="0" anchor="ctr" anchorCtr="0" compatLnSpc="1">
            <a:prstTxWarp prst="textNoShape">
              <a:avLst/>
            </a:prstTxWarp>
          </a:bodyPr>
          <a:lstStyle/>
          <a:p>
            <a:pPr defTabSz="857150" fontAlgn="base">
              <a:spcBef>
                <a:spcPct val="0"/>
              </a:spcBef>
              <a:spcAft>
                <a:spcPct val="0"/>
              </a:spcAft>
            </a:pPr>
            <a:endParaRPr lang="en-CA" sz="1125" b="1">
              <a:solidFill>
                <a:srgbClr val="000000"/>
              </a:solidFill>
              <a:latin typeface="Arial" charset="0"/>
              <a:cs typeface="Arial" charset="0"/>
            </a:endParaRPr>
          </a:p>
        </p:txBody>
      </p:sp>
      <p:sp>
        <p:nvSpPr>
          <p:cNvPr id="11" name="Rectangle 10"/>
          <p:cNvSpPr/>
          <p:nvPr userDrawn="1"/>
        </p:nvSpPr>
        <p:spPr bwMode="auto">
          <a:xfrm rot="5400000">
            <a:off x="10317732" y="1771424"/>
            <a:ext cx="3522724" cy="225812"/>
          </a:xfrm>
          <a:prstGeom prst="rect">
            <a:avLst/>
          </a:prstGeom>
          <a:solidFill>
            <a:schemeClr val="bg1"/>
          </a:solidFill>
          <a:ln w="12700" cap="flat" cmpd="sng" algn="ctr">
            <a:noFill/>
            <a:prstDash val="solid"/>
            <a:round/>
            <a:headEnd type="none" w="med" len="med"/>
            <a:tailEnd type="none" w="med" len="med"/>
          </a:ln>
          <a:effectLst/>
        </p:spPr>
        <p:txBody>
          <a:bodyPr vert="horz" wrap="none" lIns="85715" tIns="42857" rIns="85715" bIns="42857" numCol="1" rtlCol="0" anchor="ctr" anchorCtr="0" compatLnSpc="1">
            <a:prstTxWarp prst="textNoShape">
              <a:avLst/>
            </a:prstTxWarp>
          </a:bodyPr>
          <a:lstStyle/>
          <a:p>
            <a:pPr defTabSz="857150" fontAlgn="base">
              <a:spcBef>
                <a:spcPct val="0"/>
              </a:spcBef>
              <a:spcAft>
                <a:spcPct val="0"/>
              </a:spcAft>
            </a:pPr>
            <a:endParaRPr lang="en-CA" sz="1125" b="1">
              <a:solidFill>
                <a:srgbClr val="000000"/>
              </a:solidFill>
              <a:latin typeface="Arial" charset="0"/>
              <a:cs typeface="Arial" charset="0"/>
            </a:endParaRPr>
          </a:p>
        </p:txBody>
      </p:sp>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0800000">
            <a:off x="5502" y="6193352"/>
            <a:ext cx="12186590" cy="664648"/>
          </a:xfrm>
          <a:prstGeom prst="rect">
            <a:avLst/>
          </a:prstGeom>
        </p:spPr>
      </p:pic>
    </p:spTree>
    <p:extLst>
      <p:ext uri="{BB962C8B-B14F-4D97-AF65-F5344CB8AC3E}">
        <p14:creationId xmlns:p14="http://schemas.microsoft.com/office/powerpoint/2010/main" val="1256801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2" name="Line 6"/>
          <p:cNvSpPr>
            <a:spLocks noChangeShapeType="1"/>
          </p:cNvSpPr>
          <p:nvPr userDrawn="1"/>
        </p:nvSpPr>
        <p:spPr bwMode="auto">
          <a:xfrm>
            <a:off x="533040" y="643554"/>
            <a:ext cx="11678449" cy="0"/>
          </a:xfrm>
          <a:prstGeom prst="line">
            <a:avLst/>
          </a:prstGeom>
          <a:noFill/>
          <a:ln w="12700">
            <a:solidFill>
              <a:srgbClr val="0B3D92"/>
            </a:solidFill>
            <a:round/>
            <a:headEnd/>
            <a:tailEnd/>
          </a:ln>
          <a:extLst>
            <a:ext uri="{909E8E84-426E-40DD-AFC4-6F175D3DCCD1}">
              <a14:hiddenFill xmlns:a14="http://schemas.microsoft.com/office/drawing/2010/main">
                <a:noFill/>
              </a14:hiddenFill>
            </a:ext>
          </a:extLst>
        </p:spPr>
        <p:txBody>
          <a:bodyPr lIns="85715" tIns="42857" rIns="85715" bIns="42857"/>
          <a:lstStyle/>
          <a:p>
            <a:pPr defTabSz="857150">
              <a:defRPr/>
            </a:pPr>
            <a:endParaRPr lang="en-US" sz="1313" b="1" kern="0">
              <a:solidFill>
                <a:srgbClr val="000000"/>
              </a:solidFill>
              <a:latin typeface="Arial" panose="020B0604020202020204" pitchFamily="34" charset="0"/>
              <a:cs typeface="Arial" panose="020B0604020202020204" pitchFamily="34" charset="0"/>
            </a:endParaRPr>
          </a:p>
        </p:txBody>
      </p:sp>
      <p:sp>
        <p:nvSpPr>
          <p:cNvPr id="15" name="Rectangle 14"/>
          <p:cNvSpPr/>
          <p:nvPr userDrawn="1"/>
        </p:nvSpPr>
        <p:spPr>
          <a:xfrm>
            <a:off x="2" y="-619"/>
            <a:ext cx="533038" cy="68586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5715" tIns="42857" rIns="85715" bIns="42857" rtlCol="0" anchor="ctr"/>
          <a:lstStyle/>
          <a:p>
            <a:pPr algn="ctr" eaLnBrk="0" fontAlgn="base" hangingPunct="0">
              <a:spcBef>
                <a:spcPct val="0"/>
              </a:spcBef>
              <a:spcAft>
                <a:spcPct val="0"/>
              </a:spcAft>
            </a:pPr>
            <a:endParaRPr lang="en-CA" sz="1688">
              <a:solidFill>
                <a:srgbClr val="FFFFFF"/>
              </a:solidFill>
            </a:endParaRPr>
          </a:p>
        </p:txBody>
      </p:sp>
      <p:sp>
        <p:nvSpPr>
          <p:cNvPr id="14" name="Rectangle 13"/>
          <p:cNvSpPr/>
          <p:nvPr userDrawn="1"/>
        </p:nvSpPr>
        <p:spPr>
          <a:xfrm>
            <a:off x="19489" y="-118446"/>
            <a:ext cx="12192000"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5715" tIns="42857" rIns="85715" bIns="42857" rtlCol="0" anchor="ctr"/>
          <a:lstStyle/>
          <a:p>
            <a:pPr algn="ctr" eaLnBrk="0" fontAlgn="base" hangingPunct="0">
              <a:spcBef>
                <a:spcPct val="0"/>
              </a:spcBef>
              <a:spcAft>
                <a:spcPct val="0"/>
              </a:spcAft>
            </a:pPr>
            <a:endParaRPr lang="en-CA" sz="1688">
              <a:solidFill>
                <a:srgbClr val="FFFFFF"/>
              </a:solidFill>
            </a:endParaRPr>
          </a:p>
        </p:txBody>
      </p:sp>
      <p:sp>
        <p:nvSpPr>
          <p:cNvPr id="2" name="Title 1"/>
          <p:cNvSpPr>
            <a:spLocks noGrp="1"/>
          </p:cNvSpPr>
          <p:nvPr>
            <p:ph type="title"/>
          </p:nvPr>
        </p:nvSpPr>
        <p:spPr>
          <a:xfrm>
            <a:off x="1016105" y="38142"/>
            <a:ext cx="10566399" cy="542167"/>
          </a:xfrm>
          <a:prstGeom prst="rect">
            <a:avLst/>
          </a:prstGeom>
        </p:spPr>
        <p:txBody>
          <a:bodyPr lIns="91429" tIns="45714" rIns="91429" bIns="45714"/>
          <a:lstStyle>
            <a:lvl1pPr algn="l">
              <a:defRPr sz="3000" b="1">
                <a:solidFill>
                  <a:srgbClr val="263780"/>
                </a:solidFill>
                <a:latin typeface="Arial" panose="020B0604020202020204" pitchFamily="34" charset="0"/>
                <a:cs typeface="Arial" panose="020B0604020202020204" pitchFamily="34" charset="0"/>
              </a:defRPr>
            </a:lvl1pPr>
          </a:lstStyle>
          <a:p>
            <a:r>
              <a:rPr lang="en-US" dirty="0" smtClean="0"/>
              <a:t>Click to edit Master title style</a:t>
            </a:r>
            <a:endParaRPr lang="en-CA" dirty="0"/>
          </a:p>
        </p:txBody>
      </p:sp>
      <p:sp>
        <p:nvSpPr>
          <p:cNvPr id="3" name="Slide Number Placeholder 2"/>
          <p:cNvSpPr>
            <a:spLocks noGrp="1"/>
          </p:cNvSpPr>
          <p:nvPr>
            <p:ph type="sldNum" sz="quarter" idx="10"/>
          </p:nvPr>
        </p:nvSpPr>
        <p:spPr/>
        <p:txBody>
          <a:bodyPr/>
          <a:lstStyle/>
          <a:p>
            <a:pPr>
              <a:defRPr/>
            </a:pPr>
            <a:fld id="{3F8770B7-9670-4D90-BC13-8AAA9EE3BC11}" type="slidenum">
              <a:rPr lang="en-US"/>
              <a:pPr>
                <a:defRPr/>
              </a:pPr>
              <a:t>‹#›</a:t>
            </a:fld>
            <a:endParaRPr lang="en-US" dirty="0"/>
          </a:p>
        </p:txBody>
      </p:sp>
      <p:pic>
        <p:nvPicPr>
          <p:cNvPr id="11" name="Picture 3" descr="Y:\RBC Connect\Images\RBC.pn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24812" y="84706"/>
            <a:ext cx="693782" cy="52189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1"/>
          <p:cNvSpPr>
            <a:spLocks noGrp="1" noChangeArrowheads="1"/>
          </p:cNvSpPr>
          <p:nvPr>
            <p:ph idx="1"/>
          </p:nvPr>
        </p:nvSpPr>
        <p:spPr bwMode="auto">
          <a:xfrm>
            <a:off x="713332" y="1143015"/>
            <a:ext cx="1115060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67860" indent="-267860">
              <a:buFont typeface="Arial" panose="020B0604020202020204" pitchFamily="34" charset="0"/>
              <a:buChar char="•"/>
              <a:defRPr sz="2625">
                <a:solidFill>
                  <a:srgbClr val="263780"/>
                </a:solidFill>
                <a:latin typeface="Arial" panose="020B0604020202020204" pitchFamily="34" charset="0"/>
                <a:cs typeface="Arial" panose="020B0604020202020204" pitchFamily="34" charset="0"/>
              </a:defRPr>
            </a:lvl1pPr>
            <a:lvl2pPr marL="696434" indent="-267860">
              <a:buFont typeface="Courier New" panose="02070309020205020404" pitchFamily="49" charset="0"/>
              <a:buChar char="o"/>
              <a:defRPr sz="2250">
                <a:solidFill>
                  <a:srgbClr val="263780"/>
                </a:solidFill>
                <a:latin typeface="Arial" panose="020B0604020202020204" pitchFamily="34" charset="0"/>
                <a:cs typeface="Arial" panose="020B0604020202020204" pitchFamily="34" charset="0"/>
              </a:defRPr>
            </a:lvl2pPr>
            <a:lvl3pPr marL="1125009" indent="-267860">
              <a:buFont typeface="Arial" panose="020B0604020202020204" pitchFamily="34" charset="0"/>
              <a:buChar char="−"/>
              <a:defRPr sz="1875">
                <a:solidFill>
                  <a:srgbClr val="263780"/>
                </a:solidFill>
                <a:latin typeface="Arial" panose="020B0604020202020204" pitchFamily="34" charset="0"/>
                <a:cs typeface="Arial" panose="020B0604020202020204" pitchFamily="34" charset="0"/>
              </a:defRPr>
            </a:lvl3pPr>
            <a:lvl4pPr marL="1553584" indent="-267860">
              <a:buFont typeface="Wingdings" panose="05000000000000000000" pitchFamily="2" charset="2"/>
              <a:buChar char="§"/>
              <a:defRPr sz="1688">
                <a:solidFill>
                  <a:srgbClr val="263780"/>
                </a:solidFill>
                <a:latin typeface="Arial" panose="020B0604020202020204" pitchFamily="34" charset="0"/>
                <a:cs typeface="Arial" panose="020B0604020202020204" pitchFamily="34" charset="0"/>
              </a:defRPr>
            </a:lvl4pPr>
            <a:lvl5pPr marL="1982159" indent="-267860">
              <a:buFont typeface="Arial" panose="020B0604020202020204" pitchFamily="34" charset="0"/>
              <a:buChar char="•"/>
              <a:defRPr sz="1688">
                <a:solidFill>
                  <a:srgbClr val="263780"/>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1063421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Standar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105" y="38142"/>
            <a:ext cx="10566399" cy="542167"/>
          </a:xfrm>
          <a:prstGeom prst="rect">
            <a:avLst/>
          </a:prstGeom>
        </p:spPr>
        <p:txBody>
          <a:bodyPr lIns="91429" tIns="45714" rIns="91429" bIns="45714"/>
          <a:lstStyle>
            <a:lvl1pPr algn="l">
              <a:defRPr sz="3000" b="1">
                <a:solidFill>
                  <a:srgbClr val="263780"/>
                </a:solidFill>
                <a:latin typeface="Arial" panose="020B0604020202020204" pitchFamily="34" charset="0"/>
                <a:cs typeface="Arial" panose="020B0604020202020204" pitchFamily="34" charset="0"/>
              </a:defRPr>
            </a:lvl1pPr>
          </a:lstStyle>
          <a:p>
            <a:r>
              <a:rPr lang="en-US" dirty="0" smtClean="0"/>
              <a:t>Click to edit Master title style</a:t>
            </a:r>
            <a:endParaRPr lang="en-CA" dirty="0"/>
          </a:p>
        </p:txBody>
      </p:sp>
      <p:sp>
        <p:nvSpPr>
          <p:cNvPr id="13" name="Rectangle 11"/>
          <p:cNvSpPr>
            <a:spLocks noGrp="1" noChangeArrowheads="1"/>
          </p:cNvSpPr>
          <p:nvPr>
            <p:ph idx="1"/>
          </p:nvPr>
        </p:nvSpPr>
        <p:spPr bwMode="auto">
          <a:xfrm>
            <a:off x="713332" y="1143015"/>
            <a:ext cx="1115060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67860" indent="-267860">
              <a:buFont typeface="Arial" panose="020B0604020202020204" pitchFamily="34" charset="0"/>
              <a:buChar char="•"/>
              <a:defRPr sz="2625">
                <a:solidFill>
                  <a:srgbClr val="263780"/>
                </a:solidFill>
                <a:latin typeface="Arial" panose="020B0604020202020204" pitchFamily="34" charset="0"/>
                <a:cs typeface="Arial" panose="020B0604020202020204" pitchFamily="34" charset="0"/>
              </a:defRPr>
            </a:lvl1pPr>
            <a:lvl2pPr marL="696434" indent="-267860">
              <a:buFont typeface="Courier New" panose="02070309020205020404" pitchFamily="49" charset="0"/>
              <a:buChar char="o"/>
              <a:defRPr sz="2250">
                <a:solidFill>
                  <a:srgbClr val="263780"/>
                </a:solidFill>
                <a:latin typeface="Arial" panose="020B0604020202020204" pitchFamily="34" charset="0"/>
                <a:cs typeface="Arial" panose="020B0604020202020204" pitchFamily="34" charset="0"/>
              </a:defRPr>
            </a:lvl2pPr>
            <a:lvl3pPr marL="1125009" indent="-267860">
              <a:buFont typeface="Arial" panose="020B0604020202020204" pitchFamily="34" charset="0"/>
              <a:buChar char="−"/>
              <a:defRPr sz="1875">
                <a:solidFill>
                  <a:srgbClr val="263780"/>
                </a:solidFill>
                <a:latin typeface="Arial" panose="020B0604020202020204" pitchFamily="34" charset="0"/>
                <a:cs typeface="Arial" panose="020B0604020202020204" pitchFamily="34" charset="0"/>
              </a:defRPr>
            </a:lvl3pPr>
            <a:lvl4pPr marL="1553584" indent="-267860">
              <a:buFont typeface="Wingdings" panose="05000000000000000000" pitchFamily="2" charset="2"/>
              <a:buChar char="§"/>
              <a:defRPr sz="1688">
                <a:solidFill>
                  <a:srgbClr val="263780"/>
                </a:solidFill>
                <a:latin typeface="Arial" panose="020B0604020202020204" pitchFamily="34" charset="0"/>
                <a:cs typeface="Arial" panose="020B0604020202020204" pitchFamily="34" charset="0"/>
              </a:defRPr>
            </a:lvl4pPr>
            <a:lvl5pPr marL="1982159" indent="-267860">
              <a:buFont typeface="Arial" panose="020B0604020202020204" pitchFamily="34" charset="0"/>
              <a:buChar char="•"/>
              <a:defRPr sz="1688">
                <a:solidFill>
                  <a:srgbClr val="263780"/>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Slide Number Placeholder 2"/>
          <p:cNvSpPr>
            <a:spLocks noGrp="1"/>
          </p:cNvSpPr>
          <p:nvPr>
            <p:ph type="sldNum" sz="quarter" idx="10"/>
          </p:nvPr>
        </p:nvSpPr>
        <p:spPr>
          <a:xfrm>
            <a:off x="4981880" y="6647199"/>
            <a:ext cx="2247901" cy="210802"/>
          </a:xfrm>
          <a:prstGeom prst="rect">
            <a:avLst/>
          </a:prstGeom>
        </p:spPr>
        <p:txBody>
          <a:bodyPr/>
          <a:lstStyle>
            <a:lvl1pPr algn="ctr">
              <a:defRPr sz="750" b="1">
                <a:solidFill>
                  <a:srgbClr val="1F6CB5"/>
                </a:solidFill>
                <a:latin typeface="Tahoma" panose="020B0604030504040204" pitchFamily="34" charset="0"/>
                <a:ea typeface="Tahoma" panose="020B0604030504040204" pitchFamily="34" charset="0"/>
                <a:cs typeface="Tahoma" panose="020B0604030504040204" pitchFamily="34" charset="0"/>
              </a:defRPr>
            </a:lvl1pPr>
          </a:lstStyle>
          <a:p>
            <a:r>
              <a:rPr lang="en-CA" dirty="0" smtClean="0"/>
              <a:t>(</a:t>
            </a:r>
            <a:fld id="{CAD11889-3418-4F98-86E1-5534921AC818}" type="slidenum">
              <a:rPr lang="en-CA" smtClean="0"/>
              <a:pPr/>
              <a:t>‹#›</a:t>
            </a:fld>
            <a:r>
              <a:rPr lang="en-CA" dirty="0" smtClean="0"/>
              <a:t>)</a:t>
            </a:r>
            <a:endParaRPr lang="en-CA" dirty="0"/>
          </a:p>
        </p:txBody>
      </p:sp>
    </p:spTree>
    <p:extLst>
      <p:ext uri="{BB962C8B-B14F-4D97-AF65-F5344CB8AC3E}">
        <p14:creationId xmlns:p14="http://schemas.microsoft.com/office/powerpoint/2010/main" val="3759619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Content and Tag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015" y="280800"/>
            <a:ext cx="11077252" cy="363600"/>
          </a:xfrm>
          <a:prstGeom prst="rect">
            <a:avLst/>
          </a:prstGeom>
        </p:spPr>
        <p:txBody>
          <a:bodyPr/>
          <a:lstStyle>
            <a:lvl1pPr>
              <a:defRPr baseline="0"/>
            </a:lvl1pPr>
          </a:lstStyle>
          <a:p>
            <a:r>
              <a:rPr lang="en-US" dirty="0" smtClean="0"/>
              <a:t>Click to edit slide title</a:t>
            </a:r>
            <a:endParaRPr lang="en-US" dirty="0"/>
          </a:p>
        </p:txBody>
      </p:sp>
      <p:sp>
        <p:nvSpPr>
          <p:cNvPr id="3" name="Content Placeholder 2"/>
          <p:cNvSpPr>
            <a:spLocks noGrp="1"/>
          </p:cNvSpPr>
          <p:nvPr>
            <p:ph idx="1"/>
          </p:nvPr>
        </p:nvSpPr>
        <p:spPr>
          <a:xfrm>
            <a:off x="575733" y="1396800"/>
            <a:ext cx="11056094" cy="4101958"/>
          </a:xfrm>
          <a:prstGeom prst="rect">
            <a:avLst/>
          </a:prstGeom>
        </p:spPr>
        <p:txBody>
          <a:bodyPr lIns="0" rIns="0"/>
          <a:lstStyle>
            <a:lvl1pPr>
              <a:spcBef>
                <a:spcPts val="0"/>
              </a:spcBef>
              <a:spcAft>
                <a:spcPts val="300"/>
              </a:spcAft>
              <a:defRPr sz="1000"/>
            </a:lvl1pPr>
            <a:lvl2pPr marL="144005" indent="-144005">
              <a:spcBef>
                <a:spcPts val="0"/>
              </a:spcBef>
              <a:spcAft>
                <a:spcPts val="300"/>
              </a:spcAft>
              <a:buClr>
                <a:srgbClr val="4B4F54"/>
              </a:buClr>
              <a:buFont typeface="Arial" panose="020B0604020202020204" pitchFamily="34" charset="0"/>
              <a:buChar char="•"/>
              <a:defRPr sz="1000"/>
            </a:lvl2pPr>
            <a:lvl3pPr marL="288009" indent="-144005">
              <a:spcBef>
                <a:spcPts val="0"/>
              </a:spcBef>
              <a:spcAft>
                <a:spcPts val="300"/>
              </a:spcAft>
              <a:buClr>
                <a:srgbClr val="4B4F54"/>
              </a:buClr>
              <a:buFont typeface="Arial" panose="020B0604020202020204" pitchFamily="34" charset="0"/>
              <a:buChar char="-"/>
              <a:defRPr sz="1000"/>
            </a:lvl3pPr>
            <a:lvl4pPr>
              <a:spcBef>
                <a:spcPts val="0"/>
              </a:spcBef>
              <a:spcAft>
                <a:spcPts val="1200"/>
              </a:spcAft>
              <a:defRPr/>
            </a:lvl4pPr>
            <a:lvl5pPr>
              <a:spcBef>
                <a:spcPts val="0"/>
              </a:spcBef>
              <a:spcAft>
                <a:spcPts val="1200"/>
              </a:spcAf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2"/>
          <p:cNvSpPr>
            <a:spLocks noGrp="1"/>
          </p:cNvSpPr>
          <p:nvPr>
            <p:ph type="body" idx="13" hasCustomPrompt="1"/>
          </p:nvPr>
        </p:nvSpPr>
        <p:spPr>
          <a:xfrm>
            <a:off x="541866" y="685801"/>
            <a:ext cx="11074399" cy="375974"/>
          </a:xfrm>
          <a:prstGeom prst="rect">
            <a:avLst/>
          </a:prstGeom>
        </p:spPr>
        <p:txBody>
          <a:bodyPr lIns="0" tIns="0" rIns="0" bIns="0">
            <a:noAutofit/>
          </a:bodyPr>
          <a:lstStyle>
            <a:lvl1pPr marL="0" indent="0">
              <a:buNone/>
              <a:defRPr sz="2000" baseline="0">
                <a:solidFill>
                  <a:schemeClr val="tx1"/>
                </a:solidFill>
              </a:defRPr>
            </a:lvl1pPr>
            <a:lvl2pPr marL="457214" indent="0">
              <a:buNone/>
              <a:defRPr sz="2000">
                <a:solidFill>
                  <a:schemeClr val="tx1">
                    <a:tint val="75000"/>
                  </a:schemeClr>
                </a:solidFill>
              </a:defRPr>
            </a:lvl2pPr>
            <a:lvl3pPr marL="914428" indent="0">
              <a:buNone/>
              <a:defRPr sz="1800">
                <a:solidFill>
                  <a:schemeClr val="tx1">
                    <a:tint val="75000"/>
                  </a:schemeClr>
                </a:solidFill>
              </a:defRPr>
            </a:lvl3pPr>
            <a:lvl4pPr marL="1371643" indent="0">
              <a:buNone/>
              <a:defRPr sz="1600">
                <a:solidFill>
                  <a:schemeClr val="tx1">
                    <a:tint val="75000"/>
                  </a:schemeClr>
                </a:solidFill>
              </a:defRPr>
            </a:lvl4pPr>
            <a:lvl5pPr marL="1828857" indent="0">
              <a:buNone/>
              <a:defRPr sz="1600">
                <a:solidFill>
                  <a:schemeClr val="tx1">
                    <a:tint val="75000"/>
                  </a:schemeClr>
                </a:solidFill>
              </a:defRPr>
            </a:lvl5pPr>
            <a:lvl6pPr marL="2286071" indent="0">
              <a:buNone/>
              <a:defRPr sz="1600">
                <a:solidFill>
                  <a:schemeClr val="tx1">
                    <a:tint val="75000"/>
                  </a:schemeClr>
                </a:solidFill>
              </a:defRPr>
            </a:lvl6pPr>
            <a:lvl7pPr marL="2743285" indent="0">
              <a:buNone/>
              <a:defRPr sz="1600">
                <a:solidFill>
                  <a:schemeClr val="tx1">
                    <a:tint val="75000"/>
                  </a:schemeClr>
                </a:solidFill>
              </a:defRPr>
            </a:lvl7pPr>
            <a:lvl8pPr marL="3200500" indent="0">
              <a:buNone/>
              <a:defRPr sz="1600">
                <a:solidFill>
                  <a:schemeClr val="tx1">
                    <a:tint val="75000"/>
                  </a:schemeClr>
                </a:solidFill>
              </a:defRPr>
            </a:lvl8pPr>
            <a:lvl9pPr marL="3657714" indent="0">
              <a:buNone/>
              <a:defRPr sz="1600">
                <a:solidFill>
                  <a:schemeClr val="tx1">
                    <a:tint val="75000"/>
                  </a:schemeClr>
                </a:solidFill>
              </a:defRPr>
            </a:lvl9pPr>
          </a:lstStyle>
          <a:p>
            <a:pPr lvl="0"/>
            <a:r>
              <a:rPr lang="en-GB" dirty="0" smtClean="0"/>
              <a:t>Click to edit slide subtitle</a:t>
            </a:r>
          </a:p>
        </p:txBody>
      </p:sp>
      <p:sp>
        <p:nvSpPr>
          <p:cNvPr id="11" name="Text Placeholder 10"/>
          <p:cNvSpPr>
            <a:spLocks noGrp="1"/>
          </p:cNvSpPr>
          <p:nvPr>
            <p:ph type="body" sz="quarter" idx="14" hasCustomPrompt="1"/>
          </p:nvPr>
        </p:nvSpPr>
        <p:spPr>
          <a:xfrm>
            <a:off x="566581" y="5588902"/>
            <a:ext cx="11065246" cy="367055"/>
          </a:xfrm>
          <a:prstGeom prst="rect">
            <a:avLst/>
          </a:prstGeom>
          <a:solidFill>
            <a:schemeClr val="accent3">
              <a:lumMod val="40000"/>
              <a:lumOff val="60000"/>
            </a:schemeClr>
          </a:solidFill>
        </p:spPr>
        <p:txBody>
          <a:bodyPr wrap="square" lIns="90000" tIns="46800" rIns="90000" bIns="46800" anchor="ctr" anchorCtr="0">
            <a:noAutofit/>
          </a:bodyPr>
          <a:lstStyle>
            <a:lvl1pPr algn="ctr">
              <a:spcBef>
                <a:spcPts val="0"/>
              </a:spcBef>
              <a:spcAft>
                <a:spcPts val="600"/>
              </a:spcAft>
              <a:defRPr sz="1200" b="1" baseline="0">
                <a:solidFill>
                  <a:srgbClr val="4B4F54"/>
                </a:solidFill>
              </a:defRPr>
            </a:lvl1pPr>
            <a:lvl6pPr marL="2286071" indent="0">
              <a:buNone/>
              <a:defRPr/>
            </a:lvl6pPr>
          </a:lstStyle>
          <a:p>
            <a:pPr lvl="0"/>
            <a:r>
              <a:rPr lang="en-GB" dirty="0" smtClean="0"/>
              <a:t>Tagline</a:t>
            </a:r>
          </a:p>
        </p:txBody>
      </p:sp>
      <p:sp>
        <p:nvSpPr>
          <p:cNvPr id="4" name="Footer Placeholder 3"/>
          <p:cNvSpPr>
            <a:spLocks noGrp="1"/>
          </p:cNvSpPr>
          <p:nvPr>
            <p:ph type="ftr" sz="quarter" idx="15"/>
          </p:nvPr>
        </p:nvSpPr>
        <p:spPr>
          <a:xfrm>
            <a:off x="1261143" y="6353999"/>
            <a:ext cx="5520400" cy="198000"/>
          </a:xfrm>
          <a:prstGeom prst="rect">
            <a:avLst/>
          </a:prstGeom>
        </p:spPr>
        <p:txBody>
          <a:bodyPr/>
          <a:lstStyle/>
          <a:p>
            <a:endParaRPr lang="en-US" dirty="0" smtClean="0"/>
          </a:p>
        </p:txBody>
      </p:sp>
      <p:sp>
        <p:nvSpPr>
          <p:cNvPr id="5" name="Slide Number Placeholder 4"/>
          <p:cNvSpPr>
            <a:spLocks noGrp="1"/>
          </p:cNvSpPr>
          <p:nvPr>
            <p:ph type="sldNum" sz="quarter" idx="16"/>
          </p:nvPr>
        </p:nvSpPr>
        <p:spPr/>
        <p:txBody>
          <a:bodyPr/>
          <a:lstStyle/>
          <a:p>
            <a:fld id="{25B621E3-93B7-4D21-B912-57376FAAC5A7}" type="slidenum">
              <a:rPr lang="en-GB" smtClean="0"/>
              <a:pPr/>
              <a:t>‹#›</a:t>
            </a:fld>
            <a:endParaRPr lang="en-GB" dirty="0"/>
          </a:p>
        </p:txBody>
      </p:sp>
    </p:spTree>
    <p:extLst>
      <p:ext uri="{BB962C8B-B14F-4D97-AF65-F5344CB8AC3E}">
        <p14:creationId xmlns:p14="http://schemas.microsoft.com/office/powerpoint/2010/main" val="3060642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Title Slide 1 (title only)">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contrast="56000"/>
                    </a14:imgEffect>
                  </a14:imgLayer>
                </a14:imgProps>
              </a:ext>
              <a:ext uri="{28A0092B-C50C-407E-A947-70E740481C1C}">
                <a14:useLocalDpi xmlns:a14="http://schemas.microsoft.com/office/drawing/2010/main"/>
              </a:ext>
            </a:extLst>
          </a:blip>
          <a:srcRect l="2255"/>
          <a:stretch/>
        </p:blipFill>
        <p:spPr>
          <a:xfrm>
            <a:off x="0" y="0"/>
            <a:ext cx="12192000" cy="6858000"/>
          </a:xfrm>
          <a:prstGeom prst="rect">
            <a:avLst/>
          </a:prstGeom>
        </p:spPr>
      </p:pic>
      <p:sp>
        <p:nvSpPr>
          <p:cNvPr id="24" name="Rectangle 4"/>
          <p:cNvSpPr/>
          <p:nvPr userDrawn="1"/>
        </p:nvSpPr>
        <p:spPr>
          <a:xfrm>
            <a:off x="0" y="0"/>
            <a:ext cx="12192000" cy="6858000"/>
          </a:xfrm>
          <a:prstGeom prst="rect">
            <a:avLst/>
          </a:prstGeom>
          <a:gradFill>
            <a:gsLst>
              <a:gs pos="0">
                <a:srgbClr val="384B79">
                  <a:alpha val="0"/>
                </a:srgbClr>
              </a:gs>
              <a:gs pos="99000">
                <a:srgbClr val="09063E">
                  <a:lumMod val="100000"/>
                  <a:alpha val="80000"/>
                </a:srgbClr>
              </a:gs>
            </a:gsLst>
            <a:lin ang="5400000"/>
          </a:gradFill>
          <a:ln w="12700">
            <a:miter lim="400000"/>
          </a:ln>
        </p:spPr>
        <p:txBody>
          <a:bodyPr lIns="37493" tIns="37493" rIns="37493" bIns="37493" anchor="ctr"/>
          <a:lstStyle/>
          <a:p>
            <a:pPr algn="ctr" fontAlgn="base">
              <a:spcBef>
                <a:spcPct val="0"/>
              </a:spcBef>
              <a:spcAft>
                <a:spcPct val="0"/>
              </a:spcAft>
              <a:defRPr sz="1800">
                <a:solidFill>
                  <a:srgbClr val="FFFFFF"/>
                </a:solidFill>
                <a:latin typeface="Source Sans Pro Light"/>
                <a:ea typeface="Source Sans Pro Light"/>
                <a:cs typeface="Source Sans Pro Light"/>
                <a:sym typeface="Source Sans Pro Light"/>
              </a:defRPr>
            </a:pPr>
            <a:endParaRPr sz="1508">
              <a:solidFill>
                <a:srgbClr val="FFFFFF"/>
              </a:solidFill>
              <a:latin typeface="Source Sans Pro Light"/>
              <a:ea typeface="Source Sans Pro Light"/>
              <a:cs typeface="Source Sans Pro Light"/>
              <a:sym typeface="Source Sans Pro Light"/>
            </a:endParaRPr>
          </a:p>
        </p:txBody>
      </p:sp>
      <p:sp>
        <p:nvSpPr>
          <p:cNvPr id="33" name="Pageheading"/>
          <p:cNvSpPr>
            <a:spLocks noGrp="1"/>
          </p:cNvSpPr>
          <p:nvPr>
            <p:ph type="title"/>
          </p:nvPr>
        </p:nvSpPr>
        <p:spPr>
          <a:xfrm>
            <a:off x="1036320" y="2432305"/>
            <a:ext cx="10058400" cy="841248"/>
          </a:xfrm>
        </p:spPr>
        <p:txBody>
          <a:bodyPr anchor="t"/>
          <a:lstStyle>
            <a:lvl1pPr algn="ctr">
              <a:defRPr sz="2468">
                <a:solidFill>
                  <a:schemeClr val="bg1"/>
                </a:solidFill>
              </a:defRPr>
            </a:lvl1pPr>
          </a:lstStyle>
          <a:p>
            <a:r>
              <a:rPr lang="en-US" dirty="0" smtClean="0"/>
              <a:t>Click to edit Master title style</a:t>
            </a:r>
            <a:endParaRPr lang="en-US" dirty="0"/>
          </a:p>
        </p:txBody>
      </p:sp>
      <p:pic>
        <p:nvPicPr>
          <p:cNvPr id="2050" name="Picture 2" descr="https://rbc-confluence.fg.rbc.com:8443/download/attachments/11259614/Innovation%20Logo%20Yellow%20and%20White%20SMALL?api=v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10101" y="4977584"/>
            <a:ext cx="2971800" cy="8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93221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304">
          <p15:clr>
            <a:srgbClr val="FBAE40"/>
          </p15:clr>
        </p15:guide>
        <p15:guide id="2" pos="374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Title Slide 1 (with subtitle)">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contrast="56000"/>
                    </a14:imgEffect>
                  </a14:imgLayer>
                </a14:imgProps>
              </a:ext>
              <a:ext uri="{28A0092B-C50C-407E-A947-70E740481C1C}">
                <a14:useLocalDpi xmlns:a14="http://schemas.microsoft.com/office/drawing/2010/main"/>
              </a:ext>
            </a:extLst>
          </a:blip>
          <a:srcRect l="2255"/>
          <a:stretch/>
        </p:blipFill>
        <p:spPr>
          <a:xfrm>
            <a:off x="0" y="0"/>
            <a:ext cx="12192000" cy="6858000"/>
          </a:xfrm>
          <a:prstGeom prst="rect">
            <a:avLst/>
          </a:prstGeom>
        </p:spPr>
      </p:pic>
      <p:sp>
        <p:nvSpPr>
          <p:cNvPr id="24" name="Rectangle 4"/>
          <p:cNvSpPr/>
          <p:nvPr userDrawn="1"/>
        </p:nvSpPr>
        <p:spPr>
          <a:xfrm>
            <a:off x="0" y="0"/>
            <a:ext cx="12192000" cy="6858000"/>
          </a:xfrm>
          <a:prstGeom prst="rect">
            <a:avLst/>
          </a:prstGeom>
          <a:gradFill>
            <a:gsLst>
              <a:gs pos="0">
                <a:srgbClr val="384B79">
                  <a:alpha val="0"/>
                </a:srgbClr>
              </a:gs>
              <a:gs pos="99000">
                <a:srgbClr val="09063E">
                  <a:lumMod val="100000"/>
                  <a:alpha val="80000"/>
                </a:srgbClr>
              </a:gs>
            </a:gsLst>
            <a:lin ang="5400000"/>
          </a:gradFill>
          <a:ln w="12700">
            <a:miter lim="400000"/>
          </a:ln>
        </p:spPr>
        <p:txBody>
          <a:bodyPr lIns="37493" tIns="37493" rIns="37493" bIns="37493" anchor="ctr"/>
          <a:lstStyle/>
          <a:p>
            <a:pPr algn="ctr" fontAlgn="base">
              <a:spcBef>
                <a:spcPct val="0"/>
              </a:spcBef>
              <a:spcAft>
                <a:spcPct val="0"/>
              </a:spcAft>
              <a:defRPr sz="1800">
                <a:solidFill>
                  <a:srgbClr val="FFFFFF"/>
                </a:solidFill>
                <a:latin typeface="Source Sans Pro Light"/>
                <a:ea typeface="Source Sans Pro Light"/>
                <a:cs typeface="Source Sans Pro Light"/>
                <a:sym typeface="Source Sans Pro Light"/>
              </a:defRPr>
            </a:pPr>
            <a:endParaRPr sz="1508">
              <a:solidFill>
                <a:srgbClr val="FFFFFF"/>
              </a:solidFill>
              <a:latin typeface="Source Sans Pro Light"/>
              <a:ea typeface="Source Sans Pro Light"/>
              <a:cs typeface="Source Sans Pro Light"/>
              <a:sym typeface="Source Sans Pro Light"/>
            </a:endParaRPr>
          </a:p>
        </p:txBody>
      </p:sp>
      <p:cxnSp>
        <p:nvCxnSpPr>
          <p:cNvPr id="12" name="Straight Connector 11"/>
          <p:cNvCxnSpPr/>
          <p:nvPr userDrawn="1"/>
        </p:nvCxnSpPr>
        <p:spPr>
          <a:xfrm>
            <a:off x="5606113" y="3900753"/>
            <a:ext cx="921569" cy="0"/>
          </a:xfrm>
          <a:prstGeom prst="line">
            <a:avLst/>
          </a:prstGeom>
          <a:noFill/>
          <a:ln w="9525" cap="flat" cmpd="sng" algn="ctr">
            <a:solidFill>
              <a:srgbClr val="FFFFFF">
                <a:lumMod val="85000"/>
              </a:srgbClr>
            </a:solidFill>
            <a:prstDash val="solid"/>
          </a:ln>
          <a:effectLst/>
        </p:spPr>
      </p:cxnSp>
      <p:sp>
        <p:nvSpPr>
          <p:cNvPr id="13" name="Pageheading"/>
          <p:cNvSpPr>
            <a:spLocks noGrp="1"/>
          </p:cNvSpPr>
          <p:nvPr>
            <p:ph type="title"/>
          </p:nvPr>
        </p:nvSpPr>
        <p:spPr>
          <a:xfrm>
            <a:off x="1036320" y="2432305"/>
            <a:ext cx="10058400" cy="841248"/>
          </a:xfrm>
        </p:spPr>
        <p:txBody>
          <a:bodyPr anchor="t"/>
          <a:lstStyle>
            <a:lvl1pPr algn="ctr">
              <a:defRPr sz="2468">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sz="quarter" idx="10" hasCustomPrompt="1"/>
          </p:nvPr>
        </p:nvSpPr>
        <p:spPr>
          <a:xfrm>
            <a:off x="1037693" y="3293802"/>
            <a:ext cx="10058400" cy="420687"/>
          </a:xfrm>
        </p:spPr>
        <p:txBody>
          <a:bodyPr>
            <a:noAutofit/>
          </a:bodyPr>
          <a:lstStyle>
            <a:lvl1pPr marL="11248"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23733"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236217"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348702"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461186" indent="0" algn="ctr" defTabSz="314410" rtl="0" fontAlgn="base">
              <a:spcBef>
                <a:spcPct val="0"/>
              </a:spcBef>
              <a:spcAft>
                <a:spcPct val="0"/>
              </a:spcAft>
              <a:buNone/>
              <a:defRPr lang="en-US" sz="1508" kern="0" dirty="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subtitle</a:t>
            </a:r>
          </a:p>
        </p:txBody>
      </p:sp>
      <p:sp>
        <p:nvSpPr>
          <p:cNvPr id="17" name="Text Placeholder 2"/>
          <p:cNvSpPr>
            <a:spLocks noGrp="1"/>
          </p:cNvSpPr>
          <p:nvPr>
            <p:ph type="body" sz="quarter" idx="11" hasCustomPrompt="1"/>
          </p:nvPr>
        </p:nvSpPr>
        <p:spPr>
          <a:xfrm>
            <a:off x="4918131" y="4068736"/>
            <a:ext cx="2252135" cy="215399"/>
          </a:xfrm>
        </p:spPr>
        <p:txBody>
          <a:bodyPr anchor="ctr">
            <a:noAutofit/>
          </a:bodyPr>
          <a:lstStyle>
            <a:lvl1pPr algn="ctr" defTabSz="314410" rtl="0" fontAlgn="base">
              <a:spcBef>
                <a:spcPct val="0"/>
              </a:spcBef>
              <a:spcAft>
                <a:spcPct val="0"/>
              </a:spcAft>
              <a:defRPr lang="en-US" sz="823"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23733"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236217"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348702"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461186" indent="0" algn="ctr" defTabSz="314410" rtl="0" fontAlgn="base">
              <a:spcBef>
                <a:spcPct val="0"/>
              </a:spcBef>
              <a:spcAft>
                <a:spcPct val="0"/>
              </a:spcAft>
              <a:buNone/>
              <a:defRPr lang="en-US" sz="1508" kern="0" dirty="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edit subtext</a:t>
            </a:r>
          </a:p>
        </p:txBody>
      </p:sp>
      <p:pic>
        <p:nvPicPr>
          <p:cNvPr id="9" name="Picture 2" descr="https://rbc-confluence.fg.rbc.com:8443/download/attachments/11259614/Innovation%20Logo%20Yellow%20and%20White%20SMALL?api=v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764116" y="5008944"/>
            <a:ext cx="2663769" cy="89060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sz="quarter" idx="12"/>
          </p:nvPr>
        </p:nvSpPr>
        <p:spPr>
          <a:xfrm>
            <a:off x="5685692" y="5470922"/>
            <a:ext cx="937846" cy="857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106833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3556" name="Picture 4" descr="Related image"/>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0" y="31"/>
            <a:ext cx="12191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bwMode="auto">
          <a:xfrm>
            <a:off x="0" y="-11610"/>
            <a:ext cx="12192000" cy="6857999"/>
          </a:xfrm>
          <a:prstGeom prst="rect">
            <a:avLst/>
          </a:prstGeom>
          <a:solidFill>
            <a:schemeClr val="accent1">
              <a:alpha val="85000"/>
            </a:schemeClr>
          </a:solidFill>
          <a:ln w="12700" cap="flat" cmpd="sng" algn="ctr">
            <a:solidFill>
              <a:schemeClr val="accent1"/>
            </a:solidFill>
            <a:prstDash val="solid"/>
            <a:round/>
            <a:headEnd type="none" w="med" len="med"/>
            <a:tailEnd type="none" w="med" len="med"/>
          </a:ln>
          <a:effectLst/>
        </p:spPr>
        <p:txBody>
          <a:bodyPr vert="horz" wrap="none" lIns="85715" tIns="42857" rIns="85715" bIns="42857" numCol="1" rtlCol="0" anchor="ctr" anchorCtr="0" compatLnSpc="1">
            <a:prstTxWarp prst="textNoShape">
              <a:avLst/>
            </a:prstTxWarp>
          </a:bodyPr>
          <a:lstStyle/>
          <a:p>
            <a:pPr defTabSz="857150" fontAlgn="base">
              <a:spcBef>
                <a:spcPct val="0"/>
              </a:spcBef>
              <a:spcAft>
                <a:spcPct val="0"/>
              </a:spcAft>
            </a:pPr>
            <a:endParaRPr lang="en-CA" sz="1125" b="1">
              <a:solidFill>
                <a:srgbClr val="000000"/>
              </a:solidFill>
              <a:latin typeface="Arial" charset="0"/>
              <a:cs typeface="Arial" charset="0"/>
            </a:endParaRPr>
          </a:p>
        </p:txBody>
      </p:sp>
      <p:sp>
        <p:nvSpPr>
          <p:cNvPr id="13" name="Rectangle 4"/>
          <p:cNvSpPr>
            <a:spLocks noGrp="1" noChangeArrowheads="1"/>
          </p:cNvSpPr>
          <p:nvPr>
            <p:ph type="ctrTitle" sz="quarter"/>
          </p:nvPr>
        </p:nvSpPr>
        <p:spPr>
          <a:xfrm>
            <a:off x="1320800" y="1918402"/>
            <a:ext cx="9550400" cy="1510600"/>
          </a:xfrm>
          <a:prstGeom prst="rect">
            <a:avLst/>
          </a:prstGeom>
        </p:spPr>
        <p:txBody>
          <a:bodyPr lIns="91429" tIns="45714" rIns="91429" bIns="45714" anchor="ctr"/>
          <a:lstStyle>
            <a:lvl1pPr algn="ctr">
              <a:defRPr sz="4125">
                <a:solidFill>
                  <a:schemeClr val="bg1"/>
                </a:solidFill>
                <a:latin typeface="Aharoni" panose="02010803020104030203" pitchFamily="2" charset="-79"/>
                <a:cs typeface="Aharoni" panose="02010803020104030203" pitchFamily="2" charset="-79"/>
              </a:defRPr>
            </a:lvl1pPr>
          </a:lstStyle>
          <a:p>
            <a:r>
              <a:rPr lang="en-US" dirty="0"/>
              <a:t>Click to edit Master title style</a:t>
            </a:r>
          </a:p>
        </p:txBody>
      </p:sp>
      <p:sp>
        <p:nvSpPr>
          <p:cNvPr id="14" name="Rectangle 7"/>
          <p:cNvSpPr>
            <a:spLocks noGrp="1" noChangeArrowheads="1"/>
          </p:cNvSpPr>
          <p:nvPr>
            <p:ph type="subTitle" sz="quarter" idx="1"/>
          </p:nvPr>
        </p:nvSpPr>
        <p:spPr>
          <a:xfrm>
            <a:off x="1320800" y="3429011"/>
            <a:ext cx="9550400" cy="550419"/>
          </a:xfrm>
          <a:prstGeom prst="rect">
            <a:avLst/>
          </a:prstGeom>
        </p:spPr>
        <p:txBody>
          <a:bodyPr lIns="91429" tIns="45714" rIns="91429" bIns="45714" anchor="ctr"/>
          <a:lstStyle>
            <a:lvl1pPr marL="0" indent="0" algn="ctr">
              <a:buFont typeface="Wingdings" pitchFamily="2" charset="2"/>
              <a:buNone/>
              <a:defRPr sz="2250">
                <a:solidFill>
                  <a:schemeClr val="bg1"/>
                </a:solidFill>
                <a:latin typeface="Arial Narrow" panose="020B0606020202030204" pitchFamily="34" charset="0"/>
                <a:cs typeface="Arial" panose="020B0604020202020204" pitchFamily="34" charset="0"/>
              </a:defRPr>
            </a:lvl1pPr>
          </a:lstStyle>
          <a:p>
            <a:r>
              <a:rPr lang="en-US" dirty="0"/>
              <a:t>Click to edit Master subtitle style</a:t>
            </a:r>
          </a:p>
        </p:txBody>
      </p:sp>
      <p:cxnSp>
        <p:nvCxnSpPr>
          <p:cNvPr id="15" name="Straight Connector 14"/>
          <p:cNvCxnSpPr/>
          <p:nvPr userDrawn="1"/>
        </p:nvCxnSpPr>
        <p:spPr bwMode="auto">
          <a:xfrm>
            <a:off x="1320800" y="3428999"/>
            <a:ext cx="9550400" cy="0"/>
          </a:xfrm>
          <a:prstGeom prst="line">
            <a:avLst/>
          </a:prstGeom>
          <a:solidFill>
            <a:schemeClr val="accent1"/>
          </a:solidFill>
          <a:ln w="12700" cap="flat" cmpd="sng" algn="ctr">
            <a:solidFill>
              <a:srgbClr val="FFC000"/>
            </a:solidFill>
            <a:prstDash val="sysDot"/>
            <a:round/>
            <a:headEnd type="none" w="med" len="med"/>
            <a:tailEnd type="none" w="med" len="med"/>
          </a:ln>
          <a:effectLst/>
        </p:spPr>
      </p:cxnSp>
      <p:sp>
        <p:nvSpPr>
          <p:cNvPr id="18" name="Chord 17"/>
          <p:cNvSpPr/>
          <p:nvPr userDrawn="1"/>
        </p:nvSpPr>
        <p:spPr bwMode="auto">
          <a:xfrm rot="8059624">
            <a:off x="5227320" y="698643"/>
            <a:ext cx="1737360" cy="2316480"/>
          </a:xfrm>
          <a:prstGeom prst="chord">
            <a:avLst>
              <a:gd name="adj1" fmla="val 2700000"/>
              <a:gd name="adj2" fmla="val 13574722"/>
            </a:avLst>
          </a:prstGeom>
          <a:solidFill>
            <a:srgbClr val="263780"/>
          </a:solidFill>
          <a:ln w="38100" cap="flat" cmpd="sng" algn="ctr">
            <a:solidFill>
              <a:schemeClr val="bg1"/>
            </a:solidFill>
            <a:prstDash val="solid"/>
            <a:round/>
            <a:headEnd type="none" w="med" len="med"/>
            <a:tailEnd type="none" w="med" len="med"/>
          </a:ln>
          <a:effectLst/>
        </p:spPr>
        <p:txBody>
          <a:bodyPr vert="horz" wrap="none" lIns="85715" tIns="42857" rIns="85715" bIns="42857" numCol="1" rtlCol="0" anchor="ctr" anchorCtr="0" compatLnSpc="1">
            <a:prstTxWarp prst="textNoShape">
              <a:avLst/>
            </a:prstTxWarp>
          </a:bodyPr>
          <a:lstStyle/>
          <a:p>
            <a:pPr defTabSz="857150" fontAlgn="base">
              <a:spcBef>
                <a:spcPct val="0"/>
              </a:spcBef>
              <a:spcAft>
                <a:spcPct val="0"/>
              </a:spcAft>
            </a:pPr>
            <a:endParaRPr lang="en-CA" sz="1125" b="1">
              <a:solidFill>
                <a:srgbClr val="000000"/>
              </a:solidFill>
              <a:latin typeface="Arial" charset="0"/>
              <a:cs typeface="Arial" charset="0"/>
            </a:endParaRPr>
          </a:p>
        </p:txBody>
      </p:sp>
      <p:sp>
        <p:nvSpPr>
          <p:cNvPr id="4" name="Chord 3"/>
          <p:cNvSpPr/>
          <p:nvPr userDrawn="1"/>
        </p:nvSpPr>
        <p:spPr bwMode="auto">
          <a:xfrm rot="8071667">
            <a:off x="5334000" y="801545"/>
            <a:ext cx="1524000" cy="2032000"/>
          </a:xfrm>
          <a:prstGeom prst="chord">
            <a:avLst>
              <a:gd name="adj1" fmla="val 2681911"/>
              <a:gd name="adj2" fmla="val 13574722"/>
            </a:avLst>
          </a:prstGeom>
          <a:solidFill>
            <a:schemeClr val="bg1"/>
          </a:solidFill>
          <a:ln w="12700" cap="flat" cmpd="sng" algn="ctr">
            <a:solidFill>
              <a:schemeClr val="accent1"/>
            </a:solidFill>
            <a:prstDash val="solid"/>
            <a:round/>
            <a:headEnd type="none" w="med" len="med"/>
            <a:tailEnd type="none" w="med" len="med"/>
          </a:ln>
          <a:effectLst/>
        </p:spPr>
        <p:txBody>
          <a:bodyPr vert="horz" wrap="none" lIns="85715" tIns="42857" rIns="85715" bIns="42857" numCol="1" rtlCol="0" anchor="ctr" anchorCtr="0" compatLnSpc="1">
            <a:prstTxWarp prst="textNoShape">
              <a:avLst/>
            </a:prstTxWarp>
          </a:bodyPr>
          <a:lstStyle/>
          <a:p>
            <a:pPr defTabSz="857150" fontAlgn="base">
              <a:spcBef>
                <a:spcPct val="0"/>
              </a:spcBef>
              <a:spcAft>
                <a:spcPct val="0"/>
              </a:spcAft>
            </a:pPr>
            <a:endParaRPr lang="en-CA" sz="1125" b="1">
              <a:solidFill>
                <a:srgbClr val="000000"/>
              </a:solidFill>
              <a:latin typeface="Arial" charset="0"/>
              <a:cs typeface="Arial" charset="0"/>
            </a:endParaRPr>
          </a:p>
        </p:txBody>
      </p:sp>
      <p:pic>
        <p:nvPicPr>
          <p:cNvPr id="16" name="Picture 3" descr="Y:\RBC Connect\Images\RBC.png"/>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835574" y="1286295"/>
            <a:ext cx="520855" cy="424462"/>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20" name="Straight Connector 19"/>
          <p:cNvCxnSpPr/>
          <p:nvPr userDrawn="1"/>
        </p:nvCxnSpPr>
        <p:spPr bwMode="auto">
          <a:xfrm>
            <a:off x="1320800" y="1873549"/>
            <a:ext cx="9550400" cy="0"/>
          </a:xfrm>
          <a:prstGeom prst="line">
            <a:avLst/>
          </a:prstGeom>
          <a:solidFill>
            <a:schemeClr val="accent1"/>
          </a:solidFill>
          <a:ln w="38100" cap="flat" cmpd="sng" algn="ctr">
            <a:solidFill>
              <a:schemeClr val="bg1"/>
            </a:solidFill>
            <a:prstDash val="solid"/>
            <a:round/>
            <a:headEnd type="none" w="med" len="med"/>
            <a:tailEnd type="none" w="med" len="med"/>
          </a:ln>
          <a:effectLst/>
        </p:spPr>
      </p:cxnSp>
      <p:cxnSp>
        <p:nvCxnSpPr>
          <p:cNvPr id="21" name="Straight Connector 20"/>
          <p:cNvCxnSpPr/>
          <p:nvPr userDrawn="1"/>
        </p:nvCxnSpPr>
        <p:spPr bwMode="auto">
          <a:xfrm>
            <a:off x="1320801" y="3962400"/>
            <a:ext cx="9550400" cy="0"/>
          </a:xfrm>
          <a:prstGeom prst="line">
            <a:avLst/>
          </a:prstGeom>
          <a:solidFill>
            <a:schemeClr val="accent1"/>
          </a:solidFill>
          <a:ln w="38100" cap="flat" cmpd="sng" algn="ctr">
            <a:solidFill>
              <a:schemeClr val="bg1"/>
            </a:solidFill>
            <a:prstDash val="solid"/>
            <a:round/>
            <a:headEnd type="none" w="med" len="med"/>
            <a:tailEnd type="none" w="med" len="med"/>
          </a:ln>
          <a:effectLst/>
        </p:spPr>
      </p:cxnSp>
    </p:spTree>
    <p:extLst>
      <p:ext uri="{BB962C8B-B14F-4D97-AF65-F5344CB8AC3E}">
        <p14:creationId xmlns:p14="http://schemas.microsoft.com/office/powerpoint/2010/main" val="1476034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Slide 1 (with whitespace)">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contrast="56000"/>
                    </a14:imgEffect>
                  </a14:imgLayer>
                </a14:imgProps>
              </a:ext>
              <a:ext uri="{28A0092B-C50C-407E-A947-70E740481C1C}">
                <a14:useLocalDpi xmlns:a14="http://schemas.microsoft.com/office/drawing/2010/main"/>
              </a:ext>
            </a:extLst>
          </a:blip>
          <a:srcRect l="2255" t="35509" b="2269"/>
          <a:stretch/>
        </p:blipFill>
        <p:spPr>
          <a:xfrm>
            <a:off x="0" y="0"/>
            <a:ext cx="12192000" cy="4267200"/>
          </a:xfrm>
          <a:prstGeom prst="rect">
            <a:avLst/>
          </a:prstGeom>
        </p:spPr>
      </p:pic>
      <p:sp>
        <p:nvSpPr>
          <p:cNvPr id="24" name="Rectangle 4"/>
          <p:cNvSpPr/>
          <p:nvPr userDrawn="1"/>
        </p:nvSpPr>
        <p:spPr>
          <a:xfrm>
            <a:off x="0" y="0"/>
            <a:ext cx="12192000" cy="4267200"/>
          </a:xfrm>
          <a:prstGeom prst="rect">
            <a:avLst/>
          </a:prstGeom>
          <a:gradFill>
            <a:gsLst>
              <a:gs pos="0">
                <a:srgbClr val="384B79">
                  <a:alpha val="0"/>
                </a:srgbClr>
              </a:gs>
              <a:gs pos="99000">
                <a:srgbClr val="09063E">
                  <a:lumMod val="100000"/>
                  <a:alpha val="80000"/>
                </a:srgbClr>
              </a:gs>
            </a:gsLst>
            <a:lin ang="5400000"/>
          </a:gradFill>
          <a:ln w="12700">
            <a:miter lim="400000"/>
          </a:ln>
        </p:spPr>
        <p:txBody>
          <a:bodyPr lIns="37493" tIns="37493" rIns="37493" bIns="37493" anchor="ctr"/>
          <a:lstStyle/>
          <a:p>
            <a:pPr algn="ctr" fontAlgn="base">
              <a:spcBef>
                <a:spcPct val="0"/>
              </a:spcBef>
              <a:spcAft>
                <a:spcPct val="0"/>
              </a:spcAft>
              <a:defRPr sz="1800">
                <a:solidFill>
                  <a:srgbClr val="FFFFFF"/>
                </a:solidFill>
                <a:latin typeface="Source Sans Pro Light"/>
                <a:ea typeface="Source Sans Pro Light"/>
                <a:cs typeface="Source Sans Pro Light"/>
                <a:sym typeface="Source Sans Pro Light"/>
              </a:defRPr>
            </a:pPr>
            <a:endParaRPr sz="1508">
              <a:solidFill>
                <a:srgbClr val="FFFFFF"/>
              </a:solidFill>
              <a:latin typeface="Source Sans Pro Light"/>
              <a:ea typeface="Source Sans Pro Light"/>
              <a:cs typeface="Source Sans Pro Light"/>
              <a:sym typeface="Source Sans Pro Light"/>
            </a:endParaRPr>
          </a:p>
        </p:txBody>
      </p:sp>
      <p:cxnSp>
        <p:nvCxnSpPr>
          <p:cNvPr id="14" name="Straight Connector 13"/>
          <p:cNvCxnSpPr/>
          <p:nvPr userDrawn="1"/>
        </p:nvCxnSpPr>
        <p:spPr>
          <a:xfrm>
            <a:off x="5606113" y="5953475"/>
            <a:ext cx="921569" cy="0"/>
          </a:xfrm>
          <a:prstGeom prst="line">
            <a:avLst/>
          </a:prstGeom>
          <a:noFill/>
          <a:ln w="9525" cap="flat" cmpd="sng" algn="ctr">
            <a:solidFill>
              <a:schemeClr val="tx1"/>
            </a:solidFill>
            <a:prstDash val="solid"/>
          </a:ln>
          <a:effectLst/>
        </p:spPr>
      </p:cxnSp>
      <p:sp>
        <p:nvSpPr>
          <p:cNvPr id="15" name="Pageheading"/>
          <p:cNvSpPr>
            <a:spLocks noGrp="1"/>
          </p:cNvSpPr>
          <p:nvPr>
            <p:ph type="title"/>
          </p:nvPr>
        </p:nvSpPr>
        <p:spPr>
          <a:xfrm>
            <a:off x="1036635" y="4495803"/>
            <a:ext cx="10058400" cy="841248"/>
          </a:xfrm>
        </p:spPr>
        <p:txBody>
          <a:bodyPr anchor="t"/>
          <a:lstStyle>
            <a:lvl1pPr algn="ctr">
              <a:defRPr kumimoji="0" lang="en-US" sz="2468" b="0" i="0" u="none" strike="noStrike" kern="0" cap="none" spc="0" normalizeH="0" baseline="0" dirty="0" smtClean="0">
                <a:ln>
                  <a:noFill/>
                </a:ln>
                <a:solidFill>
                  <a:schemeClr val="tx1"/>
                </a:solidFill>
                <a:effectLst/>
                <a:uLnTx/>
                <a:uFillTx/>
                <a:latin typeface="Verdana" charset="0"/>
                <a:ea typeface="Verdana" charset="0"/>
                <a:cs typeface="Verdana" charset="0"/>
              </a:defRPr>
            </a:lvl1pPr>
          </a:lstStyle>
          <a:p>
            <a:r>
              <a:rPr lang="en-US" dirty="0" smtClean="0"/>
              <a:t>Click to edit Master title style</a:t>
            </a:r>
            <a:endParaRPr lang="en-US" dirty="0"/>
          </a:p>
        </p:txBody>
      </p:sp>
      <p:sp>
        <p:nvSpPr>
          <p:cNvPr id="17" name="Text Placeholder 2"/>
          <p:cNvSpPr>
            <a:spLocks noGrp="1"/>
          </p:cNvSpPr>
          <p:nvPr>
            <p:ph type="body" sz="quarter" idx="10" hasCustomPrompt="1"/>
          </p:nvPr>
        </p:nvSpPr>
        <p:spPr>
          <a:xfrm>
            <a:off x="1037693" y="5353668"/>
            <a:ext cx="10058400" cy="420687"/>
          </a:xfrm>
        </p:spPr>
        <p:txBody>
          <a:bodyPr>
            <a:noAutofit/>
          </a:bodyPr>
          <a:lstStyle>
            <a:lvl1pPr marL="11248" indent="0" algn="ctr" defTabSz="314410" rtl="0" fontAlgn="base">
              <a:spcBef>
                <a:spcPct val="0"/>
              </a:spcBef>
              <a:spcAft>
                <a:spcPct val="0"/>
              </a:spcAft>
              <a:buNone/>
              <a:defRPr kumimoji="0" lang="en-US" sz="1508" b="0" i="0" u="none" strike="noStrike" kern="0" cap="none" spc="0" normalizeH="0" baseline="0" dirty="0" smtClean="0">
                <a:ln>
                  <a:noFill/>
                </a:ln>
                <a:solidFill>
                  <a:schemeClr val="bg1">
                    <a:lumMod val="50000"/>
                  </a:schemeClr>
                </a:solidFill>
                <a:effectLst/>
                <a:uLnTx/>
                <a:uFillTx/>
                <a:latin typeface="Verdana" charset="0"/>
                <a:ea typeface="Verdana" charset="0"/>
                <a:cs typeface="Verdana" charset="0"/>
              </a:defRPr>
            </a:lvl1pPr>
            <a:lvl2pPr marL="123733"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236217"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348702"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461186" indent="0" algn="ctr" defTabSz="314410" rtl="0" fontAlgn="base">
              <a:spcBef>
                <a:spcPct val="0"/>
              </a:spcBef>
              <a:spcAft>
                <a:spcPct val="0"/>
              </a:spcAft>
              <a:buNone/>
              <a:defRPr lang="en-US" sz="1508" kern="0" dirty="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subtitle</a:t>
            </a:r>
          </a:p>
        </p:txBody>
      </p:sp>
      <p:sp>
        <p:nvSpPr>
          <p:cNvPr id="18" name="Text Placeholder 2"/>
          <p:cNvSpPr>
            <a:spLocks noGrp="1"/>
          </p:cNvSpPr>
          <p:nvPr>
            <p:ph type="body" sz="quarter" idx="11" hasCustomPrompt="1"/>
          </p:nvPr>
        </p:nvSpPr>
        <p:spPr>
          <a:xfrm>
            <a:off x="4940828" y="6112433"/>
            <a:ext cx="2252135" cy="215399"/>
          </a:xfrm>
        </p:spPr>
        <p:txBody>
          <a:bodyPr anchor="ctr">
            <a:noAutofit/>
          </a:bodyPr>
          <a:lstStyle>
            <a:lvl1pPr marL="11248" indent="0" algn="ctr" defTabSz="314410" rtl="0" fontAlgn="base">
              <a:spcBef>
                <a:spcPct val="0"/>
              </a:spcBef>
              <a:spcAft>
                <a:spcPct val="0"/>
              </a:spcAft>
              <a:buNone/>
              <a:defRPr kumimoji="0" lang="en-US" sz="823" b="0" i="0" u="none" strike="noStrike" kern="0" cap="none" spc="0" normalizeH="0" baseline="0" dirty="0" smtClean="0">
                <a:ln>
                  <a:noFill/>
                </a:ln>
                <a:solidFill>
                  <a:schemeClr val="bg1">
                    <a:lumMod val="50000"/>
                  </a:schemeClr>
                </a:solidFill>
                <a:effectLst/>
                <a:uLnTx/>
                <a:uFillTx/>
                <a:latin typeface="Verdana" charset="0"/>
                <a:ea typeface="Verdana" charset="0"/>
                <a:cs typeface="Verdana" charset="0"/>
              </a:defRPr>
            </a:lvl1pPr>
            <a:lvl2pPr marL="123733"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236217"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348702"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461186" indent="0" algn="ctr" defTabSz="314410" rtl="0" fontAlgn="base">
              <a:spcBef>
                <a:spcPct val="0"/>
              </a:spcBef>
              <a:spcAft>
                <a:spcPct val="0"/>
              </a:spcAft>
              <a:buNone/>
              <a:defRPr lang="en-US" sz="1508" kern="0" dirty="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marL="11248" lvl="0" indent="0" algn="ctr" defTabSz="314410" rtl="0" fontAlgn="base">
              <a:spcBef>
                <a:spcPct val="0"/>
              </a:spcBef>
              <a:spcAft>
                <a:spcPct val="0"/>
              </a:spcAft>
              <a:buClr>
                <a:schemeClr val="accent2"/>
              </a:buClr>
              <a:buFont typeface="Arial" panose="020B0604020202020204" pitchFamily="34" charset="0"/>
              <a:buNone/>
            </a:pPr>
            <a:r>
              <a:rPr lang="en-US" dirty="0" smtClean="0"/>
              <a:t>Click edit subtext</a:t>
            </a:r>
          </a:p>
        </p:txBody>
      </p:sp>
      <p:pic>
        <p:nvPicPr>
          <p:cNvPr id="9" name="Picture 2" descr="https://rbc-confluence.fg.rbc.com:8443/download/attachments/11259614/Innovation%20Logo%20Yellow%20and%20White%20SMALL?api=v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775464" y="2509432"/>
            <a:ext cx="2641073" cy="8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49519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304">
          <p15:clr>
            <a:srgbClr val="FBAE40"/>
          </p15:clr>
        </p15:guide>
        <p15:guide id="2" pos="374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itle Slide 2 (title only)">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1229"/>
            <a:ext cx="12192000" cy="6879230"/>
          </a:xfrm>
          <a:prstGeom prst="rect">
            <a:avLst/>
          </a:prstGeom>
        </p:spPr>
      </p:pic>
      <p:sp>
        <p:nvSpPr>
          <p:cNvPr id="17" name="Rectangle 2"/>
          <p:cNvSpPr>
            <a:spLocks noChangeArrowheads="1"/>
          </p:cNvSpPr>
          <p:nvPr userDrawn="1"/>
        </p:nvSpPr>
        <p:spPr bwMode="auto">
          <a:xfrm>
            <a:off x="-21168" y="4725144"/>
            <a:ext cx="12213168" cy="1143000"/>
          </a:xfrm>
          <a:prstGeom prst="rect">
            <a:avLst/>
          </a:prstGeom>
          <a:solidFill>
            <a:srgbClr val="2E3A58"/>
          </a:solidFill>
          <a:ln w="6350">
            <a:noFill/>
            <a:miter lim="800000"/>
            <a:headEnd/>
            <a:tailEnd/>
          </a:ln>
          <a:effectLst/>
        </p:spPr>
        <p:txBody>
          <a:bodyPr wrap="none" anchor="ctr"/>
          <a:lstStyle/>
          <a:p>
            <a:pPr>
              <a:defRPr/>
            </a:pPr>
            <a:endParaRPr lang="en-US" sz="1234" kern="0" smtClean="0">
              <a:solidFill>
                <a:srgbClr val="002888"/>
              </a:solidFill>
              <a:latin typeface="Arial" charset="0"/>
            </a:endParaRP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50081" y="4782254"/>
            <a:ext cx="1775149" cy="1028780"/>
          </a:xfrm>
          <a:prstGeom prst="rect">
            <a:avLst/>
          </a:prstGeom>
        </p:spPr>
      </p:pic>
      <p:sp>
        <p:nvSpPr>
          <p:cNvPr id="20" name="Pageheading"/>
          <p:cNvSpPr>
            <a:spLocks noGrp="1"/>
          </p:cNvSpPr>
          <p:nvPr>
            <p:ph type="title"/>
          </p:nvPr>
        </p:nvSpPr>
        <p:spPr>
          <a:xfrm>
            <a:off x="422605" y="4862921"/>
            <a:ext cx="9627475" cy="841248"/>
          </a:xfrm>
        </p:spPr>
        <p:txBody>
          <a:bodyPr anchor="ctr"/>
          <a:lstStyle>
            <a:lvl1pPr algn="l">
              <a:defRPr sz="192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533685302"/>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Slide 3 (title only)">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2000" contrast="57000"/>
                    </a14:imgEffect>
                  </a14:imgLayer>
                </a14:imgProps>
              </a:ext>
              <a:ext uri="{28A0092B-C50C-407E-A947-70E740481C1C}">
                <a14:useLocalDpi xmlns:a14="http://schemas.microsoft.com/office/drawing/2010/main"/>
              </a:ext>
            </a:extLst>
          </a:blip>
          <a:stretch>
            <a:fillRect/>
          </a:stretch>
        </p:blipFill>
        <p:spPr>
          <a:xfrm>
            <a:off x="-1994" y="4"/>
            <a:ext cx="12210491" cy="6868401"/>
          </a:xfrm>
          <a:prstGeom prst="rect">
            <a:avLst/>
          </a:prstGeom>
        </p:spPr>
      </p:pic>
      <p:sp>
        <p:nvSpPr>
          <p:cNvPr id="20" name="Rectangle 6"/>
          <p:cNvSpPr txBox="1">
            <a:spLocks noChangeArrowheads="1"/>
          </p:cNvSpPr>
          <p:nvPr userDrawn="1"/>
        </p:nvSpPr>
        <p:spPr>
          <a:xfrm>
            <a:off x="5103814" y="5588869"/>
            <a:ext cx="1926167" cy="219075"/>
          </a:xfrm>
          <a:prstGeom prst="rect">
            <a:avLst/>
          </a:prstGeom>
        </p:spPr>
        <p:txBody>
          <a:bodyPr anchor="t"/>
          <a:lstStyle>
            <a:defPPr>
              <a:defRPr lang="en-US"/>
            </a:defPPr>
            <a:lvl1pPr algn="ctr" rtl="0" fontAlgn="base">
              <a:spcBef>
                <a:spcPct val="0"/>
              </a:spcBef>
              <a:spcAft>
                <a:spcPct val="0"/>
              </a:spcAft>
              <a:defRPr sz="1200" kern="1200">
                <a:solidFill>
                  <a:schemeClr val="bg1"/>
                </a:solidFill>
                <a:latin typeface="Verdana" charset="0"/>
                <a:ea typeface="Verdana" charset="0"/>
                <a:cs typeface="Verdana" charset="0"/>
              </a:defRPr>
            </a:lvl1pPr>
            <a:lvl2pPr marL="410200" algn="ctr" rtl="0" fontAlgn="base">
              <a:spcBef>
                <a:spcPct val="0"/>
              </a:spcBef>
              <a:spcAft>
                <a:spcPct val="0"/>
              </a:spcAft>
              <a:defRPr sz="900" kern="1200">
                <a:solidFill>
                  <a:schemeClr val="tx1"/>
                </a:solidFill>
                <a:latin typeface="Arial" charset="0"/>
                <a:ea typeface="+mn-ea"/>
                <a:cs typeface="+mn-cs"/>
              </a:defRPr>
            </a:lvl2pPr>
            <a:lvl3pPr marL="820400" algn="ctr" rtl="0" fontAlgn="base">
              <a:spcBef>
                <a:spcPct val="0"/>
              </a:spcBef>
              <a:spcAft>
                <a:spcPct val="0"/>
              </a:spcAft>
              <a:defRPr sz="900" kern="1200">
                <a:solidFill>
                  <a:schemeClr val="tx1"/>
                </a:solidFill>
                <a:latin typeface="Arial" charset="0"/>
                <a:ea typeface="+mn-ea"/>
                <a:cs typeface="+mn-cs"/>
              </a:defRPr>
            </a:lvl3pPr>
            <a:lvl4pPr marL="1230600" algn="ctr" rtl="0" fontAlgn="base">
              <a:spcBef>
                <a:spcPct val="0"/>
              </a:spcBef>
              <a:spcAft>
                <a:spcPct val="0"/>
              </a:spcAft>
              <a:defRPr sz="900" kern="1200">
                <a:solidFill>
                  <a:schemeClr val="tx1"/>
                </a:solidFill>
                <a:latin typeface="Arial" charset="0"/>
                <a:ea typeface="+mn-ea"/>
                <a:cs typeface="+mn-cs"/>
              </a:defRPr>
            </a:lvl4pPr>
            <a:lvl5pPr marL="1640799" algn="ctr" rtl="0" fontAlgn="base">
              <a:spcBef>
                <a:spcPct val="0"/>
              </a:spcBef>
              <a:spcAft>
                <a:spcPct val="0"/>
              </a:spcAft>
              <a:defRPr sz="900" kern="1200">
                <a:solidFill>
                  <a:schemeClr val="tx1"/>
                </a:solidFill>
                <a:latin typeface="Arial" charset="0"/>
                <a:ea typeface="+mn-ea"/>
                <a:cs typeface="+mn-cs"/>
              </a:defRPr>
            </a:lvl5pPr>
            <a:lvl6pPr marL="2050999" algn="l" defTabSz="820400" rtl="0" eaLnBrk="1" latinLnBrk="0" hangingPunct="1">
              <a:defRPr sz="900" kern="1200">
                <a:solidFill>
                  <a:schemeClr val="tx1"/>
                </a:solidFill>
                <a:latin typeface="Arial" charset="0"/>
                <a:ea typeface="+mn-ea"/>
                <a:cs typeface="+mn-cs"/>
              </a:defRPr>
            </a:lvl6pPr>
            <a:lvl7pPr marL="2461199" algn="l" defTabSz="820400" rtl="0" eaLnBrk="1" latinLnBrk="0" hangingPunct="1">
              <a:defRPr sz="900" kern="1200">
                <a:solidFill>
                  <a:schemeClr val="tx1"/>
                </a:solidFill>
                <a:latin typeface="Arial" charset="0"/>
                <a:ea typeface="+mn-ea"/>
                <a:cs typeface="+mn-cs"/>
              </a:defRPr>
            </a:lvl7pPr>
            <a:lvl8pPr marL="2871399" algn="l" defTabSz="820400" rtl="0" eaLnBrk="1" latinLnBrk="0" hangingPunct="1">
              <a:defRPr sz="900" kern="1200">
                <a:solidFill>
                  <a:schemeClr val="tx1"/>
                </a:solidFill>
                <a:latin typeface="Arial" charset="0"/>
                <a:ea typeface="+mn-ea"/>
                <a:cs typeface="+mn-cs"/>
              </a:defRPr>
            </a:lvl8pPr>
            <a:lvl9pPr marL="3281599" algn="l" defTabSz="820400" rtl="0" eaLnBrk="1" latinLnBrk="0" hangingPunct="1">
              <a:defRPr sz="900" kern="1200">
                <a:solidFill>
                  <a:schemeClr val="tx1"/>
                </a:solidFill>
                <a:latin typeface="Arial" charset="0"/>
                <a:ea typeface="+mn-ea"/>
                <a:cs typeface="+mn-cs"/>
              </a:defRPr>
            </a:lvl9pPr>
          </a:lstStyle>
          <a:p>
            <a:pPr>
              <a:defRPr/>
            </a:pPr>
            <a:endParaRPr lang="en-CA" sz="823" dirty="0">
              <a:solidFill>
                <a:srgbClr val="FFFFFF"/>
              </a:solidFill>
            </a:endParaRPr>
          </a:p>
        </p:txBody>
      </p:sp>
      <p:cxnSp>
        <p:nvCxnSpPr>
          <p:cNvPr id="21" name="Straight Connector 20"/>
          <p:cNvCxnSpPr/>
          <p:nvPr userDrawn="1"/>
        </p:nvCxnSpPr>
        <p:spPr>
          <a:xfrm>
            <a:off x="5606113" y="5462158"/>
            <a:ext cx="921569" cy="0"/>
          </a:xfrm>
          <a:prstGeom prst="line">
            <a:avLst/>
          </a:prstGeom>
          <a:noFill/>
          <a:ln w="9525" cap="flat" cmpd="sng" algn="ctr">
            <a:solidFill>
              <a:srgbClr val="FFFFFF">
                <a:lumMod val="85000"/>
              </a:srgbClr>
            </a:solidFill>
            <a:prstDash val="solid"/>
          </a:ln>
          <a:effectLst/>
        </p:spPr>
      </p:cxnSp>
      <p:sp>
        <p:nvSpPr>
          <p:cNvPr id="9" name="Pageheading"/>
          <p:cNvSpPr>
            <a:spLocks noGrp="1"/>
          </p:cNvSpPr>
          <p:nvPr>
            <p:ph type="title"/>
          </p:nvPr>
        </p:nvSpPr>
        <p:spPr>
          <a:xfrm>
            <a:off x="1040183" y="4005073"/>
            <a:ext cx="10058400" cy="841248"/>
          </a:xfrm>
        </p:spPr>
        <p:txBody>
          <a:bodyPr anchor="t"/>
          <a:lstStyle>
            <a:lvl1pPr algn="ctr">
              <a:defRPr sz="2468">
                <a:solidFill>
                  <a:schemeClr val="bg1"/>
                </a:solidFill>
              </a:defRPr>
            </a:lvl1pPr>
          </a:lstStyle>
          <a:p>
            <a:r>
              <a:rPr lang="en-US" dirty="0" smtClean="0"/>
              <a:t>Click to edit Master title style</a:t>
            </a:r>
            <a:endParaRPr lang="en-US" dirty="0"/>
          </a:p>
        </p:txBody>
      </p:sp>
      <p:sp>
        <p:nvSpPr>
          <p:cNvPr id="16" name="Text Placeholder 2"/>
          <p:cNvSpPr>
            <a:spLocks noGrp="1"/>
          </p:cNvSpPr>
          <p:nvPr>
            <p:ph type="body" sz="quarter" idx="10" hasCustomPrompt="1"/>
          </p:nvPr>
        </p:nvSpPr>
        <p:spPr>
          <a:xfrm>
            <a:off x="1037693" y="4877070"/>
            <a:ext cx="10058400" cy="420687"/>
          </a:xfrm>
        </p:spPr>
        <p:txBody>
          <a:bodyPr>
            <a:noAutofit/>
          </a:bodyPr>
          <a:lstStyle>
            <a:lvl1pPr marL="11248"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23733"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236217"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348702"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461186" indent="0" algn="ctr" defTabSz="314410" rtl="0" fontAlgn="base">
              <a:spcBef>
                <a:spcPct val="0"/>
              </a:spcBef>
              <a:spcAft>
                <a:spcPct val="0"/>
              </a:spcAft>
              <a:buNone/>
              <a:defRPr lang="en-US" sz="1508" kern="0" dirty="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subtitle</a:t>
            </a:r>
          </a:p>
        </p:txBody>
      </p:sp>
      <p:sp>
        <p:nvSpPr>
          <p:cNvPr id="17" name="Text Placeholder 2"/>
          <p:cNvSpPr>
            <a:spLocks noGrp="1"/>
          </p:cNvSpPr>
          <p:nvPr>
            <p:ph type="body" sz="quarter" idx="11" hasCustomPrompt="1"/>
          </p:nvPr>
        </p:nvSpPr>
        <p:spPr>
          <a:xfrm>
            <a:off x="4952117" y="5700244"/>
            <a:ext cx="2252135" cy="215399"/>
          </a:xfrm>
        </p:spPr>
        <p:txBody>
          <a:bodyPr anchor="ctr">
            <a:noAutofit/>
          </a:bodyPr>
          <a:lstStyle>
            <a:lvl1pPr marL="11248" indent="0" algn="ctr" defTabSz="314410" rtl="0" fontAlgn="base">
              <a:spcBef>
                <a:spcPct val="0"/>
              </a:spcBef>
              <a:spcAft>
                <a:spcPct val="0"/>
              </a:spcAft>
              <a:buNone/>
              <a:defRPr kumimoji="0" lang="en-US" sz="823" b="0" i="0" u="none" strike="noStrike" kern="0" cap="none" spc="0" normalizeH="0" baseline="0" dirty="0" smtClean="0">
                <a:ln>
                  <a:noFill/>
                </a:ln>
                <a:solidFill>
                  <a:schemeClr val="bg1"/>
                </a:solidFill>
                <a:effectLst/>
                <a:uLnTx/>
                <a:uFillTx/>
                <a:latin typeface="Verdana" charset="0"/>
                <a:ea typeface="Verdana" charset="0"/>
                <a:cs typeface="Verdana" charset="0"/>
              </a:defRPr>
            </a:lvl1pPr>
            <a:lvl2pPr marL="123733"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236217"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348702"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461186" indent="0" algn="ctr" defTabSz="314410" rtl="0" fontAlgn="base">
              <a:spcBef>
                <a:spcPct val="0"/>
              </a:spcBef>
              <a:spcAft>
                <a:spcPct val="0"/>
              </a:spcAft>
              <a:buNone/>
              <a:defRPr lang="en-US" sz="1508" kern="0" dirty="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marL="11248" lvl="0" indent="0" algn="ctr" defTabSz="314410" rtl="0" fontAlgn="base">
              <a:spcBef>
                <a:spcPct val="0"/>
              </a:spcBef>
              <a:spcAft>
                <a:spcPct val="0"/>
              </a:spcAft>
              <a:buClr>
                <a:schemeClr val="accent2"/>
              </a:buClr>
              <a:buFont typeface="Arial" panose="020B0604020202020204" pitchFamily="34" charset="0"/>
              <a:buNone/>
            </a:pPr>
            <a:r>
              <a:rPr lang="en-US" dirty="0" smtClean="0"/>
              <a:t>Click edit subtext</a:t>
            </a:r>
          </a:p>
        </p:txBody>
      </p:sp>
      <p:pic>
        <p:nvPicPr>
          <p:cNvPr id="10" name="Picture 2" descr="https://rbc-confluence.fg.rbc.com:8443/download/attachments/11259614/Innovation%20Logo%20Yellow%20and%20White%20SMALL?api=v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788358" y="2349753"/>
            <a:ext cx="2629784" cy="8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36703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304">
          <p15:clr>
            <a:srgbClr val="FBAE40"/>
          </p15:clr>
        </p15:guide>
        <p15:guide id="2" pos="374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subtitl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2000" contrast="57000"/>
                    </a14:imgEffect>
                  </a14:imgLayer>
                </a14:imgProps>
              </a:ext>
              <a:ext uri="{28A0092B-C50C-407E-A947-70E740481C1C}">
                <a14:useLocalDpi xmlns:a14="http://schemas.microsoft.com/office/drawing/2010/main"/>
              </a:ext>
            </a:extLst>
          </a:blip>
          <a:stretch>
            <a:fillRect/>
          </a:stretch>
        </p:blipFill>
        <p:spPr>
          <a:xfrm>
            <a:off x="-1994" y="4"/>
            <a:ext cx="12210491" cy="6868401"/>
          </a:xfrm>
          <a:prstGeom prst="rect">
            <a:avLst/>
          </a:prstGeom>
        </p:spPr>
      </p:pic>
      <p:sp>
        <p:nvSpPr>
          <p:cNvPr id="22" name="Pageheading"/>
          <p:cNvSpPr>
            <a:spLocks noGrp="1"/>
          </p:cNvSpPr>
          <p:nvPr>
            <p:ph type="title"/>
          </p:nvPr>
        </p:nvSpPr>
        <p:spPr>
          <a:xfrm>
            <a:off x="1036320" y="3016528"/>
            <a:ext cx="10058400" cy="841248"/>
          </a:xfrm>
        </p:spPr>
        <p:txBody>
          <a:bodyPr anchor="t"/>
          <a:lstStyle>
            <a:lvl1pPr algn="ctr">
              <a:defRPr sz="2468">
                <a:solidFill>
                  <a:schemeClr val="bg1"/>
                </a:solidFill>
              </a:defRPr>
            </a:lvl1pPr>
          </a:lstStyle>
          <a:p>
            <a:r>
              <a:rPr lang="en-US" dirty="0" smtClean="0"/>
              <a:t>Click to edit Master title style</a:t>
            </a:r>
            <a:endParaRPr lang="en-US" dirty="0"/>
          </a:p>
        </p:txBody>
      </p:sp>
      <p:pic>
        <p:nvPicPr>
          <p:cNvPr id="5" name="Picture 2" descr="https://rbc-confluence.fg.rbc.com:8443/download/attachments/11259614/Innovation%20Logo%20Yellow%20and%20White%20SMALL?api=v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801943" y="4934464"/>
            <a:ext cx="2602614" cy="8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421542"/>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Section Break Slide">
    <p:spTree>
      <p:nvGrpSpPr>
        <p:cNvPr id="1" name=""/>
        <p:cNvGrpSpPr/>
        <p:nvPr/>
      </p:nvGrpSpPr>
      <p:grpSpPr>
        <a:xfrm>
          <a:off x="0" y="0"/>
          <a:ext cx="0" cy="0"/>
          <a:chOff x="0" y="0"/>
          <a:chExt cx="0" cy="0"/>
        </a:xfrm>
      </p:grpSpPr>
      <p:sp>
        <p:nvSpPr>
          <p:cNvPr id="3467" name="Rectangle 395"/>
          <p:cNvSpPr>
            <a:spLocks noChangeArrowheads="1"/>
          </p:cNvSpPr>
          <p:nvPr/>
        </p:nvSpPr>
        <p:spPr bwMode="auto">
          <a:xfrm>
            <a:off x="448735" y="374653"/>
            <a:ext cx="11290301" cy="6156325"/>
          </a:xfrm>
          <a:prstGeom prst="rect">
            <a:avLst/>
          </a:prstGeom>
          <a:noFill/>
          <a:ln w="9525" algn="ctr">
            <a:solidFill>
              <a:srgbClr val="0051A5"/>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6243" tIns="28121" rIns="56243" bIns="28121" anchor="ctr"/>
          <a:lstStyle/>
          <a:p>
            <a:pPr algn="ctr" fontAlgn="base">
              <a:spcBef>
                <a:spcPct val="0"/>
              </a:spcBef>
              <a:spcAft>
                <a:spcPct val="0"/>
              </a:spcAft>
            </a:pPr>
            <a:endParaRPr lang="en-US" sz="617">
              <a:solidFill>
                <a:srgbClr val="0051A5"/>
              </a:solidFill>
              <a:latin typeface="Arial" charset="0"/>
            </a:endParaRPr>
          </a:p>
        </p:txBody>
      </p:sp>
      <p:sp>
        <p:nvSpPr>
          <p:cNvPr id="3074" name="Rectangle 2"/>
          <p:cNvSpPr>
            <a:spLocks noGrp="1" noChangeArrowheads="1"/>
          </p:cNvSpPr>
          <p:nvPr>
            <p:ph type="ctrTitle"/>
          </p:nvPr>
        </p:nvSpPr>
        <p:spPr>
          <a:xfrm>
            <a:off x="623359" y="1025055"/>
            <a:ext cx="3657023" cy="189835"/>
          </a:xfrm>
        </p:spPr>
        <p:txBody>
          <a:bodyPr>
            <a:spAutoFit/>
          </a:bodyPr>
          <a:lstStyle>
            <a:lvl1pPr algn="l" defTabSz="314410" rtl="0" fontAlgn="base">
              <a:spcBef>
                <a:spcPct val="0"/>
              </a:spcBef>
              <a:spcAft>
                <a:spcPct val="0"/>
              </a:spcAft>
              <a:defRPr lang="en-US" sz="1234" noProof="0" dirty="0" smtClean="0">
                <a:solidFill>
                  <a:srgbClr val="0051A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noProof="0" dirty="0" smtClean="0"/>
              <a:t>Click To Edit Master Title Style</a:t>
            </a:r>
          </a:p>
        </p:txBody>
      </p:sp>
      <p:grpSp>
        <p:nvGrpSpPr>
          <p:cNvPr id="8" name="Group 50"/>
          <p:cNvGrpSpPr>
            <a:grpSpLocks/>
          </p:cNvGrpSpPr>
          <p:nvPr userDrawn="1"/>
        </p:nvGrpSpPr>
        <p:grpSpPr bwMode="auto">
          <a:xfrm>
            <a:off x="448735" y="373886"/>
            <a:ext cx="11290301" cy="3167864"/>
            <a:chOff x="137" y="225"/>
            <a:chExt cx="6064" cy="2221"/>
          </a:xfrm>
        </p:grpSpPr>
        <p:sp>
          <p:nvSpPr>
            <p:cNvPr id="9" name="Line 45"/>
            <p:cNvSpPr>
              <a:spLocks noChangeShapeType="1"/>
            </p:cNvSpPr>
            <p:nvPr userDrawn="1"/>
          </p:nvSpPr>
          <p:spPr bwMode="auto">
            <a:xfrm>
              <a:off x="137" y="2446"/>
              <a:ext cx="6064" cy="0"/>
            </a:xfrm>
            <a:prstGeom prst="line">
              <a:avLst/>
            </a:prstGeom>
            <a:noFill/>
            <a:ln w="9525">
              <a:solidFill>
                <a:srgbClr val="0051A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617">
                <a:solidFill>
                  <a:srgbClr val="0051A5"/>
                </a:solidFill>
                <a:latin typeface="Arial" charset="0"/>
              </a:endParaRPr>
            </a:p>
          </p:txBody>
        </p:sp>
        <p:sp>
          <p:nvSpPr>
            <p:cNvPr id="10" name="Line 46"/>
            <p:cNvSpPr>
              <a:spLocks noChangeShapeType="1"/>
            </p:cNvSpPr>
            <p:nvPr userDrawn="1"/>
          </p:nvSpPr>
          <p:spPr bwMode="auto">
            <a:xfrm rot="16200000">
              <a:off x="1308" y="1336"/>
              <a:ext cx="2221" cy="0"/>
            </a:xfrm>
            <a:prstGeom prst="line">
              <a:avLst/>
            </a:prstGeom>
            <a:noFill/>
            <a:ln w="9525">
              <a:solidFill>
                <a:srgbClr val="0051A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617">
                <a:solidFill>
                  <a:srgbClr val="0051A5"/>
                </a:solidFill>
                <a:latin typeface="Arial" charset="0"/>
              </a:endParaRPr>
            </a:p>
          </p:txBody>
        </p:sp>
      </p:grpSp>
      <p:pic>
        <p:nvPicPr>
          <p:cNvPr id="16" name="Picture 2" descr="https://rbc-confluence.fg.rbc.com:8443/download/attachments/11259614/Innovation%20Logo%20Full%20Colour%20SMALL?api=v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08705" y="6002530"/>
            <a:ext cx="1429101" cy="41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992461"/>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orking Slide 1">
    <p:spTree>
      <p:nvGrpSpPr>
        <p:cNvPr id="1" name=""/>
        <p:cNvGrpSpPr/>
        <p:nvPr/>
      </p:nvGrpSpPr>
      <p:grpSpPr>
        <a:xfrm>
          <a:off x="0" y="0"/>
          <a:ext cx="0" cy="0"/>
          <a:chOff x="0" y="0"/>
          <a:chExt cx="0" cy="0"/>
        </a:xfrm>
      </p:grpSpPr>
      <p:sp>
        <p:nvSpPr>
          <p:cNvPr id="14" name="Content Placeholder 7"/>
          <p:cNvSpPr>
            <a:spLocks noGrp="1"/>
          </p:cNvSpPr>
          <p:nvPr>
            <p:ph sz="quarter" idx="13"/>
          </p:nvPr>
        </p:nvSpPr>
        <p:spPr>
          <a:xfrm>
            <a:off x="444930" y="1286031"/>
            <a:ext cx="11294104" cy="2736304"/>
          </a:xfrm>
        </p:spPr>
        <p:txBody>
          <a:bodyPr>
            <a:normAutofit/>
          </a:bodyPr>
          <a:lstStyle>
            <a:lvl1pPr marL="101236" indent="-89988">
              <a:buClr>
                <a:schemeClr val="tx1"/>
              </a:buClr>
              <a:buFont typeface="Wingdings" panose="05000000000000000000" pitchFamily="2" charset="2"/>
              <a:buChar char="§"/>
              <a:defRPr sz="823">
                <a:solidFill>
                  <a:schemeClr val="tx2">
                    <a:lumMod val="85000"/>
                    <a:lumOff val="15000"/>
                  </a:schemeClr>
                </a:solidFill>
                <a:latin typeface="+mn-lt"/>
              </a:defRPr>
            </a:lvl1pPr>
            <a:lvl2pPr>
              <a:defRPr sz="823">
                <a:solidFill>
                  <a:schemeClr val="tx2">
                    <a:lumMod val="85000"/>
                    <a:lumOff val="15000"/>
                  </a:schemeClr>
                </a:solidFill>
                <a:latin typeface="+mn-lt"/>
              </a:defRPr>
            </a:lvl2pPr>
            <a:lvl3pPr>
              <a:defRPr sz="823">
                <a:solidFill>
                  <a:schemeClr val="tx2">
                    <a:lumMod val="85000"/>
                    <a:lumOff val="15000"/>
                  </a:schemeClr>
                </a:solidFill>
                <a:latin typeface="+mn-lt"/>
              </a:defRPr>
            </a:lvl3pPr>
            <a:lvl4pPr>
              <a:defRPr sz="823">
                <a:solidFill>
                  <a:schemeClr val="tx2">
                    <a:lumMod val="85000"/>
                    <a:lumOff val="15000"/>
                  </a:schemeClr>
                </a:solidFill>
                <a:latin typeface="+mn-lt"/>
              </a:defRPr>
            </a:lvl4pPr>
            <a:lvl5pPr>
              <a:defRPr sz="823">
                <a:solidFill>
                  <a:schemeClr val="tx2">
                    <a:lumMod val="85000"/>
                    <a:lumOff val="1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Pageheading"/>
          <p:cNvSpPr>
            <a:spLocks noGrp="1" noChangeArrowheads="1"/>
          </p:cNvSpPr>
          <p:nvPr>
            <p:ph type="title"/>
          </p:nvPr>
        </p:nvSpPr>
        <p:spPr bwMode="auto">
          <a:xfrm>
            <a:off x="448733" y="357839"/>
            <a:ext cx="11216640" cy="4069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dirty="0" smtClean="0"/>
              <a:t>Click To Edit Master Title Style</a:t>
            </a:r>
          </a:p>
        </p:txBody>
      </p:sp>
      <p:sp>
        <p:nvSpPr>
          <p:cNvPr id="3" name="Text Placeholder 2"/>
          <p:cNvSpPr>
            <a:spLocks noGrp="1"/>
          </p:cNvSpPr>
          <p:nvPr>
            <p:ph type="body" sz="quarter" idx="14" hasCustomPrompt="1"/>
          </p:nvPr>
        </p:nvSpPr>
        <p:spPr>
          <a:xfrm>
            <a:off x="455084" y="835027"/>
            <a:ext cx="11216640" cy="126658"/>
          </a:xfrm>
        </p:spPr>
        <p:txBody>
          <a:bodyPr>
            <a:spAutoFit/>
          </a:bodyPr>
          <a:lstStyle>
            <a:lvl1pPr marL="11248" indent="0">
              <a:spcBef>
                <a:spcPts val="0"/>
              </a:spcBef>
              <a:buNone/>
              <a:defRPr>
                <a:solidFill>
                  <a:schemeClr val="tx2">
                    <a:lumMod val="85000"/>
                    <a:lumOff val="15000"/>
                  </a:schemeClr>
                </a:solidFill>
              </a:defRPr>
            </a:lvl1pPr>
          </a:lstStyle>
          <a:p>
            <a:pPr lvl="0"/>
            <a:r>
              <a:rPr lang="en-US" dirty="0" smtClean="0"/>
              <a:t>Click to edit subtext</a:t>
            </a:r>
            <a:endParaRPr lang="en-US" dirty="0"/>
          </a:p>
        </p:txBody>
      </p:sp>
    </p:spTree>
    <p:extLst>
      <p:ext uri="{BB962C8B-B14F-4D97-AF65-F5344CB8AC3E}">
        <p14:creationId xmlns:p14="http://schemas.microsoft.com/office/powerpoint/2010/main" val="1368500319"/>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Exit Slide">
    <p:spTree>
      <p:nvGrpSpPr>
        <p:cNvPr id="1" name=""/>
        <p:cNvGrpSpPr/>
        <p:nvPr/>
      </p:nvGrpSpPr>
      <p:grpSpPr>
        <a:xfrm>
          <a:off x="0" y="0"/>
          <a:ext cx="0" cy="0"/>
          <a:chOff x="0" y="0"/>
          <a:chExt cx="0" cy="0"/>
        </a:xfrm>
      </p:grpSpPr>
      <p:pic>
        <p:nvPicPr>
          <p:cNvPr id="19" name="royal.png" descr="royal.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30129" y="374651"/>
            <a:ext cx="7409391" cy="5554272"/>
          </a:xfrm>
          <a:prstGeom prst="rect">
            <a:avLst/>
          </a:prstGeom>
          <a:ln w="12700">
            <a:miter lim="400000"/>
          </a:ln>
        </p:spPr>
      </p:pic>
      <p:sp>
        <p:nvSpPr>
          <p:cNvPr id="21" name="Rectangle 5"/>
          <p:cNvSpPr>
            <a:spLocks noGrp="1" noChangeArrowheads="1"/>
          </p:cNvSpPr>
          <p:nvPr>
            <p:ph type="subTitle" idx="1" hasCustomPrompt="1"/>
          </p:nvPr>
        </p:nvSpPr>
        <p:spPr>
          <a:xfrm>
            <a:off x="918600" y="4575402"/>
            <a:ext cx="3189301" cy="363192"/>
          </a:xfrm>
        </p:spPr>
        <p:txBody>
          <a:bodyPr/>
          <a:lstStyle>
            <a:lvl1pPr marL="0" indent="0" algn="l">
              <a:buFont typeface="Arial" charset="0"/>
              <a:buNone/>
              <a:defRPr sz="1097">
                <a:solidFill>
                  <a:schemeClr val="bg1">
                    <a:lumMod val="50000"/>
                  </a:schemeClr>
                </a:solidFill>
              </a:defRPr>
            </a:lvl1pPr>
          </a:lstStyle>
          <a:p>
            <a:r>
              <a:rPr lang="en-US" dirty="0" smtClean="0"/>
              <a:t>innovate@rbc.com</a:t>
            </a:r>
            <a:endParaRPr lang="en-US" dirty="0"/>
          </a:p>
        </p:txBody>
      </p:sp>
      <p:sp>
        <p:nvSpPr>
          <p:cNvPr id="22" name="Pageheading"/>
          <p:cNvSpPr>
            <a:spLocks noGrp="1"/>
          </p:cNvSpPr>
          <p:nvPr>
            <p:ph type="title" hasCustomPrompt="1"/>
          </p:nvPr>
        </p:nvSpPr>
        <p:spPr>
          <a:xfrm>
            <a:off x="722490" y="910198"/>
            <a:ext cx="3476979" cy="2374871"/>
          </a:xfrm>
        </p:spPr>
        <p:txBody>
          <a:bodyPr anchor="t"/>
          <a:lstStyle>
            <a:lvl1pPr algn="l">
              <a:defRPr kumimoji="0" lang="en-US" sz="2468" b="0" i="0" u="none" strike="noStrike" kern="0" cap="none" spc="0" normalizeH="0" baseline="0" dirty="0" smtClean="0">
                <a:ln>
                  <a:noFill/>
                </a:ln>
                <a:solidFill>
                  <a:schemeClr val="bg1">
                    <a:lumMod val="50000"/>
                  </a:schemeClr>
                </a:solidFill>
                <a:effectLst/>
                <a:uLnTx/>
                <a:uFillTx/>
                <a:latin typeface="Verdana" charset="0"/>
                <a:ea typeface="Verdana" charset="0"/>
                <a:cs typeface="Verdana" charset="0"/>
              </a:defRPr>
            </a:lvl1pPr>
          </a:lstStyle>
          <a:p>
            <a:r>
              <a:rPr lang="en-US" dirty="0" smtClean="0"/>
              <a:t>Thank You!</a:t>
            </a:r>
            <a:endParaRPr lang="en-US" dirty="0"/>
          </a:p>
        </p:txBody>
      </p:sp>
      <p:pic>
        <p:nvPicPr>
          <p:cNvPr id="3074" name="Picture 2" descr="https://rbc-confluence.fg.rbc.com:8443/download/attachments/11259614/Innovation%20Logo%20Full%20Colour%20SMALL?api=v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67145" y="4938594"/>
            <a:ext cx="2292211" cy="74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454836"/>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4" name="Date Placeholder 3"/>
          <p:cNvSpPr>
            <a:spLocks noGrp="1"/>
          </p:cNvSpPr>
          <p:nvPr>
            <p:ph type="dt" sz="half" idx="10"/>
          </p:nvPr>
        </p:nvSpPr>
        <p:spPr/>
        <p:txBody>
          <a:bodyPr/>
          <a:lstStyle/>
          <a:p>
            <a:fld id="{F3F661CC-8E7D-4C06-8E4A-188B86BBBDB9}" type="datetime1">
              <a:rPr lang="en-CA" smtClean="0">
                <a:solidFill>
                  <a:prstClr val="black">
                    <a:tint val="75000"/>
                  </a:prstClr>
                </a:solidFill>
              </a:rPr>
              <a:pPr/>
              <a:t>05/10/2018</a:t>
            </a:fld>
            <a:endParaRPr lang="en-CA"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CA"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6CA8DC7-4B54-4160-B331-E38EC09259F8}" type="slidenum">
              <a:rPr lang="en-CA" smtClean="0">
                <a:solidFill>
                  <a:prstClr val="black">
                    <a:tint val="75000"/>
                  </a:prstClr>
                </a:solidFill>
              </a:rPr>
              <a:pPr/>
              <a:t>‹#›</a:t>
            </a:fld>
            <a:endParaRPr lang="en-CA" dirty="0">
              <a:solidFill>
                <a:prstClr val="black">
                  <a:tint val="75000"/>
                </a:prstClr>
              </a:solidFill>
            </a:endParaRPr>
          </a:p>
        </p:txBody>
      </p:sp>
    </p:spTree>
    <p:extLst>
      <p:ext uri="{BB962C8B-B14F-4D97-AF65-F5344CB8AC3E}">
        <p14:creationId xmlns:p14="http://schemas.microsoft.com/office/powerpoint/2010/main" val="329358356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398" y="3886200"/>
            <a:ext cx="9143207" cy="1066800"/>
          </a:xfrm>
        </p:spPr>
        <p:txBody>
          <a:bodyPr anchor="b"/>
          <a:lstStyle>
            <a:lvl1pPr algn="ctr">
              <a:defRPr sz="6000"/>
            </a:lvl1pPr>
          </a:lstStyle>
          <a:p>
            <a:r>
              <a:rPr lang="en-US" dirty="0"/>
              <a:t>Click to edit Master title style</a:t>
            </a:r>
            <a:endParaRPr lang="en-CA" dirty="0"/>
          </a:p>
        </p:txBody>
      </p:sp>
      <p:sp>
        <p:nvSpPr>
          <p:cNvPr id="3" name="Subtitle 2"/>
          <p:cNvSpPr>
            <a:spLocks noGrp="1"/>
          </p:cNvSpPr>
          <p:nvPr>
            <p:ph type="subTitle" idx="1"/>
          </p:nvPr>
        </p:nvSpPr>
        <p:spPr>
          <a:xfrm>
            <a:off x="1524398" y="5045100"/>
            <a:ext cx="9143207" cy="533399"/>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
        <p:nvSpPr>
          <p:cNvPr id="4" name="Date Placeholder 3"/>
          <p:cNvSpPr>
            <a:spLocks noGrp="1"/>
          </p:cNvSpPr>
          <p:nvPr>
            <p:ph type="dt" sz="half" idx="10"/>
          </p:nvPr>
        </p:nvSpPr>
        <p:spPr/>
        <p:txBody>
          <a:bodyPr/>
          <a:lstStyle/>
          <a:p>
            <a:fld id="{8F89A921-17F9-421F-B3AE-D1284BBDB0B6}" type="datetime1">
              <a:rPr lang="en-CA" smtClean="0">
                <a:solidFill>
                  <a:prstClr val="black">
                    <a:tint val="75000"/>
                  </a:prstClr>
                </a:solidFill>
              </a:rPr>
              <a:pPr/>
              <a:t>05/10/2018</a:t>
            </a:fld>
            <a:endParaRPr lang="en-CA"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CA"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6CA8DC7-4B54-4160-B331-E38EC09259F8}" type="slidenum">
              <a:rPr lang="en-CA" smtClean="0">
                <a:solidFill>
                  <a:prstClr val="black">
                    <a:tint val="75000"/>
                  </a:prstClr>
                </a:solidFill>
              </a:rPr>
              <a:pPr/>
              <a:t>‹#›</a:t>
            </a:fld>
            <a:endParaRPr lang="en-CA" dirty="0">
              <a:solidFill>
                <a:prstClr val="black">
                  <a:tint val="75000"/>
                </a:prstClr>
              </a:solidFill>
            </a:endParaRPr>
          </a:p>
        </p:txBody>
      </p:sp>
    </p:spTree>
    <p:extLst>
      <p:ext uri="{BB962C8B-B14F-4D97-AF65-F5344CB8AC3E}">
        <p14:creationId xmlns:p14="http://schemas.microsoft.com/office/powerpoint/2010/main" val="334759557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2068" y="3429007"/>
            <a:ext cx="10515162" cy="1133475"/>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2068" y="4589488"/>
            <a:ext cx="10515162"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ABDE94-1ACC-4F07-B4CD-1203B04F41A4}" type="datetime1">
              <a:rPr lang="en-CA" smtClean="0">
                <a:solidFill>
                  <a:prstClr val="black">
                    <a:tint val="75000"/>
                  </a:prstClr>
                </a:solidFill>
              </a:rPr>
              <a:pPr/>
              <a:t>05/10/2018</a:t>
            </a:fld>
            <a:endParaRPr lang="en-CA"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CA"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6CA8DC7-4B54-4160-B331-E38EC09259F8}" type="slidenum">
              <a:rPr lang="en-CA" smtClean="0">
                <a:solidFill>
                  <a:prstClr val="black">
                    <a:tint val="75000"/>
                  </a:prstClr>
                </a:solidFill>
              </a:rPr>
              <a:pPr/>
              <a:t>‹#›</a:t>
            </a:fld>
            <a:endParaRPr lang="en-CA" dirty="0">
              <a:solidFill>
                <a:prstClr val="black">
                  <a:tint val="75000"/>
                </a:prstClr>
              </a:solidFill>
            </a:endParaRPr>
          </a:p>
        </p:txBody>
      </p:sp>
    </p:spTree>
    <p:extLst>
      <p:ext uri="{BB962C8B-B14F-4D97-AF65-F5344CB8AC3E}">
        <p14:creationId xmlns:p14="http://schemas.microsoft.com/office/powerpoint/2010/main" val="1361433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2" name="Rectangle 11"/>
          <p:cNvSpPr/>
          <p:nvPr userDrawn="1"/>
        </p:nvSpPr>
        <p:spPr bwMode="auto">
          <a:xfrm>
            <a:off x="0" y="122949"/>
            <a:ext cx="11966187" cy="600834"/>
          </a:xfrm>
          <a:prstGeom prst="rect">
            <a:avLst/>
          </a:prstGeom>
          <a:solidFill>
            <a:schemeClr val="bg1"/>
          </a:solidFill>
          <a:ln w="12700" cap="flat" cmpd="sng" algn="ctr">
            <a:noFill/>
            <a:prstDash val="solid"/>
            <a:round/>
            <a:headEnd type="none" w="med" len="med"/>
            <a:tailEnd type="none" w="med" len="med"/>
          </a:ln>
          <a:effectLst/>
        </p:spPr>
        <p:txBody>
          <a:bodyPr vert="horz" wrap="none" lIns="85715" tIns="42857" rIns="85715" bIns="42857" numCol="1" rtlCol="0" anchor="ctr" anchorCtr="0" compatLnSpc="1">
            <a:prstTxWarp prst="textNoShape">
              <a:avLst/>
            </a:prstTxWarp>
          </a:bodyPr>
          <a:lstStyle/>
          <a:p>
            <a:pPr defTabSz="857150" fontAlgn="base">
              <a:spcBef>
                <a:spcPct val="0"/>
              </a:spcBef>
              <a:spcAft>
                <a:spcPct val="0"/>
              </a:spcAft>
            </a:pPr>
            <a:endParaRPr lang="en-CA" sz="1125" b="1">
              <a:solidFill>
                <a:srgbClr val="000000"/>
              </a:solidFill>
              <a:latin typeface="Arial" charset="0"/>
              <a:cs typeface="Arial" charset="0"/>
            </a:endParaRPr>
          </a:p>
        </p:txBody>
      </p:sp>
      <p:sp>
        <p:nvSpPr>
          <p:cNvPr id="2" name="Title 1"/>
          <p:cNvSpPr>
            <a:spLocks noGrp="1"/>
          </p:cNvSpPr>
          <p:nvPr>
            <p:ph type="title" hasCustomPrompt="1"/>
          </p:nvPr>
        </p:nvSpPr>
        <p:spPr>
          <a:xfrm>
            <a:off x="963083" y="2726362"/>
            <a:ext cx="10363200" cy="677108"/>
          </a:xfrm>
          <a:prstGeom prst="rect">
            <a:avLst/>
          </a:prstGeom>
        </p:spPr>
        <p:txBody>
          <a:bodyPr lIns="91429" tIns="45714" rIns="91429" bIns="45714"/>
          <a:lstStyle>
            <a:lvl1pPr algn="l">
              <a:defRPr sz="3750" b="1" cap="none">
                <a:solidFill>
                  <a:srgbClr val="263780"/>
                </a:solidFill>
                <a:latin typeface="Arial" panose="020B0604020202020204" pitchFamily="34" charset="0"/>
                <a:cs typeface="Arial" panose="020B0604020202020204" pitchFamily="34" charset="0"/>
              </a:defRPr>
            </a:lvl1pPr>
          </a:lstStyle>
          <a:p>
            <a:r>
              <a:rPr lang="en-US" dirty="0" smtClean="0"/>
              <a:t>Click To Edit Master Title Style</a:t>
            </a:r>
            <a:endParaRPr lang="en-CA" dirty="0"/>
          </a:p>
        </p:txBody>
      </p:sp>
      <p:sp>
        <p:nvSpPr>
          <p:cNvPr id="10" name="Rectangle 9"/>
          <p:cNvSpPr/>
          <p:nvPr userDrawn="1"/>
        </p:nvSpPr>
        <p:spPr bwMode="auto">
          <a:xfrm>
            <a:off x="8026400" y="38276"/>
            <a:ext cx="4696964" cy="169359"/>
          </a:xfrm>
          <a:prstGeom prst="rect">
            <a:avLst/>
          </a:prstGeom>
          <a:solidFill>
            <a:schemeClr val="bg1"/>
          </a:solidFill>
          <a:ln w="12700" cap="flat" cmpd="sng" algn="ctr">
            <a:noFill/>
            <a:prstDash val="solid"/>
            <a:round/>
            <a:headEnd type="none" w="med" len="med"/>
            <a:tailEnd type="none" w="med" len="med"/>
          </a:ln>
          <a:effectLst/>
        </p:spPr>
        <p:txBody>
          <a:bodyPr vert="horz" wrap="none" lIns="85715" tIns="42857" rIns="85715" bIns="42857" numCol="1" rtlCol="0" anchor="ctr" anchorCtr="0" compatLnSpc="1">
            <a:prstTxWarp prst="textNoShape">
              <a:avLst/>
            </a:prstTxWarp>
          </a:bodyPr>
          <a:lstStyle/>
          <a:p>
            <a:pPr defTabSz="857150" fontAlgn="base">
              <a:spcBef>
                <a:spcPct val="0"/>
              </a:spcBef>
              <a:spcAft>
                <a:spcPct val="0"/>
              </a:spcAft>
            </a:pPr>
            <a:endParaRPr lang="en-CA" sz="1125" b="1">
              <a:solidFill>
                <a:srgbClr val="000000"/>
              </a:solidFill>
              <a:latin typeface="Arial" charset="0"/>
              <a:cs typeface="Arial" charset="0"/>
            </a:endParaRPr>
          </a:p>
        </p:txBody>
      </p:sp>
      <p:sp>
        <p:nvSpPr>
          <p:cNvPr id="11" name="Rectangle 10"/>
          <p:cNvSpPr/>
          <p:nvPr userDrawn="1"/>
        </p:nvSpPr>
        <p:spPr bwMode="auto">
          <a:xfrm rot="5400000">
            <a:off x="10317732" y="1771424"/>
            <a:ext cx="3522724" cy="225812"/>
          </a:xfrm>
          <a:prstGeom prst="rect">
            <a:avLst/>
          </a:prstGeom>
          <a:solidFill>
            <a:schemeClr val="bg1"/>
          </a:solidFill>
          <a:ln w="12700" cap="flat" cmpd="sng" algn="ctr">
            <a:noFill/>
            <a:prstDash val="solid"/>
            <a:round/>
            <a:headEnd type="none" w="med" len="med"/>
            <a:tailEnd type="none" w="med" len="med"/>
          </a:ln>
          <a:effectLst/>
        </p:spPr>
        <p:txBody>
          <a:bodyPr vert="horz" wrap="none" lIns="85715" tIns="42857" rIns="85715" bIns="42857" numCol="1" rtlCol="0" anchor="ctr" anchorCtr="0" compatLnSpc="1">
            <a:prstTxWarp prst="textNoShape">
              <a:avLst/>
            </a:prstTxWarp>
          </a:bodyPr>
          <a:lstStyle/>
          <a:p>
            <a:pPr defTabSz="857150" fontAlgn="base">
              <a:spcBef>
                <a:spcPct val="0"/>
              </a:spcBef>
              <a:spcAft>
                <a:spcPct val="0"/>
              </a:spcAft>
            </a:pPr>
            <a:endParaRPr lang="en-CA" sz="1125" b="1">
              <a:solidFill>
                <a:srgbClr val="000000"/>
              </a:solidFill>
              <a:latin typeface="Arial" charset="0"/>
              <a:cs typeface="Arial" charset="0"/>
            </a:endParaRPr>
          </a:p>
        </p:txBody>
      </p:sp>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0800000">
            <a:off x="5502" y="6193352"/>
            <a:ext cx="12186590" cy="664648"/>
          </a:xfrm>
          <a:prstGeom prst="rect">
            <a:avLst/>
          </a:prstGeom>
        </p:spPr>
      </p:pic>
    </p:spTree>
    <p:extLst>
      <p:ext uri="{BB962C8B-B14F-4D97-AF65-F5344CB8AC3E}">
        <p14:creationId xmlns:p14="http://schemas.microsoft.com/office/powerpoint/2010/main" val="1864558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54DD7-19CB-498F-9FB4-D5BD4EDA537D}" type="datetime1">
              <a:rPr lang="en-CA" smtClean="0">
                <a:solidFill>
                  <a:prstClr val="black">
                    <a:tint val="75000"/>
                  </a:prstClr>
                </a:solidFill>
              </a:rPr>
              <a:pPr/>
              <a:t>05/10/2018</a:t>
            </a:fld>
            <a:endParaRPr lang="en-CA"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CA"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16CA8DC7-4B54-4160-B331-E38EC09259F8}" type="slidenum">
              <a:rPr lang="en-CA" smtClean="0">
                <a:solidFill>
                  <a:prstClr val="black">
                    <a:tint val="75000"/>
                  </a:prstClr>
                </a:solidFill>
              </a:rPr>
              <a:pPr/>
              <a:t>‹#›</a:t>
            </a:fld>
            <a:endParaRPr lang="en-CA" dirty="0">
              <a:solidFill>
                <a:prstClr val="black">
                  <a:tint val="75000"/>
                </a:prstClr>
              </a:solidFill>
            </a:endParaRPr>
          </a:p>
        </p:txBody>
      </p:sp>
    </p:spTree>
    <p:extLst>
      <p:ext uri="{BB962C8B-B14F-4D97-AF65-F5344CB8AC3E}">
        <p14:creationId xmlns:p14="http://schemas.microsoft.com/office/powerpoint/2010/main" val="362365331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838201" y="829060"/>
            <a:ext cx="10515600" cy="53479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6CD5334-A607-4652-B47A-789A0A7F0E51}" type="datetime1">
              <a:rPr lang="en-CA" smtClean="0">
                <a:solidFill>
                  <a:prstClr val="black">
                    <a:tint val="75000"/>
                  </a:prstClr>
                </a:solidFill>
              </a:rPr>
              <a:pPr/>
              <a:t>05/10/2018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9285515" y="6333711"/>
            <a:ext cx="2743200" cy="365125"/>
          </a:xfrm>
        </p:spPr>
        <p:txBody>
          <a:bodyPr/>
          <a:lstStyle/>
          <a:p>
            <a:fld id="{1D320145-5A42-4B8C-9FA0-48AB795416E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98886918"/>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10" y="849947"/>
            <a:ext cx="5181600" cy="53270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849947"/>
            <a:ext cx="5181600" cy="53270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DDC148-8958-4F49-A0D7-E69642111815}" type="datetime1">
              <a:rPr lang="en-CA" smtClean="0">
                <a:solidFill>
                  <a:prstClr val="black">
                    <a:tint val="75000"/>
                  </a:prstClr>
                </a:solidFill>
              </a:rPr>
              <a:pPr/>
              <a:t>05/10/2018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1D320145-5A42-4B8C-9FA0-48AB795416E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715977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8201" y="2"/>
            <a:ext cx="10515600" cy="658369"/>
          </a:xfrm>
        </p:spPr>
        <p:txBody>
          <a:bodyPr/>
          <a:lstStyle/>
          <a:p>
            <a:r>
              <a:rPr lang="en-US" dirty="0"/>
              <a:t>Click to edit Master title style</a:t>
            </a:r>
          </a:p>
        </p:txBody>
      </p:sp>
      <p:sp>
        <p:nvSpPr>
          <p:cNvPr id="3" name="Text Placeholder 2"/>
          <p:cNvSpPr>
            <a:spLocks noGrp="1"/>
          </p:cNvSpPr>
          <p:nvPr>
            <p:ph type="body" idx="1"/>
          </p:nvPr>
        </p:nvSpPr>
        <p:spPr>
          <a:xfrm>
            <a:off x="839798" y="791147"/>
            <a:ext cx="5157787"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98" y="1615058"/>
            <a:ext cx="5157787" cy="45784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791147"/>
            <a:ext cx="518318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615059"/>
            <a:ext cx="5183188" cy="45784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4B298F2-436E-4456-B3EA-193622910306}" type="datetime1">
              <a:rPr lang="en-CA" smtClean="0">
                <a:solidFill>
                  <a:prstClr val="black">
                    <a:tint val="75000"/>
                  </a:prstClr>
                </a:solidFill>
              </a:rPr>
              <a:pPr/>
              <a:t>05/10/2018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1D320145-5A42-4B8C-9FA0-48AB795416E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722030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A62C71-BF62-43DC-9EB6-F5E89B71DEFC}" type="datetime1">
              <a:rPr lang="en-CA" smtClean="0">
                <a:solidFill>
                  <a:prstClr val="black">
                    <a:tint val="75000"/>
                  </a:prstClr>
                </a:solidFill>
              </a:rPr>
              <a:pPr/>
              <a:t>05/10/2018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D320145-5A42-4B8C-9FA0-48AB795416E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2441897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B5C580-1B19-42DE-B0BF-A24D03C44D29}" type="datetime1">
              <a:rPr lang="en-CA" smtClean="0">
                <a:solidFill>
                  <a:prstClr val="black">
                    <a:tint val="75000"/>
                  </a:prstClr>
                </a:solidFill>
              </a:rPr>
              <a:pPr/>
              <a:t>05/10/2018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1D320145-5A42-4B8C-9FA0-48AB795416E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634485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10" y="3157728"/>
            <a:ext cx="9144000" cy="1694687"/>
          </a:xfrm>
        </p:spPr>
        <p:txBody>
          <a:bodyPr anchor="b"/>
          <a:lstStyle>
            <a:lvl1pPr algn="ctr">
              <a:defRPr sz="5998"/>
            </a:lvl1pPr>
          </a:lstStyle>
          <a:p>
            <a:r>
              <a:rPr lang="en-US" dirty="0"/>
              <a:t>Click to edit Master title style</a:t>
            </a:r>
            <a:endParaRPr lang="fr-CA" dirty="0"/>
          </a:p>
        </p:txBody>
      </p:sp>
      <p:sp>
        <p:nvSpPr>
          <p:cNvPr id="3" name="Subtitle 2"/>
          <p:cNvSpPr>
            <a:spLocks noGrp="1"/>
          </p:cNvSpPr>
          <p:nvPr>
            <p:ph type="subTitle" idx="1"/>
          </p:nvPr>
        </p:nvSpPr>
        <p:spPr>
          <a:xfrm>
            <a:off x="1524010" y="5059680"/>
            <a:ext cx="9144000" cy="463296"/>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endParaRPr lang="fr-CA" dirty="0"/>
          </a:p>
        </p:txBody>
      </p:sp>
      <p:sp>
        <p:nvSpPr>
          <p:cNvPr id="4" name="Date Placeholder 3"/>
          <p:cNvSpPr>
            <a:spLocks noGrp="1"/>
          </p:cNvSpPr>
          <p:nvPr>
            <p:ph type="dt" sz="half" idx="10"/>
          </p:nvPr>
        </p:nvSpPr>
        <p:spPr/>
        <p:txBody>
          <a:bodyPr/>
          <a:lstStyle/>
          <a:p>
            <a:fld id="{AB40AE44-8E1D-405A-B642-8241118DB7E8}" type="datetime1">
              <a:rPr lang="en-CA" smtClean="0">
                <a:solidFill>
                  <a:prstClr val="black">
                    <a:tint val="75000"/>
                  </a:prstClr>
                </a:solidFill>
              </a:rPr>
              <a:pPr/>
              <a:t>05/10/2018</a:t>
            </a:fld>
            <a:endParaRPr lang="fr-CA"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fr-CA"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A9DB5DD-7894-4AA3-A655-84B849F0F151}" type="slidenum">
              <a:rPr lang="fr-CA" smtClean="0">
                <a:solidFill>
                  <a:prstClr val="black">
                    <a:tint val="75000"/>
                  </a:prstClr>
                </a:solidFill>
              </a:rPr>
              <a:pPr/>
              <a:t>‹#›</a:t>
            </a:fld>
            <a:endParaRPr lang="fr-CA" dirty="0">
              <a:solidFill>
                <a:prstClr val="black">
                  <a:tint val="75000"/>
                </a:prstClr>
              </a:solidFill>
            </a:endParaRPr>
          </a:p>
        </p:txBody>
      </p:sp>
    </p:spTree>
    <p:extLst>
      <p:ext uri="{BB962C8B-B14F-4D97-AF65-F5344CB8AC3E}">
        <p14:creationId xmlns:p14="http://schemas.microsoft.com/office/powerpoint/2010/main" val="4027666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2" name="Line 6"/>
          <p:cNvSpPr>
            <a:spLocks noChangeShapeType="1"/>
          </p:cNvSpPr>
          <p:nvPr userDrawn="1"/>
        </p:nvSpPr>
        <p:spPr bwMode="auto">
          <a:xfrm>
            <a:off x="533040" y="643554"/>
            <a:ext cx="11678449" cy="0"/>
          </a:xfrm>
          <a:prstGeom prst="line">
            <a:avLst/>
          </a:prstGeom>
          <a:noFill/>
          <a:ln w="12700">
            <a:solidFill>
              <a:srgbClr val="0B3D92"/>
            </a:solidFill>
            <a:round/>
            <a:headEnd/>
            <a:tailEnd/>
          </a:ln>
          <a:extLst>
            <a:ext uri="{909E8E84-426E-40DD-AFC4-6F175D3DCCD1}">
              <a14:hiddenFill xmlns:a14="http://schemas.microsoft.com/office/drawing/2010/main">
                <a:noFill/>
              </a14:hiddenFill>
            </a:ext>
          </a:extLst>
        </p:spPr>
        <p:txBody>
          <a:bodyPr lIns="85715" tIns="42857" rIns="85715" bIns="42857"/>
          <a:lstStyle/>
          <a:p>
            <a:pPr defTabSz="857150">
              <a:defRPr/>
            </a:pPr>
            <a:endParaRPr lang="en-US" sz="1313" b="1" kern="0">
              <a:solidFill>
                <a:srgbClr val="000000"/>
              </a:solidFill>
              <a:latin typeface="Arial" panose="020B0604020202020204" pitchFamily="34" charset="0"/>
              <a:cs typeface="Arial" panose="020B0604020202020204" pitchFamily="34" charset="0"/>
            </a:endParaRPr>
          </a:p>
        </p:txBody>
      </p:sp>
      <p:sp>
        <p:nvSpPr>
          <p:cNvPr id="15" name="Rectangle 14"/>
          <p:cNvSpPr/>
          <p:nvPr userDrawn="1"/>
        </p:nvSpPr>
        <p:spPr>
          <a:xfrm>
            <a:off x="2" y="-619"/>
            <a:ext cx="533038" cy="68586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5715" tIns="42857" rIns="85715" bIns="42857" rtlCol="0" anchor="ctr"/>
          <a:lstStyle/>
          <a:p>
            <a:pPr algn="ctr" eaLnBrk="0" fontAlgn="base" hangingPunct="0">
              <a:spcBef>
                <a:spcPct val="0"/>
              </a:spcBef>
              <a:spcAft>
                <a:spcPct val="0"/>
              </a:spcAft>
            </a:pPr>
            <a:endParaRPr lang="en-CA" sz="1688">
              <a:solidFill>
                <a:srgbClr val="FFFFFF"/>
              </a:solidFill>
            </a:endParaRPr>
          </a:p>
        </p:txBody>
      </p:sp>
      <p:sp>
        <p:nvSpPr>
          <p:cNvPr id="14" name="Rectangle 13"/>
          <p:cNvSpPr/>
          <p:nvPr userDrawn="1"/>
        </p:nvSpPr>
        <p:spPr>
          <a:xfrm>
            <a:off x="19489" y="-118446"/>
            <a:ext cx="12192000"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5715" tIns="42857" rIns="85715" bIns="42857" rtlCol="0" anchor="ctr"/>
          <a:lstStyle/>
          <a:p>
            <a:pPr algn="ctr" eaLnBrk="0" fontAlgn="base" hangingPunct="0">
              <a:spcBef>
                <a:spcPct val="0"/>
              </a:spcBef>
              <a:spcAft>
                <a:spcPct val="0"/>
              </a:spcAft>
            </a:pPr>
            <a:endParaRPr lang="en-CA" sz="1688">
              <a:solidFill>
                <a:srgbClr val="FFFFFF"/>
              </a:solidFill>
            </a:endParaRPr>
          </a:p>
        </p:txBody>
      </p:sp>
      <p:sp>
        <p:nvSpPr>
          <p:cNvPr id="2" name="Title 1"/>
          <p:cNvSpPr>
            <a:spLocks noGrp="1"/>
          </p:cNvSpPr>
          <p:nvPr>
            <p:ph type="title"/>
          </p:nvPr>
        </p:nvSpPr>
        <p:spPr>
          <a:xfrm>
            <a:off x="1016105" y="38142"/>
            <a:ext cx="10566399" cy="542167"/>
          </a:xfrm>
          <a:prstGeom prst="rect">
            <a:avLst/>
          </a:prstGeom>
        </p:spPr>
        <p:txBody>
          <a:bodyPr lIns="91429" tIns="45714" rIns="91429" bIns="45714"/>
          <a:lstStyle>
            <a:lvl1pPr algn="l">
              <a:defRPr sz="3000" b="1">
                <a:solidFill>
                  <a:srgbClr val="263780"/>
                </a:solidFill>
                <a:latin typeface="Arial" panose="020B0604020202020204" pitchFamily="34" charset="0"/>
                <a:cs typeface="Arial" panose="020B0604020202020204" pitchFamily="34" charset="0"/>
              </a:defRPr>
            </a:lvl1pPr>
          </a:lstStyle>
          <a:p>
            <a:r>
              <a:rPr lang="en-US" dirty="0" smtClean="0"/>
              <a:t>Click to edit Master title style</a:t>
            </a:r>
            <a:endParaRPr lang="en-CA" dirty="0"/>
          </a:p>
        </p:txBody>
      </p:sp>
      <p:sp>
        <p:nvSpPr>
          <p:cNvPr id="3" name="Slide Number Placeholder 2"/>
          <p:cNvSpPr>
            <a:spLocks noGrp="1"/>
          </p:cNvSpPr>
          <p:nvPr>
            <p:ph type="sldNum" sz="quarter" idx="10"/>
          </p:nvPr>
        </p:nvSpPr>
        <p:spPr/>
        <p:txBody>
          <a:bodyPr/>
          <a:lstStyle/>
          <a:p>
            <a:pPr>
              <a:defRPr/>
            </a:pPr>
            <a:fld id="{3F8770B7-9670-4D90-BC13-8AAA9EE3BC11}" type="slidenum">
              <a:rPr lang="en-US"/>
              <a:pPr>
                <a:defRPr/>
              </a:pPr>
              <a:t>‹#›</a:t>
            </a:fld>
            <a:endParaRPr lang="en-US" dirty="0"/>
          </a:p>
        </p:txBody>
      </p:sp>
      <p:pic>
        <p:nvPicPr>
          <p:cNvPr id="11" name="Picture 3" descr="Y:\RBC Connect\Images\RBC.pn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24812" y="84706"/>
            <a:ext cx="693782" cy="52189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1"/>
          <p:cNvSpPr>
            <a:spLocks noGrp="1" noChangeArrowheads="1"/>
          </p:cNvSpPr>
          <p:nvPr>
            <p:ph idx="1"/>
          </p:nvPr>
        </p:nvSpPr>
        <p:spPr bwMode="auto">
          <a:xfrm>
            <a:off x="713332" y="1143015"/>
            <a:ext cx="1115060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67860" indent="-267860">
              <a:buFont typeface="Arial" panose="020B0604020202020204" pitchFamily="34" charset="0"/>
              <a:buChar char="•"/>
              <a:defRPr sz="2625">
                <a:solidFill>
                  <a:srgbClr val="263780"/>
                </a:solidFill>
                <a:latin typeface="Arial" panose="020B0604020202020204" pitchFamily="34" charset="0"/>
                <a:cs typeface="Arial" panose="020B0604020202020204" pitchFamily="34" charset="0"/>
              </a:defRPr>
            </a:lvl1pPr>
            <a:lvl2pPr marL="696434" indent="-267860">
              <a:buFont typeface="Courier New" panose="02070309020205020404" pitchFamily="49" charset="0"/>
              <a:buChar char="o"/>
              <a:defRPr sz="2250">
                <a:solidFill>
                  <a:srgbClr val="263780"/>
                </a:solidFill>
                <a:latin typeface="Arial" panose="020B0604020202020204" pitchFamily="34" charset="0"/>
                <a:cs typeface="Arial" panose="020B0604020202020204" pitchFamily="34" charset="0"/>
              </a:defRPr>
            </a:lvl2pPr>
            <a:lvl3pPr marL="1125009" indent="-267860">
              <a:buFont typeface="Arial" panose="020B0604020202020204" pitchFamily="34" charset="0"/>
              <a:buChar char="−"/>
              <a:defRPr sz="1875">
                <a:solidFill>
                  <a:srgbClr val="263780"/>
                </a:solidFill>
                <a:latin typeface="Arial" panose="020B0604020202020204" pitchFamily="34" charset="0"/>
                <a:cs typeface="Arial" panose="020B0604020202020204" pitchFamily="34" charset="0"/>
              </a:defRPr>
            </a:lvl3pPr>
            <a:lvl4pPr marL="1553584" indent="-267860">
              <a:buFont typeface="Wingdings" panose="05000000000000000000" pitchFamily="2" charset="2"/>
              <a:buChar char="§"/>
              <a:defRPr sz="1688">
                <a:solidFill>
                  <a:srgbClr val="263780"/>
                </a:solidFill>
                <a:latin typeface="Arial" panose="020B0604020202020204" pitchFamily="34" charset="0"/>
                <a:cs typeface="Arial" panose="020B0604020202020204" pitchFamily="34" charset="0"/>
              </a:defRPr>
            </a:lvl4pPr>
            <a:lvl5pPr marL="1982159" indent="-267860">
              <a:buFont typeface="Arial" panose="020B0604020202020204" pitchFamily="34" charset="0"/>
              <a:buChar char="•"/>
              <a:defRPr sz="1688">
                <a:solidFill>
                  <a:srgbClr val="263780"/>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1546134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tandard Content">
    <p:spTree>
      <p:nvGrpSpPr>
        <p:cNvPr id="1" name=""/>
        <p:cNvGrpSpPr/>
        <p:nvPr/>
      </p:nvGrpSpPr>
      <p:grpSpPr>
        <a:xfrm>
          <a:off x="0" y="0"/>
          <a:ext cx="0" cy="0"/>
          <a:chOff x="0" y="0"/>
          <a:chExt cx="0" cy="0"/>
        </a:xfrm>
      </p:grpSpPr>
      <p:sp>
        <p:nvSpPr>
          <p:cNvPr id="12" name="Line 6"/>
          <p:cNvSpPr>
            <a:spLocks noChangeShapeType="1"/>
          </p:cNvSpPr>
          <p:nvPr userDrawn="1"/>
        </p:nvSpPr>
        <p:spPr bwMode="auto">
          <a:xfrm>
            <a:off x="86" y="643554"/>
            <a:ext cx="12211488" cy="0"/>
          </a:xfrm>
          <a:prstGeom prst="line">
            <a:avLst/>
          </a:prstGeom>
          <a:noFill/>
          <a:ln w="12700">
            <a:solidFill>
              <a:srgbClr val="0B3D92"/>
            </a:solidFill>
            <a:round/>
            <a:headEnd/>
            <a:tailEnd/>
          </a:ln>
          <a:extLst>
            <a:ext uri="{909E8E84-426E-40DD-AFC4-6F175D3DCCD1}">
              <a14:hiddenFill xmlns:a14="http://schemas.microsoft.com/office/drawing/2010/main">
                <a:noFill/>
              </a14:hiddenFill>
            </a:ext>
          </a:extLst>
        </p:spPr>
        <p:txBody>
          <a:bodyPr lIns="85715" tIns="42857" rIns="85715" bIns="42857"/>
          <a:lstStyle/>
          <a:p>
            <a:pPr defTabSz="857150">
              <a:defRPr/>
            </a:pPr>
            <a:endParaRPr lang="en-US" sz="1313" b="1" kern="0">
              <a:solidFill>
                <a:srgbClr val="000000"/>
              </a:solidFill>
              <a:latin typeface="Arial" panose="020B0604020202020204" pitchFamily="34" charset="0"/>
              <a:cs typeface="Arial" panose="020B0604020202020204" pitchFamily="34" charset="0"/>
            </a:endParaRPr>
          </a:p>
        </p:txBody>
      </p:sp>
      <p:sp>
        <p:nvSpPr>
          <p:cNvPr id="14" name="Rectangle 13"/>
          <p:cNvSpPr/>
          <p:nvPr userDrawn="1"/>
        </p:nvSpPr>
        <p:spPr>
          <a:xfrm>
            <a:off x="86" y="-118446"/>
            <a:ext cx="12211488"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5715" tIns="42857" rIns="85715" bIns="42857" rtlCol="0" anchor="ctr"/>
          <a:lstStyle/>
          <a:p>
            <a:pPr algn="ctr" eaLnBrk="0" fontAlgn="base" hangingPunct="0">
              <a:spcBef>
                <a:spcPct val="0"/>
              </a:spcBef>
              <a:spcAft>
                <a:spcPct val="0"/>
              </a:spcAft>
            </a:pPr>
            <a:endParaRPr lang="en-CA" sz="1688">
              <a:solidFill>
                <a:srgbClr val="FFFFFF"/>
              </a:solidFill>
            </a:endParaRPr>
          </a:p>
        </p:txBody>
      </p:sp>
      <p:sp>
        <p:nvSpPr>
          <p:cNvPr id="2" name="Title 1"/>
          <p:cNvSpPr>
            <a:spLocks noGrp="1"/>
          </p:cNvSpPr>
          <p:nvPr>
            <p:ph type="title"/>
          </p:nvPr>
        </p:nvSpPr>
        <p:spPr>
          <a:xfrm>
            <a:off x="1016105" y="38142"/>
            <a:ext cx="10566399" cy="542167"/>
          </a:xfrm>
          <a:prstGeom prst="rect">
            <a:avLst/>
          </a:prstGeom>
        </p:spPr>
        <p:txBody>
          <a:bodyPr lIns="91429" tIns="45714" rIns="91429" bIns="45714"/>
          <a:lstStyle>
            <a:lvl1pPr algn="l">
              <a:defRPr sz="3000" b="1">
                <a:solidFill>
                  <a:srgbClr val="263780"/>
                </a:solidFill>
                <a:latin typeface="Arial" panose="020B0604020202020204" pitchFamily="34" charset="0"/>
                <a:cs typeface="Arial" panose="020B0604020202020204" pitchFamily="34" charset="0"/>
              </a:defRPr>
            </a:lvl1pPr>
          </a:lstStyle>
          <a:p>
            <a:r>
              <a:rPr lang="en-US" dirty="0" smtClean="0"/>
              <a:t>Click to edit Master title style</a:t>
            </a:r>
            <a:endParaRPr lang="en-CA" dirty="0"/>
          </a:p>
        </p:txBody>
      </p:sp>
      <p:pic>
        <p:nvPicPr>
          <p:cNvPr id="11" name="Picture 3" descr="Y:\RBC Connect\Images\RBC.pn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24812" y="84706"/>
            <a:ext cx="693782" cy="52189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1"/>
          <p:cNvSpPr>
            <a:spLocks noGrp="1" noChangeArrowheads="1"/>
          </p:cNvSpPr>
          <p:nvPr>
            <p:ph idx="1"/>
          </p:nvPr>
        </p:nvSpPr>
        <p:spPr bwMode="auto">
          <a:xfrm>
            <a:off x="713332" y="1143015"/>
            <a:ext cx="1115060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67860" indent="-267860">
              <a:buFont typeface="Arial" panose="020B0604020202020204" pitchFamily="34" charset="0"/>
              <a:buChar char="•"/>
              <a:defRPr sz="2625">
                <a:solidFill>
                  <a:srgbClr val="263780"/>
                </a:solidFill>
                <a:latin typeface="Arial" panose="020B0604020202020204" pitchFamily="34" charset="0"/>
                <a:cs typeface="Arial" panose="020B0604020202020204" pitchFamily="34" charset="0"/>
              </a:defRPr>
            </a:lvl1pPr>
            <a:lvl2pPr marL="696434" indent="-267860">
              <a:buFont typeface="Courier New" panose="02070309020205020404" pitchFamily="49" charset="0"/>
              <a:buChar char="o"/>
              <a:defRPr sz="2250">
                <a:solidFill>
                  <a:srgbClr val="263780"/>
                </a:solidFill>
                <a:latin typeface="Arial" panose="020B0604020202020204" pitchFamily="34" charset="0"/>
                <a:cs typeface="Arial" panose="020B0604020202020204" pitchFamily="34" charset="0"/>
              </a:defRPr>
            </a:lvl2pPr>
            <a:lvl3pPr marL="1125009" indent="-267860">
              <a:buFont typeface="Arial" panose="020B0604020202020204" pitchFamily="34" charset="0"/>
              <a:buChar char="−"/>
              <a:defRPr sz="1875">
                <a:solidFill>
                  <a:srgbClr val="263780"/>
                </a:solidFill>
                <a:latin typeface="Arial" panose="020B0604020202020204" pitchFamily="34" charset="0"/>
                <a:cs typeface="Arial" panose="020B0604020202020204" pitchFamily="34" charset="0"/>
              </a:defRPr>
            </a:lvl3pPr>
            <a:lvl4pPr marL="1553584" indent="-267860">
              <a:buFont typeface="Wingdings" panose="05000000000000000000" pitchFamily="2" charset="2"/>
              <a:buChar char="§"/>
              <a:defRPr sz="1688">
                <a:solidFill>
                  <a:srgbClr val="263780"/>
                </a:solidFill>
                <a:latin typeface="Arial" panose="020B0604020202020204" pitchFamily="34" charset="0"/>
                <a:cs typeface="Arial" panose="020B0604020202020204" pitchFamily="34" charset="0"/>
              </a:defRPr>
            </a:lvl4pPr>
            <a:lvl5pPr marL="1982159" indent="-267860">
              <a:buFont typeface="Arial" panose="020B0604020202020204" pitchFamily="34" charset="0"/>
              <a:buChar char="•"/>
              <a:defRPr sz="1688">
                <a:solidFill>
                  <a:srgbClr val="263780"/>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Slide Number Placeholder 2"/>
          <p:cNvSpPr>
            <a:spLocks noGrp="1"/>
          </p:cNvSpPr>
          <p:nvPr>
            <p:ph type="sldNum" sz="quarter" idx="10"/>
          </p:nvPr>
        </p:nvSpPr>
        <p:spPr>
          <a:xfrm>
            <a:off x="4981880" y="6647199"/>
            <a:ext cx="2247901" cy="210802"/>
          </a:xfrm>
          <a:prstGeom prst="rect">
            <a:avLst/>
          </a:prstGeom>
        </p:spPr>
        <p:txBody>
          <a:bodyPr/>
          <a:lstStyle>
            <a:lvl1pPr algn="ctr">
              <a:defRPr sz="750" b="1">
                <a:solidFill>
                  <a:srgbClr val="1F6CB5"/>
                </a:solidFill>
                <a:latin typeface="Tahoma" panose="020B0604030504040204" pitchFamily="34" charset="0"/>
                <a:ea typeface="Tahoma" panose="020B0604030504040204" pitchFamily="34" charset="0"/>
                <a:cs typeface="Tahoma" panose="020B0604030504040204" pitchFamily="34" charset="0"/>
              </a:defRPr>
            </a:lvl1pPr>
          </a:lstStyle>
          <a:p>
            <a:r>
              <a:rPr lang="en-CA" dirty="0" smtClean="0"/>
              <a:t>(</a:t>
            </a:r>
            <a:fld id="{CAD11889-3418-4F98-86E1-5534921AC818}" type="slidenum">
              <a:rPr lang="en-CA" smtClean="0"/>
              <a:pPr/>
              <a:t>‹#›</a:t>
            </a:fld>
            <a:r>
              <a:rPr lang="en-CA" dirty="0" smtClean="0"/>
              <a:t>)</a:t>
            </a:r>
            <a:endParaRPr lang="en-CA" dirty="0"/>
          </a:p>
        </p:txBody>
      </p:sp>
    </p:spTree>
    <p:extLst>
      <p:ext uri="{BB962C8B-B14F-4D97-AF65-F5344CB8AC3E}">
        <p14:creationId xmlns:p14="http://schemas.microsoft.com/office/powerpoint/2010/main" val="1452058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3291840"/>
            <a:ext cx="10058400" cy="594360"/>
          </a:xfrm>
          <a:prstGeom prst="rect">
            <a:avLst/>
          </a:prstGeom>
        </p:spPr>
        <p:txBody>
          <a:bodyPr anchor="t" anchorCtr="0"/>
          <a:lstStyle>
            <a:lvl1pPr algn="l">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4114800"/>
            <a:ext cx="10058400" cy="457200"/>
          </a:xfrm>
          <a:prstGeom prst="rect">
            <a:avLst/>
          </a:prstGeom>
        </p:spPr>
        <p:txBody>
          <a:bodyPr/>
          <a:lstStyle>
            <a:lvl1pPr marL="0" indent="0" algn="l">
              <a:buNone/>
              <a:defRPr sz="160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807907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9611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a:prstGeom prst="rect">
            <a:avLst/>
          </a:prstGeom>
        </p:spPr>
        <p:txBody>
          <a:bodyPr anchor="b"/>
          <a:lstStyle>
            <a:lvl1pPr algn="ctr">
              <a:defRPr sz="5998"/>
            </a:lvl1pPr>
          </a:lstStyle>
          <a:p>
            <a:r>
              <a:rPr lang="en-US" smtClean="0"/>
              <a:t>Click to edit Master title style</a:t>
            </a:r>
            <a:endParaRPr lang="fr-CA"/>
          </a:p>
        </p:txBody>
      </p:sp>
      <p:sp>
        <p:nvSpPr>
          <p:cNvPr id="3" name="Subtitle 2"/>
          <p:cNvSpPr>
            <a:spLocks noGrp="1"/>
          </p:cNvSpPr>
          <p:nvPr>
            <p:ph type="subTitle" idx="1"/>
          </p:nvPr>
        </p:nvSpPr>
        <p:spPr>
          <a:xfrm>
            <a:off x="1524001" y="3602038"/>
            <a:ext cx="9144000" cy="1655762"/>
          </a:xfrm>
          <a:prstGeom prst="rect">
            <a:avLst/>
          </a:prstGeo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mtClean="0"/>
              <a:t>Click to edit Master subtitle style</a:t>
            </a:r>
            <a:endParaRPr lang="fr-CA"/>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9A7EA0A-4C43-4C01-82ED-E9451188B3F0}" type="datetime1">
              <a:rPr lang="en-US" smtClean="0">
                <a:solidFill>
                  <a:prstClr val="black">
                    <a:tint val="75000"/>
                  </a:prstClr>
                </a:solidFill>
              </a:rPr>
              <a:t>10/05/18</a:t>
            </a:fld>
            <a:endParaRPr lang="fr-CA">
              <a:solidFill>
                <a:prstClr val="black">
                  <a:tint val="75000"/>
                </a:prstClr>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endParaRPr lang="fr-CA">
              <a:solidFill>
                <a:prstClr val="black">
                  <a:tint val="75000"/>
                </a:prstClr>
              </a:solidFill>
            </a:endParaRPr>
          </a:p>
        </p:txBody>
      </p:sp>
      <p:sp>
        <p:nvSpPr>
          <p:cNvPr id="6" name="Slide Number Placeholder 5"/>
          <p:cNvSpPr>
            <a:spLocks noGrp="1"/>
          </p:cNvSpPr>
          <p:nvPr>
            <p:ph type="sldNum" sz="quarter" idx="12"/>
          </p:nvPr>
        </p:nvSpPr>
        <p:spPr>
          <a:xfrm>
            <a:off x="9296401" y="6350004"/>
            <a:ext cx="2743200" cy="365125"/>
          </a:xfrm>
          <a:prstGeom prst="rect">
            <a:avLst/>
          </a:prstGeom>
        </p:spPr>
        <p:txBody>
          <a:bodyPr/>
          <a:lstStyle>
            <a:lvl1pPr algn="r">
              <a:defRPr/>
            </a:lvl1pPr>
          </a:lstStyle>
          <a:p>
            <a:fld id="{CA9DB5DD-7894-4AA3-A655-84B849F0F151}" type="slidenum">
              <a:rPr lang="fr-CA" smtClean="0">
                <a:solidFill>
                  <a:prstClr val="black">
                    <a:tint val="75000"/>
                  </a:prstClr>
                </a:solidFill>
              </a:rPr>
              <a:pPr/>
              <a:t>‹#›</a:t>
            </a:fld>
            <a:endParaRPr lang="fr-CA" dirty="0">
              <a:solidFill>
                <a:prstClr val="black">
                  <a:tint val="75000"/>
                </a:prstClr>
              </a:solidFill>
            </a:endParaRPr>
          </a:p>
        </p:txBody>
      </p:sp>
    </p:spTree>
    <p:extLst>
      <p:ext uri="{BB962C8B-B14F-4D97-AF65-F5344CB8AC3E}">
        <p14:creationId xmlns:p14="http://schemas.microsoft.com/office/powerpoint/2010/main" val="1013178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userDrawn="1">
            <p:custDataLst>
              <p:tags r:id="rId2"/>
            </p:custDataLst>
            <p:extLst/>
          </p:nvPr>
        </p:nvGraphicFramePr>
        <p:xfrm>
          <a:off x="2121" y="1592"/>
          <a:ext cx="2116" cy="1587"/>
        </p:xfrm>
        <a:graphic>
          <a:graphicData uri="http://schemas.openxmlformats.org/presentationml/2006/ole">
            <mc:AlternateContent xmlns:mc="http://schemas.openxmlformats.org/markup-compatibility/2006">
              <mc:Choice xmlns:v="urn:schemas-microsoft-com:vml" Requires="v">
                <p:oleObj spid="_x0000_s106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121" y="1592"/>
                        <a:ext cx="2116" cy="1587"/>
                      </a:xfrm>
                      <a:prstGeom prst="rect">
                        <a:avLst/>
                      </a:prstGeom>
                    </p:spPr>
                  </p:pic>
                </p:oleObj>
              </mc:Fallback>
            </mc:AlternateContent>
          </a:graphicData>
        </a:graphic>
      </p:graphicFrame>
      <p:sp>
        <p:nvSpPr>
          <p:cNvPr id="2" name="Title 1"/>
          <p:cNvSpPr>
            <a:spLocks noGrp="1"/>
          </p:cNvSpPr>
          <p:nvPr>
            <p:ph type="title"/>
          </p:nvPr>
        </p:nvSpPr>
        <p:spPr>
          <a:xfrm>
            <a:off x="1011937" y="800786"/>
            <a:ext cx="10143744" cy="2154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830136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CD1027-412B-4B7F-9F50-0D36DCE07C5B}" type="datetime1">
              <a:rPr lang="en-US" smtClean="0"/>
              <a:t>10/05/18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90BA2A-4E42-4548-BB76-F9393884CAA5}" type="slidenum">
              <a:rPr lang="en-US" smtClean="0"/>
              <a:t>‹#›</a:t>
            </a:fld>
            <a:endParaRPr lang="en-US"/>
          </a:p>
        </p:txBody>
      </p:sp>
    </p:spTree>
    <p:extLst>
      <p:ext uri="{BB962C8B-B14F-4D97-AF65-F5344CB8AC3E}">
        <p14:creationId xmlns:p14="http://schemas.microsoft.com/office/powerpoint/2010/main" val="2934850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7E8F85C-1CB3-4489-99C2-407DF0410196}" type="datetime1">
              <a:rPr lang="en-US" smtClean="0">
                <a:solidFill>
                  <a:prstClr val="black">
                    <a:tint val="75000"/>
                  </a:prstClr>
                </a:solidFill>
              </a:rPr>
              <a:t>10/05/18</a:t>
            </a:fld>
            <a:endParaRPr lang="en-US">
              <a:solidFill>
                <a:prstClr val="black">
                  <a:tint val="75000"/>
                </a:prstClr>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296400" y="6356350"/>
            <a:ext cx="2743200" cy="365125"/>
          </a:xfrm>
          <a:prstGeom prst="rect">
            <a:avLst/>
          </a:prstGeom>
        </p:spPr>
        <p:txBody>
          <a:bodyPr/>
          <a:lstStyle>
            <a:lvl1pPr algn="r">
              <a:defRPr/>
            </a:lvl1pPr>
          </a:lstStyle>
          <a:p>
            <a:fld id="{1190BA2A-4E42-4548-BB76-F9393884CAA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518065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b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256032"/>
            <a:ext cx="11201400" cy="502920"/>
          </a:xfrm>
          <a:prstGeom prst="rect">
            <a:avLst/>
          </a:prstGeom>
        </p:spPr>
        <p:txBody>
          <a:bodyPr anchor="t" anchorCtr="0"/>
          <a:lstStyle>
            <a:lvl1pPr algn="l">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14022784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50" indent="0" algn="ctr">
              <a:buNone/>
              <a:defRPr>
                <a:solidFill>
                  <a:schemeClr val="tx1">
                    <a:tint val="75000"/>
                  </a:schemeClr>
                </a:solidFill>
              </a:defRPr>
            </a:lvl2pPr>
            <a:lvl3pPr marL="914498" indent="0" algn="ctr">
              <a:buNone/>
              <a:defRPr>
                <a:solidFill>
                  <a:schemeClr val="tx1">
                    <a:tint val="75000"/>
                  </a:schemeClr>
                </a:solidFill>
              </a:defRPr>
            </a:lvl3pPr>
            <a:lvl4pPr marL="1371748" indent="0" algn="ctr">
              <a:buNone/>
              <a:defRPr>
                <a:solidFill>
                  <a:schemeClr val="tx1">
                    <a:tint val="75000"/>
                  </a:schemeClr>
                </a:solidFill>
              </a:defRPr>
            </a:lvl4pPr>
            <a:lvl5pPr marL="1828998" indent="0" algn="ctr">
              <a:buNone/>
              <a:defRPr>
                <a:solidFill>
                  <a:schemeClr val="tx1">
                    <a:tint val="75000"/>
                  </a:schemeClr>
                </a:solidFill>
              </a:defRPr>
            </a:lvl5pPr>
            <a:lvl6pPr marL="2286248" indent="0" algn="ctr">
              <a:buNone/>
              <a:defRPr>
                <a:solidFill>
                  <a:schemeClr val="tx1">
                    <a:tint val="75000"/>
                  </a:schemeClr>
                </a:solidFill>
              </a:defRPr>
            </a:lvl6pPr>
            <a:lvl7pPr marL="2743497" indent="0" algn="ctr">
              <a:buNone/>
              <a:defRPr>
                <a:solidFill>
                  <a:schemeClr val="tx1">
                    <a:tint val="75000"/>
                  </a:schemeClr>
                </a:solidFill>
              </a:defRPr>
            </a:lvl7pPr>
            <a:lvl8pPr marL="3200747" indent="0" algn="ctr">
              <a:buNone/>
              <a:defRPr>
                <a:solidFill>
                  <a:schemeClr val="tx1">
                    <a:tint val="75000"/>
                  </a:schemeClr>
                </a:solidFill>
              </a:defRPr>
            </a:lvl8pPr>
            <a:lvl9pPr marL="365799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477004"/>
            <a:ext cx="2844800" cy="365125"/>
          </a:xfrm>
          <a:prstGeom prst="rect">
            <a:avLst/>
          </a:prstGeom>
        </p:spPr>
        <p:txBody>
          <a:bodyPr/>
          <a:lstStyle/>
          <a:p>
            <a:fld id="{97B48CB8-DD4F-4525-B35B-2939E5A6DD34}" type="datetime1">
              <a:rPr lang="en-US" smtClean="0">
                <a:solidFill>
                  <a:prstClr val="black"/>
                </a:solidFill>
              </a:rPr>
              <a:t>10/05/18</a:t>
            </a:fld>
            <a:endParaRPr lang="en-US">
              <a:solidFill>
                <a:prstClr val="black"/>
              </a:solidFill>
            </a:endParaRPr>
          </a:p>
        </p:txBody>
      </p:sp>
      <p:sp>
        <p:nvSpPr>
          <p:cNvPr id="5" name="Footer Placeholder 4"/>
          <p:cNvSpPr>
            <a:spLocks noGrp="1"/>
          </p:cNvSpPr>
          <p:nvPr>
            <p:ph type="ftr" sz="quarter" idx="11"/>
          </p:nvPr>
        </p:nvSpPr>
        <p:spPr>
          <a:xfrm>
            <a:off x="4165600" y="6492876"/>
            <a:ext cx="38608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2A916FC7-36A5-47F8-AC6B-E8604D873A68}" type="slidenum">
              <a:rPr lang="en-US" smtClean="0"/>
              <a:pPr/>
              <a:t>‹#›</a:t>
            </a:fld>
            <a:endParaRPr lang="en-US"/>
          </a:p>
        </p:txBody>
      </p:sp>
    </p:spTree>
    <p:extLst>
      <p:ext uri="{BB962C8B-B14F-4D97-AF65-F5344CB8AC3E}">
        <p14:creationId xmlns:p14="http://schemas.microsoft.com/office/powerpoint/2010/main" val="408298573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1" cy="715963"/>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140431"/>
            <a:ext cx="10972800" cy="498573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2A916FC7-36A5-47F8-AC6B-E8604D873A68}" type="slidenum">
              <a:rPr lang="en-US" smtClean="0"/>
              <a:pPr/>
              <a:t>‹#›</a:t>
            </a:fld>
            <a:endParaRPr lang="en-US" dirty="0"/>
          </a:p>
        </p:txBody>
      </p:sp>
    </p:spTree>
    <p:extLst>
      <p:ext uri="{BB962C8B-B14F-4D97-AF65-F5344CB8AC3E}">
        <p14:creationId xmlns:p14="http://schemas.microsoft.com/office/powerpoint/2010/main" val="341274123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0" name="Rectangle 9"/>
          <p:cNvSpPr/>
          <p:nvPr userDrawn="1"/>
        </p:nvSpPr>
        <p:spPr>
          <a:xfrm>
            <a:off x="0" y="6614160"/>
            <a:ext cx="12192000" cy="2438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defTabSz="914498"/>
            <a:endParaRPr lang="en-US" sz="1867">
              <a:solidFill>
                <a:prstClr val="white"/>
              </a:solidFill>
              <a:latin typeface="Arial Narrow" panose="020B0606020202030204" pitchFamily="34" charset="0"/>
            </a:endParaRPr>
          </a:p>
        </p:txBody>
      </p:sp>
      <p:sp>
        <p:nvSpPr>
          <p:cNvPr id="7" name="Rectangle 6"/>
          <p:cNvSpPr/>
          <p:nvPr userDrawn="1"/>
        </p:nvSpPr>
        <p:spPr>
          <a:xfrm>
            <a:off x="-3" y="2115405"/>
            <a:ext cx="12192000" cy="2862264"/>
          </a:xfrm>
          <a:prstGeom prst="rect">
            <a:avLst/>
          </a:prstGeom>
          <a:solidFill>
            <a:srgbClr val="181273"/>
          </a:solid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defTabSz="914498"/>
            <a:endParaRPr lang="en-US" sz="1867">
              <a:solidFill>
                <a:prstClr val="white"/>
              </a:solidFill>
              <a:latin typeface="Arial Narrow" panose="020B0606020202030204" pitchFamily="34" charset="0"/>
            </a:endParaRPr>
          </a:p>
        </p:txBody>
      </p:sp>
      <p:sp>
        <p:nvSpPr>
          <p:cNvPr id="2" name="Title 1"/>
          <p:cNvSpPr>
            <a:spLocks noGrp="1"/>
          </p:cNvSpPr>
          <p:nvPr>
            <p:ph type="title"/>
          </p:nvPr>
        </p:nvSpPr>
        <p:spPr>
          <a:xfrm>
            <a:off x="2102265" y="2118685"/>
            <a:ext cx="10089732" cy="2858984"/>
          </a:xfrm>
        </p:spPr>
        <p:txBody>
          <a:bodyPr anchor="ctr">
            <a:normAutofit/>
          </a:bodyPr>
          <a:lstStyle>
            <a:lvl1pPr algn="l">
              <a:defRPr sz="4800" b="1" cap="all"/>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2A916FC7-36A5-47F8-AC6B-E8604D873A68}" type="slidenum">
              <a:rPr lang="en-US" smtClean="0"/>
              <a:pPr/>
              <a:t>‹#›</a:t>
            </a:fld>
            <a:endParaRPr lang="en-US"/>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49636"/>
          <a:stretch/>
        </p:blipFill>
        <p:spPr>
          <a:xfrm>
            <a:off x="-17585" y="2166962"/>
            <a:ext cx="2431511" cy="2759150"/>
          </a:xfrm>
          <a:prstGeom prst="rect">
            <a:avLst/>
          </a:prstGeom>
        </p:spPr>
      </p:pic>
      <p:sp>
        <p:nvSpPr>
          <p:cNvPr id="11" name="Rectangle 10"/>
          <p:cNvSpPr/>
          <p:nvPr userDrawn="1"/>
        </p:nvSpPr>
        <p:spPr>
          <a:xfrm>
            <a:off x="-3" y="0"/>
            <a:ext cx="12192000" cy="2438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defTabSz="914498"/>
            <a:endParaRPr lang="en-US" sz="1867">
              <a:solidFill>
                <a:prstClr val="white"/>
              </a:solidFill>
              <a:latin typeface="Arial Narrow" panose="020B0606020202030204" pitchFamily="34" charset="0"/>
            </a:endParaRPr>
          </a:p>
        </p:txBody>
      </p:sp>
    </p:spTree>
    <p:extLst>
      <p:ext uri="{BB962C8B-B14F-4D97-AF65-F5344CB8AC3E}">
        <p14:creationId xmlns:p14="http://schemas.microsoft.com/office/powerpoint/2010/main" val="15692851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67"/>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67"/>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477004"/>
            <a:ext cx="2844800" cy="365125"/>
          </a:xfrm>
          <a:prstGeom prst="rect">
            <a:avLst/>
          </a:prstGeom>
        </p:spPr>
        <p:txBody>
          <a:bodyPr/>
          <a:lstStyle/>
          <a:p>
            <a:fld id="{30F39A00-7BC3-49F5-AAAD-B15AE27A712C}" type="datetime1">
              <a:rPr lang="en-US" smtClean="0">
                <a:solidFill>
                  <a:prstClr val="black"/>
                </a:solidFill>
              </a:rPr>
              <a:t>10/05/18</a:t>
            </a:fld>
            <a:endParaRPr lang="en-US">
              <a:solidFill>
                <a:prstClr val="black"/>
              </a:solidFill>
            </a:endParaRPr>
          </a:p>
        </p:txBody>
      </p:sp>
      <p:sp>
        <p:nvSpPr>
          <p:cNvPr id="6" name="Footer Placeholder 5"/>
          <p:cNvSpPr>
            <a:spLocks noGrp="1"/>
          </p:cNvSpPr>
          <p:nvPr>
            <p:ph type="ftr" sz="quarter" idx="11"/>
          </p:nvPr>
        </p:nvSpPr>
        <p:spPr>
          <a:xfrm>
            <a:off x="4165600" y="6492876"/>
            <a:ext cx="38608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2A916FC7-36A5-47F8-AC6B-E8604D873A68}" type="slidenum">
              <a:rPr lang="en-US" smtClean="0"/>
              <a:pPr/>
              <a:t>‹#›</a:t>
            </a:fld>
            <a:endParaRPr lang="en-US"/>
          </a:p>
        </p:txBody>
      </p:sp>
    </p:spTree>
    <p:extLst>
      <p:ext uri="{BB962C8B-B14F-4D97-AF65-F5344CB8AC3E}">
        <p14:creationId xmlns:p14="http://schemas.microsoft.com/office/powerpoint/2010/main" val="23404966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250" indent="0">
              <a:buNone/>
              <a:defRPr sz="2000" b="1"/>
            </a:lvl2pPr>
            <a:lvl3pPr marL="914498" indent="0">
              <a:buNone/>
              <a:defRPr sz="1867" b="1"/>
            </a:lvl3pPr>
            <a:lvl4pPr marL="1371748" indent="0">
              <a:buNone/>
              <a:defRPr sz="1600" b="1"/>
            </a:lvl4pPr>
            <a:lvl5pPr marL="1828998" indent="0">
              <a:buNone/>
              <a:defRPr sz="1600" b="1"/>
            </a:lvl5pPr>
            <a:lvl6pPr marL="2286248" indent="0">
              <a:buNone/>
              <a:defRPr sz="1600" b="1"/>
            </a:lvl6pPr>
            <a:lvl7pPr marL="2743497" indent="0">
              <a:buNone/>
              <a:defRPr sz="1600" b="1"/>
            </a:lvl7pPr>
            <a:lvl8pPr marL="3200747" indent="0">
              <a:buNone/>
              <a:defRPr sz="1600" b="1"/>
            </a:lvl8pPr>
            <a:lvl9pPr marL="365799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6" y="1535113"/>
            <a:ext cx="5389033" cy="639763"/>
          </a:xfrm>
        </p:spPr>
        <p:txBody>
          <a:bodyPr anchor="b"/>
          <a:lstStyle>
            <a:lvl1pPr marL="0" indent="0">
              <a:buNone/>
              <a:defRPr sz="2400" b="1"/>
            </a:lvl1pPr>
            <a:lvl2pPr marL="457250" indent="0">
              <a:buNone/>
              <a:defRPr sz="2000" b="1"/>
            </a:lvl2pPr>
            <a:lvl3pPr marL="914498" indent="0">
              <a:buNone/>
              <a:defRPr sz="1867" b="1"/>
            </a:lvl3pPr>
            <a:lvl4pPr marL="1371748" indent="0">
              <a:buNone/>
              <a:defRPr sz="1600" b="1"/>
            </a:lvl4pPr>
            <a:lvl5pPr marL="1828998" indent="0">
              <a:buNone/>
              <a:defRPr sz="1600" b="1"/>
            </a:lvl5pPr>
            <a:lvl6pPr marL="2286248" indent="0">
              <a:buNone/>
              <a:defRPr sz="1600" b="1"/>
            </a:lvl6pPr>
            <a:lvl7pPr marL="2743497" indent="0">
              <a:buNone/>
              <a:defRPr sz="1600" b="1"/>
            </a:lvl7pPr>
            <a:lvl8pPr marL="3200747" indent="0">
              <a:buNone/>
              <a:defRPr sz="1600" b="1"/>
            </a:lvl8pPr>
            <a:lvl9pPr marL="36579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6" y="2174875"/>
            <a:ext cx="5389033" cy="3951288"/>
          </a:xfrm>
        </p:spPr>
        <p:txBody>
          <a:bodyPr/>
          <a:lstStyle>
            <a:lvl1pPr>
              <a:defRPr sz="2400"/>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477004"/>
            <a:ext cx="2844800" cy="365125"/>
          </a:xfrm>
          <a:prstGeom prst="rect">
            <a:avLst/>
          </a:prstGeom>
        </p:spPr>
        <p:txBody>
          <a:bodyPr/>
          <a:lstStyle/>
          <a:p>
            <a:fld id="{6F42D242-E1D3-4470-ADC9-CDF7F06DE2AA}" type="datetime1">
              <a:rPr lang="en-US" smtClean="0">
                <a:solidFill>
                  <a:prstClr val="black"/>
                </a:solidFill>
              </a:rPr>
              <a:t>10/05/18</a:t>
            </a:fld>
            <a:endParaRPr lang="en-US">
              <a:solidFill>
                <a:prstClr val="black"/>
              </a:solidFill>
            </a:endParaRPr>
          </a:p>
        </p:txBody>
      </p:sp>
      <p:sp>
        <p:nvSpPr>
          <p:cNvPr id="8" name="Footer Placeholder 7"/>
          <p:cNvSpPr>
            <a:spLocks noGrp="1"/>
          </p:cNvSpPr>
          <p:nvPr>
            <p:ph type="ftr" sz="quarter" idx="11"/>
          </p:nvPr>
        </p:nvSpPr>
        <p:spPr>
          <a:xfrm>
            <a:off x="4165600" y="6492876"/>
            <a:ext cx="3860800" cy="365125"/>
          </a:xfrm>
          <a:prstGeom prst="rect">
            <a:avLst/>
          </a:prstGeom>
        </p:spPr>
        <p:txBody>
          <a:bodyPr/>
          <a:lstStyle/>
          <a:p>
            <a:endParaRPr lang="en-US">
              <a:solidFill>
                <a:prstClr val="black"/>
              </a:solidFill>
            </a:endParaRPr>
          </a:p>
        </p:txBody>
      </p:sp>
      <p:sp>
        <p:nvSpPr>
          <p:cNvPr id="9" name="Slide Number Placeholder 8"/>
          <p:cNvSpPr>
            <a:spLocks noGrp="1"/>
          </p:cNvSpPr>
          <p:nvPr>
            <p:ph type="sldNum" sz="quarter" idx="12"/>
          </p:nvPr>
        </p:nvSpPr>
        <p:spPr/>
        <p:txBody>
          <a:bodyPr/>
          <a:lstStyle/>
          <a:p>
            <a:fld id="{2A916FC7-36A5-47F8-AC6B-E8604D873A68}" type="slidenum">
              <a:rPr lang="en-US" smtClean="0"/>
              <a:pPr/>
              <a:t>‹#›</a:t>
            </a:fld>
            <a:endParaRPr lang="en-US"/>
          </a:p>
        </p:txBody>
      </p:sp>
    </p:spTree>
    <p:extLst>
      <p:ext uri="{BB962C8B-B14F-4D97-AF65-F5344CB8AC3E}">
        <p14:creationId xmlns:p14="http://schemas.microsoft.com/office/powerpoint/2010/main" val="34890039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477004"/>
            <a:ext cx="2844800" cy="365125"/>
          </a:xfrm>
          <a:prstGeom prst="rect">
            <a:avLst/>
          </a:prstGeom>
        </p:spPr>
        <p:txBody>
          <a:bodyPr/>
          <a:lstStyle/>
          <a:p>
            <a:fld id="{BFA7ECD3-ABF6-43B2-AC45-FC7210894391}" type="datetime1">
              <a:rPr lang="en-US" smtClean="0">
                <a:solidFill>
                  <a:prstClr val="black"/>
                </a:solidFill>
              </a:rPr>
              <a:t>10/05/18</a:t>
            </a:fld>
            <a:endParaRPr lang="en-US">
              <a:solidFill>
                <a:prstClr val="black"/>
              </a:solidFill>
            </a:endParaRPr>
          </a:p>
        </p:txBody>
      </p:sp>
      <p:sp>
        <p:nvSpPr>
          <p:cNvPr id="4" name="Footer Placeholder 3"/>
          <p:cNvSpPr>
            <a:spLocks noGrp="1"/>
          </p:cNvSpPr>
          <p:nvPr>
            <p:ph type="ftr" sz="quarter" idx="11"/>
          </p:nvPr>
        </p:nvSpPr>
        <p:spPr>
          <a:xfrm>
            <a:off x="4165600" y="6492876"/>
            <a:ext cx="3860800" cy="365125"/>
          </a:xfrm>
          <a:prstGeom prst="rect">
            <a:avLst/>
          </a:prstGeom>
        </p:spPr>
        <p:txBody>
          <a:bodyPr/>
          <a:lstStyle/>
          <a:p>
            <a:endParaRPr lang="en-US">
              <a:solidFill>
                <a:prstClr val="black"/>
              </a:solidFill>
            </a:endParaRPr>
          </a:p>
        </p:txBody>
      </p:sp>
      <p:sp>
        <p:nvSpPr>
          <p:cNvPr id="5" name="Slide Number Placeholder 4"/>
          <p:cNvSpPr>
            <a:spLocks noGrp="1"/>
          </p:cNvSpPr>
          <p:nvPr>
            <p:ph type="sldNum" sz="quarter" idx="12"/>
          </p:nvPr>
        </p:nvSpPr>
        <p:spPr/>
        <p:txBody>
          <a:bodyPr/>
          <a:lstStyle/>
          <a:p>
            <a:fld id="{2A916FC7-36A5-47F8-AC6B-E8604D873A68}" type="slidenum">
              <a:rPr lang="en-US" smtClean="0"/>
              <a:pPr/>
              <a:t>‹#›</a:t>
            </a:fld>
            <a:endParaRPr lang="en-US"/>
          </a:p>
        </p:txBody>
      </p:sp>
    </p:spTree>
    <p:extLst>
      <p:ext uri="{BB962C8B-B14F-4D97-AF65-F5344CB8AC3E}">
        <p14:creationId xmlns:p14="http://schemas.microsoft.com/office/powerpoint/2010/main" val="106047097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477004"/>
            <a:ext cx="2844800" cy="365125"/>
          </a:xfrm>
          <a:prstGeom prst="rect">
            <a:avLst/>
          </a:prstGeom>
        </p:spPr>
        <p:txBody>
          <a:bodyPr/>
          <a:lstStyle/>
          <a:p>
            <a:fld id="{7731F497-C99B-4645-95E5-10442ED2E8B7}" type="datetime1">
              <a:rPr lang="en-US" smtClean="0">
                <a:solidFill>
                  <a:prstClr val="black"/>
                </a:solidFill>
              </a:rPr>
              <a:t>10/05/18</a:t>
            </a:fld>
            <a:endParaRPr lang="en-US">
              <a:solidFill>
                <a:prstClr val="black"/>
              </a:solidFill>
            </a:endParaRPr>
          </a:p>
        </p:txBody>
      </p:sp>
      <p:sp>
        <p:nvSpPr>
          <p:cNvPr id="3" name="Footer Placeholder 2"/>
          <p:cNvSpPr>
            <a:spLocks noGrp="1"/>
          </p:cNvSpPr>
          <p:nvPr>
            <p:ph type="ftr" sz="quarter" idx="11"/>
          </p:nvPr>
        </p:nvSpPr>
        <p:spPr>
          <a:xfrm>
            <a:off x="4165600" y="6492876"/>
            <a:ext cx="3860800" cy="365125"/>
          </a:xfrm>
          <a:prstGeom prst="rect">
            <a:avLst/>
          </a:prstGeom>
        </p:spPr>
        <p:txBody>
          <a:bodyPr/>
          <a:lstStyle/>
          <a:p>
            <a:endParaRPr lang="en-US">
              <a:solidFill>
                <a:prstClr val="black"/>
              </a:solidFill>
            </a:endParaRPr>
          </a:p>
        </p:txBody>
      </p:sp>
      <p:sp>
        <p:nvSpPr>
          <p:cNvPr id="4" name="Slide Number Placeholder 3"/>
          <p:cNvSpPr>
            <a:spLocks noGrp="1"/>
          </p:cNvSpPr>
          <p:nvPr>
            <p:ph type="sldNum" sz="quarter" idx="12"/>
          </p:nvPr>
        </p:nvSpPr>
        <p:spPr/>
        <p:txBody>
          <a:bodyPr/>
          <a:lstStyle/>
          <a:p>
            <a:fld id="{2A916FC7-36A5-47F8-AC6B-E8604D873A68}" type="slidenum">
              <a:rPr lang="en-US" smtClean="0"/>
              <a:pPr/>
              <a:t>‹#›</a:t>
            </a:fld>
            <a:endParaRPr lang="en-US"/>
          </a:p>
        </p:txBody>
      </p:sp>
    </p:spTree>
    <p:extLst>
      <p:ext uri="{BB962C8B-B14F-4D97-AF65-F5344CB8AC3E}">
        <p14:creationId xmlns:p14="http://schemas.microsoft.com/office/powerpoint/2010/main" val="125587222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027" y="1601"/>
          <a:ext cx="2015" cy="1587"/>
        </p:xfrm>
        <a:graphic>
          <a:graphicData uri="http://schemas.openxmlformats.org/presentationml/2006/ole">
            <mc:AlternateContent xmlns:mc="http://schemas.openxmlformats.org/markup-compatibility/2006">
              <mc:Choice xmlns:v="urn:schemas-microsoft-com:vml" Requires="v">
                <p:oleObj spid="_x0000_s2087" name="think-cell Slide" r:id="rId5" imgW="360" imgH="360" progId="TCLayout.ActiveDocument.1">
                  <p:embed/>
                </p:oleObj>
              </mc:Choice>
              <mc:Fallback>
                <p:oleObj name="think-cell Slid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7" y="1601"/>
                        <a:ext cx="2015"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Copyright" hidden="1"/>
          <p:cNvSpPr txBox="1">
            <a:spLocks noChangeArrowheads="1"/>
          </p:cNvSpPr>
          <p:nvPr>
            <p:custDataLst>
              <p:tags r:id="rId3"/>
            </p:custDataLst>
          </p:nvPr>
        </p:nvSpPr>
        <p:spPr bwMode="gray">
          <a:xfrm>
            <a:off x="606688" y="6534150"/>
            <a:ext cx="3678359" cy="101600"/>
          </a:xfrm>
          <a:prstGeom prst="rect">
            <a:avLst/>
          </a:prstGeom>
          <a:noFill/>
          <a:ln>
            <a:noFill/>
          </a:ln>
          <a:effectLst/>
          <a:extLst/>
        </p:spPr>
        <p:txBody>
          <a:bodyPr wrap="none" lIns="0" tIns="0" rIns="0" bIns="0" anchor="b"/>
          <a:lstStyle/>
          <a:p>
            <a:pPr fontAlgn="base">
              <a:spcBef>
                <a:spcPct val="50000"/>
              </a:spcBef>
              <a:spcAft>
                <a:spcPct val="0"/>
              </a:spcAft>
              <a:defRPr/>
            </a:pPr>
            <a:r>
              <a:rPr lang="en-US" sz="700" dirty="0">
                <a:solidFill>
                  <a:srgbClr val="7C848A"/>
                </a:solidFill>
                <a:latin typeface="Arial" charset="0"/>
                <a:cs typeface="Arial" charset="0"/>
                <a:sym typeface="Arial"/>
              </a:rPr>
              <a:t>© OLI Scenario 386</a:t>
            </a:r>
          </a:p>
        </p:txBody>
      </p:sp>
      <p:sp>
        <p:nvSpPr>
          <p:cNvPr id="11" name="Rectangle 10"/>
          <p:cNvSpPr/>
          <p:nvPr userDrawn="1"/>
        </p:nvSpPr>
        <p:spPr>
          <a:xfrm>
            <a:off x="-10584" y="4"/>
            <a:ext cx="12213168" cy="6857999"/>
          </a:xfrm>
          <a:prstGeom prst="rect">
            <a:avLst/>
          </a:prstGeom>
          <a:solidFill>
            <a:srgbClr val="181273"/>
          </a:solidFill>
          <a:ln w="12700">
            <a:miter lim="400000"/>
          </a:ln>
        </p:spPr>
        <p:txBody>
          <a:bodyPr lIns="60953" tIns="60955" rIns="60953" bIns="60955" anchor="ctr"/>
          <a:lstStyle/>
          <a:p>
            <a:pPr defTabSz="1219068"/>
            <a:endParaRPr sz="240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05163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5BFF26-A24F-4FBD-BC18-11C99C774145}" type="datetime1">
              <a:rPr lang="en-US" smtClean="0"/>
              <a:t>10/05/18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90BA2A-4E42-4548-BB76-F9393884CAA5}" type="slidenum">
              <a:rPr lang="en-US" smtClean="0"/>
              <a:t>‹#›</a:t>
            </a:fld>
            <a:endParaRPr lang="en-US"/>
          </a:p>
        </p:txBody>
      </p:sp>
    </p:spTree>
    <p:extLst>
      <p:ext uri="{BB962C8B-B14F-4D97-AF65-F5344CB8AC3E}">
        <p14:creationId xmlns:p14="http://schemas.microsoft.com/office/powerpoint/2010/main" val="3983212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1 (title only)">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contrast="56000"/>
                    </a14:imgEffect>
                  </a14:imgLayer>
                </a14:imgProps>
              </a:ext>
              <a:ext uri="{28A0092B-C50C-407E-A947-70E740481C1C}">
                <a14:useLocalDpi xmlns:a14="http://schemas.microsoft.com/office/drawing/2010/main"/>
              </a:ext>
            </a:extLst>
          </a:blip>
          <a:srcRect l="2255"/>
          <a:stretch/>
        </p:blipFill>
        <p:spPr>
          <a:xfrm>
            <a:off x="0" y="0"/>
            <a:ext cx="12192000" cy="6858000"/>
          </a:xfrm>
          <a:prstGeom prst="rect">
            <a:avLst/>
          </a:prstGeom>
        </p:spPr>
      </p:pic>
      <p:sp>
        <p:nvSpPr>
          <p:cNvPr id="24" name="Rectangle 4"/>
          <p:cNvSpPr/>
          <p:nvPr userDrawn="1"/>
        </p:nvSpPr>
        <p:spPr>
          <a:xfrm>
            <a:off x="0" y="0"/>
            <a:ext cx="12192000" cy="6858000"/>
          </a:xfrm>
          <a:prstGeom prst="rect">
            <a:avLst/>
          </a:prstGeom>
          <a:gradFill>
            <a:gsLst>
              <a:gs pos="0">
                <a:srgbClr val="384B79">
                  <a:alpha val="0"/>
                </a:srgbClr>
              </a:gs>
              <a:gs pos="99000">
                <a:srgbClr val="09063E">
                  <a:lumMod val="100000"/>
                  <a:alpha val="80000"/>
                </a:srgbClr>
              </a:gs>
            </a:gsLst>
            <a:lin ang="5400000"/>
          </a:gradFill>
          <a:ln w="12700">
            <a:miter lim="400000"/>
          </a:ln>
        </p:spPr>
        <p:txBody>
          <a:bodyPr lIns="41018" tIns="41018" rIns="41018" bIns="41018" anchor="ctr"/>
          <a:lstStyle/>
          <a:p>
            <a:pPr algn="ctr" fontAlgn="base">
              <a:spcBef>
                <a:spcPct val="0"/>
              </a:spcBef>
              <a:spcAft>
                <a:spcPct val="0"/>
              </a:spcAft>
              <a:defRPr sz="1800">
                <a:solidFill>
                  <a:srgbClr val="FFFFFF"/>
                </a:solidFill>
                <a:latin typeface="Source Sans Pro Light"/>
                <a:ea typeface="Source Sans Pro Light"/>
                <a:cs typeface="Source Sans Pro Light"/>
                <a:sym typeface="Source Sans Pro Light"/>
              </a:defRPr>
            </a:pPr>
            <a:endParaRPr sz="1650">
              <a:solidFill>
                <a:srgbClr val="FFFFFF"/>
              </a:solidFill>
              <a:latin typeface="Source Sans Pro Light"/>
              <a:ea typeface="Source Sans Pro Light"/>
              <a:cs typeface="Source Sans Pro Light"/>
              <a:sym typeface="Source Sans Pro Light"/>
            </a:endParaRPr>
          </a:p>
        </p:txBody>
      </p:sp>
      <p:sp>
        <p:nvSpPr>
          <p:cNvPr id="33" name="Pageheading"/>
          <p:cNvSpPr>
            <a:spLocks noGrp="1"/>
          </p:cNvSpPr>
          <p:nvPr>
            <p:ph type="title"/>
          </p:nvPr>
        </p:nvSpPr>
        <p:spPr>
          <a:xfrm>
            <a:off x="1036320" y="2432304"/>
            <a:ext cx="10058400" cy="841248"/>
          </a:xfrm>
        </p:spPr>
        <p:txBody>
          <a:bodyPr anchor="t"/>
          <a:lstStyle>
            <a:lvl1pPr algn="ctr">
              <a:defRPr sz="2700">
                <a:solidFill>
                  <a:schemeClr val="bg1"/>
                </a:solidFill>
              </a:defRPr>
            </a:lvl1pPr>
          </a:lstStyle>
          <a:p>
            <a:r>
              <a:rPr lang="en-US" dirty="0" smtClean="0"/>
              <a:t>Click to edit Master title style</a:t>
            </a:r>
            <a:endParaRPr lang="en-US" dirty="0"/>
          </a:p>
        </p:txBody>
      </p:sp>
      <p:pic>
        <p:nvPicPr>
          <p:cNvPr id="2050" name="Picture 2" descr="https://rbc-confluence.fg.rbc.com:8443/download/attachments/11259614/Innovation%20Logo%20Yellow%20and%20White%20SMALL?api=v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10100" y="4977583"/>
            <a:ext cx="2971800" cy="8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776356"/>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1 (with subtitle)">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contrast="56000"/>
                    </a14:imgEffect>
                  </a14:imgLayer>
                </a14:imgProps>
              </a:ext>
              <a:ext uri="{28A0092B-C50C-407E-A947-70E740481C1C}">
                <a14:useLocalDpi xmlns:a14="http://schemas.microsoft.com/office/drawing/2010/main"/>
              </a:ext>
            </a:extLst>
          </a:blip>
          <a:srcRect l="2255"/>
          <a:stretch/>
        </p:blipFill>
        <p:spPr>
          <a:xfrm>
            <a:off x="0" y="0"/>
            <a:ext cx="12192000" cy="6858000"/>
          </a:xfrm>
          <a:prstGeom prst="rect">
            <a:avLst/>
          </a:prstGeom>
        </p:spPr>
      </p:pic>
      <p:sp>
        <p:nvSpPr>
          <p:cNvPr id="24" name="Rectangle 4"/>
          <p:cNvSpPr/>
          <p:nvPr userDrawn="1"/>
        </p:nvSpPr>
        <p:spPr>
          <a:xfrm>
            <a:off x="0" y="0"/>
            <a:ext cx="12192000" cy="6858000"/>
          </a:xfrm>
          <a:prstGeom prst="rect">
            <a:avLst/>
          </a:prstGeom>
          <a:gradFill>
            <a:gsLst>
              <a:gs pos="0">
                <a:srgbClr val="384B79">
                  <a:alpha val="0"/>
                </a:srgbClr>
              </a:gs>
              <a:gs pos="99000">
                <a:srgbClr val="09063E">
                  <a:lumMod val="100000"/>
                  <a:alpha val="80000"/>
                </a:srgbClr>
              </a:gs>
            </a:gsLst>
            <a:lin ang="5400000"/>
          </a:gradFill>
          <a:ln w="12700">
            <a:miter lim="400000"/>
          </a:ln>
        </p:spPr>
        <p:txBody>
          <a:bodyPr lIns="41018" tIns="41018" rIns="41018" bIns="41018" anchor="ctr"/>
          <a:lstStyle/>
          <a:p>
            <a:pPr algn="ctr" fontAlgn="base">
              <a:spcBef>
                <a:spcPct val="0"/>
              </a:spcBef>
              <a:spcAft>
                <a:spcPct val="0"/>
              </a:spcAft>
              <a:defRPr sz="1800">
                <a:solidFill>
                  <a:srgbClr val="FFFFFF"/>
                </a:solidFill>
                <a:latin typeface="Source Sans Pro Light"/>
                <a:ea typeface="Source Sans Pro Light"/>
                <a:cs typeface="Source Sans Pro Light"/>
                <a:sym typeface="Source Sans Pro Light"/>
              </a:defRPr>
            </a:pPr>
            <a:endParaRPr sz="1650">
              <a:solidFill>
                <a:srgbClr val="FFFFFF"/>
              </a:solidFill>
              <a:latin typeface="Source Sans Pro Light"/>
              <a:ea typeface="Source Sans Pro Light"/>
              <a:cs typeface="Source Sans Pro Light"/>
              <a:sym typeface="Source Sans Pro Light"/>
            </a:endParaRPr>
          </a:p>
        </p:txBody>
      </p:sp>
      <p:cxnSp>
        <p:nvCxnSpPr>
          <p:cNvPr id="12" name="Straight Connector 11"/>
          <p:cNvCxnSpPr/>
          <p:nvPr userDrawn="1"/>
        </p:nvCxnSpPr>
        <p:spPr>
          <a:xfrm>
            <a:off x="5606112" y="3900753"/>
            <a:ext cx="921569" cy="0"/>
          </a:xfrm>
          <a:prstGeom prst="line">
            <a:avLst/>
          </a:prstGeom>
          <a:noFill/>
          <a:ln w="9525" cap="flat" cmpd="sng" algn="ctr">
            <a:solidFill>
              <a:srgbClr val="FFFFFF">
                <a:lumMod val="85000"/>
              </a:srgbClr>
            </a:solidFill>
            <a:prstDash val="solid"/>
          </a:ln>
          <a:effectLst/>
        </p:spPr>
      </p:cxnSp>
      <p:sp>
        <p:nvSpPr>
          <p:cNvPr id="13" name="Pageheading"/>
          <p:cNvSpPr>
            <a:spLocks noGrp="1"/>
          </p:cNvSpPr>
          <p:nvPr>
            <p:ph type="title"/>
          </p:nvPr>
        </p:nvSpPr>
        <p:spPr>
          <a:xfrm>
            <a:off x="1036320" y="2432304"/>
            <a:ext cx="10058400" cy="841248"/>
          </a:xfrm>
        </p:spPr>
        <p:txBody>
          <a:bodyPr anchor="t"/>
          <a:lstStyle>
            <a:lvl1pPr algn="ctr">
              <a:defRPr sz="270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sz="quarter" idx="10" hasCustomPrompt="1"/>
          </p:nvPr>
        </p:nvSpPr>
        <p:spPr>
          <a:xfrm>
            <a:off x="1037693" y="3293801"/>
            <a:ext cx="10058400" cy="420687"/>
          </a:xfrm>
        </p:spPr>
        <p:txBody>
          <a:bodyPr>
            <a:noAutofit/>
          </a:bodyPr>
          <a:lstStyle>
            <a:lvl1pPr marL="12306" indent="0" algn="ctr" defTabSz="343970" rtl="0" fontAlgn="base">
              <a:spcBef>
                <a:spcPct val="0"/>
              </a:spcBef>
              <a:spcAft>
                <a:spcPct val="0"/>
              </a:spcAft>
              <a:buNone/>
              <a:defRPr lang="en-US" sz="1650"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35366" indent="0" algn="ctr" defTabSz="343970" rtl="0" fontAlgn="base">
              <a:spcBef>
                <a:spcPct val="0"/>
              </a:spcBef>
              <a:spcAft>
                <a:spcPct val="0"/>
              </a:spcAft>
              <a:buNone/>
              <a:defRPr lang="en-US" sz="1650"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258426" indent="0" algn="ctr" defTabSz="343970" rtl="0" fontAlgn="base">
              <a:spcBef>
                <a:spcPct val="0"/>
              </a:spcBef>
              <a:spcAft>
                <a:spcPct val="0"/>
              </a:spcAft>
              <a:buNone/>
              <a:defRPr lang="en-US" sz="1650"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381486" indent="0" algn="ctr" defTabSz="343970" rtl="0" fontAlgn="base">
              <a:spcBef>
                <a:spcPct val="0"/>
              </a:spcBef>
              <a:spcAft>
                <a:spcPct val="0"/>
              </a:spcAft>
              <a:buNone/>
              <a:defRPr lang="en-US" sz="1650"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504546" indent="0" algn="ctr" defTabSz="343970" rtl="0" fontAlgn="base">
              <a:spcBef>
                <a:spcPct val="0"/>
              </a:spcBef>
              <a:spcAft>
                <a:spcPct val="0"/>
              </a:spcAft>
              <a:buNone/>
              <a:defRPr lang="en-US" sz="1650" kern="0" dirty="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subtitle</a:t>
            </a:r>
          </a:p>
        </p:txBody>
      </p:sp>
      <p:sp>
        <p:nvSpPr>
          <p:cNvPr id="17" name="Text Placeholder 2"/>
          <p:cNvSpPr>
            <a:spLocks noGrp="1"/>
          </p:cNvSpPr>
          <p:nvPr>
            <p:ph type="body" sz="quarter" idx="11" hasCustomPrompt="1"/>
          </p:nvPr>
        </p:nvSpPr>
        <p:spPr>
          <a:xfrm>
            <a:off x="4918131" y="4068735"/>
            <a:ext cx="2252135" cy="215399"/>
          </a:xfrm>
        </p:spPr>
        <p:txBody>
          <a:bodyPr anchor="ctr">
            <a:noAutofit/>
          </a:bodyPr>
          <a:lstStyle>
            <a:lvl1pPr algn="ctr" defTabSz="343970" rtl="0" fontAlgn="base">
              <a:spcBef>
                <a:spcPct val="0"/>
              </a:spcBef>
              <a:spcAft>
                <a:spcPct val="0"/>
              </a:spcAft>
              <a:defRPr lang="en-US" sz="900"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35366" indent="0" algn="ctr" defTabSz="343970" rtl="0" fontAlgn="base">
              <a:spcBef>
                <a:spcPct val="0"/>
              </a:spcBef>
              <a:spcAft>
                <a:spcPct val="0"/>
              </a:spcAft>
              <a:buNone/>
              <a:defRPr lang="en-US" sz="1650"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258426" indent="0" algn="ctr" defTabSz="343970" rtl="0" fontAlgn="base">
              <a:spcBef>
                <a:spcPct val="0"/>
              </a:spcBef>
              <a:spcAft>
                <a:spcPct val="0"/>
              </a:spcAft>
              <a:buNone/>
              <a:defRPr lang="en-US" sz="1650"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381486" indent="0" algn="ctr" defTabSz="343970" rtl="0" fontAlgn="base">
              <a:spcBef>
                <a:spcPct val="0"/>
              </a:spcBef>
              <a:spcAft>
                <a:spcPct val="0"/>
              </a:spcAft>
              <a:buNone/>
              <a:defRPr lang="en-US" sz="1650"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504546" indent="0" algn="ctr" defTabSz="343970" rtl="0" fontAlgn="base">
              <a:spcBef>
                <a:spcPct val="0"/>
              </a:spcBef>
              <a:spcAft>
                <a:spcPct val="0"/>
              </a:spcAft>
              <a:buNone/>
              <a:defRPr lang="en-US" sz="1650" kern="0" dirty="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edit subtext</a:t>
            </a:r>
          </a:p>
        </p:txBody>
      </p:sp>
      <p:pic>
        <p:nvPicPr>
          <p:cNvPr id="9" name="Picture 2" descr="https://rbc-confluence.fg.rbc.com:8443/download/attachments/11259614/Innovation%20Logo%20Yellow%20and%20White%20SMALL?api=v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10100" y="4977583"/>
            <a:ext cx="2971800" cy="8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26612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1 (with whitespace)">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contrast="56000"/>
                    </a14:imgEffect>
                  </a14:imgLayer>
                </a14:imgProps>
              </a:ext>
              <a:ext uri="{28A0092B-C50C-407E-A947-70E740481C1C}">
                <a14:useLocalDpi xmlns:a14="http://schemas.microsoft.com/office/drawing/2010/main"/>
              </a:ext>
            </a:extLst>
          </a:blip>
          <a:srcRect l="2255" t="35509" b="2269"/>
          <a:stretch/>
        </p:blipFill>
        <p:spPr>
          <a:xfrm>
            <a:off x="0" y="0"/>
            <a:ext cx="12192000" cy="4267200"/>
          </a:xfrm>
          <a:prstGeom prst="rect">
            <a:avLst/>
          </a:prstGeom>
        </p:spPr>
      </p:pic>
      <p:sp>
        <p:nvSpPr>
          <p:cNvPr id="24" name="Rectangle 4"/>
          <p:cNvSpPr/>
          <p:nvPr userDrawn="1"/>
        </p:nvSpPr>
        <p:spPr>
          <a:xfrm>
            <a:off x="0" y="0"/>
            <a:ext cx="12192000" cy="4267200"/>
          </a:xfrm>
          <a:prstGeom prst="rect">
            <a:avLst/>
          </a:prstGeom>
          <a:gradFill>
            <a:gsLst>
              <a:gs pos="0">
                <a:srgbClr val="384B79">
                  <a:alpha val="0"/>
                </a:srgbClr>
              </a:gs>
              <a:gs pos="99000">
                <a:srgbClr val="09063E">
                  <a:lumMod val="100000"/>
                  <a:alpha val="80000"/>
                </a:srgbClr>
              </a:gs>
            </a:gsLst>
            <a:lin ang="5400000"/>
          </a:gradFill>
          <a:ln w="12700">
            <a:miter lim="400000"/>
          </a:ln>
        </p:spPr>
        <p:txBody>
          <a:bodyPr lIns="41018" tIns="41018" rIns="41018" bIns="41018" anchor="ctr"/>
          <a:lstStyle/>
          <a:p>
            <a:pPr algn="ctr" fontAlgn="base">
              <a:spcBef>
                <a:spcPct val="0"/>
              </a:spcBef>
              <a:spcAft>
                <a:spcPct val="0"/>
              </a:spcAft>
              <a:defRPr sz="1800">
                <a:solidFill>
                  <a:srgbClr val="FFFFFF"/>
                </a:solidFill>
                <a:latin typeface="Source Sans Pro Light"/>
                <a:ea typeface="Source Sans Pro Light"/>
                <a:cs typeface="Source Sans Pro Light"/>
                <a:sym typeface="Source Sans Pro Light"/>
              </a:defRPr>
            </a:pPr>
            <a:endParaRPr sz="1650">
              <a:solidFill>
                <a:srgbClr val="FFFFFF"/>
              </a:solidFill>
              <a:latin typeface="Source Sans Pro Light"/>
              <a:ea typeface="Source Sans Pro Light"/>
              <a:cs typeface="Source Sans Pro Light"/>
              <a:sym typeface="Source Sans Pro Light"/>
            </a:endParaRPr>
          </a:p>
        </p:txBody>
      </p:sp>
      <p:cxnSp>
        <p:nvCxnSpPr>
          <p:cNvPr id="14" name="Straight Connector 13"/>
          <p:cNvCxnSpPr/>
          <p:nvPr userDrawn="1"/>
        </p:nvCxnSpPr>
        <p:spPr>
          <a:xfrm>
            <a:off x="5606112" y="5953475"/>
            <a:ext cx="921569" cy="0"/>
          </a:xfrm>
          <a:prstGeom prst="line">
            <a:avLst/>
          </a:prstGeom>
          <a:noFill/>
          <a:ln w="9525" cap="flat" cmpd="sng" algn="ctr">
            <a:solidFill>
              <a:schemeClr val="tx1"/>
            </a:solidFill>
            <a:prstDash val="solid"/>
          </a:ln>
          <a:effectLst/>
        </p:spPr>
      </p:cxnSp>
      <p:sp>
        <p:nvSpPr>
          <p:cNvPr id="15" name="Pageheading"/>
          <p:cNvSpPr>
            <a:spLocks noGrp="1"/>
          </p:cNvSpPr>
          <p:nvPr>
            <p:ph type="title"/>
          </p:nvPr>
        </p:nvSpPr>
        <p:spPr>
          <a:xfrm>
            <a:off x="1036635" y="4495803"/>
            <a:ext cx="10058400" cy="841248"/>
          </a:xfrm>
        </p:spPr>
        <p:txBody>
          <a:bodyPr anchor="t"/>
          <a:lstStyle>
            <a:lvl1pPr algn="ctr">
              <a:defRPr kumimoji="0" lang="en-US" sz="2700" b="0" i="0" u="none" strike="noStrike" kern="0" cap="none" spc="0" normalizeH="0" baseline="0" dirty="0" smtClean="0">
                <a:ln>
                  <a:noFill/>
                </a:ln>
                <a:solidFill>
                  <a:schemeClr val="tx1"/>
                </a:solidFill>
                <a:effectLst/>
                <a:uLnTx/>
                <a:uFillTx/>
                <a:latin typeface="Verdana" charset="0"/>
                <a:ea typeface="Verdana" charset="0"/>
                <a:cs typeface="Verdana" charset="0"/>
              </a:defRPr>
            </a:lvl1pPr>
          </a:lstStyle>
          <a:p>
            <a:r>
              <a:rPr lang="en-US" dirty="0" smtClean="0"/>
              <a:t>Click to edit Master title style</a:t>
            </a:r>
            <a:endParaRPr lang="en-US" dirty="0"/>
          </a:p>
        </p:txBody>
      </p:sp>
      <p:sp>
        <p:nvSpPr>
          <p:cNvPr id="17" name="Text Placeholder 2"/>
          <p:cNvSpPr>
            <a:spLocks noGrp="1"/>
          </p:cNvSpPr>
          <p:nvPr>
            <p:ph type="body" sz="quarter" idx="10" hasCustomPrompt="1"/>
          </p:nvPr>
        </p:nvSpPr>
        <p:spPr>
          <a:xfrm>
            <a:off x="1037693" y="5353667"/>
            <a:ext cx="10058400" cy="420687"/>
          </a:xfrm>
        </p:spPr>
        <p:txBody>
          <a:bodyPr>
            <a:noAutofit/>
          </a:bodyPr>
          <a:lstStyle>
            <a:lvl1pPr marL="12306" indent="0" algn="ctr" defTabSz="343970" rtl="0" fontAlgn="base">
              <a:spcBef>
                <a:spcPct val="0"/>
              </a:spcBef>
              <a:spcAft>
                <a:spcPct val="0"/>
              </a:spcAft>
              <a:buNone/>
              <a:defRPr kumimoji="0" lang="en-US" sz="1650" b="0" i="0" u="none" strike="noStrike" kern="0" cap="none" spc="0" normalizeH="0" baseline="0" dirty="0" smtClean="0">
                <a:ln>
                  <a:noFill/>
                </a:ln>
                <a:solidFill>
                  <a:schemeClr val="bg1">
                    <a:lumMod val="50000"/>
                  </a:schemeClr>
                </a:solidFill>
                <a:effectLst/>
                <a:uLnTx/>
                <a:uFillTx/>
                <a:latin typeface="Verdana" charset="0"/>
                <a:ea typeface="Verdana" charset="0"/>
                <a:cs typeface="Verdana" charset="0"/>
              </a:defRPr>
            </a:lvl1pPr>
            <a:lvl2pPr marL="135366" indent="0" algn="ctr" defTabSz="343970" rtl="0" fontAlgn="base">
              <a:spcBef>
                <a:spcPct val="0"/>
              </a:spcBef>
              <a:spcAft>
                <a:spcPct val="0"/>
              </a:spcAft>
              <a:buNone/>
              <a:defRPr lang="en-US" sz="1650"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258426" indent="0" algn="ctr" defTabSz="343970" rtl="0" fontAlgn="base">
              <a:spcBef>
                <a:spcPct val="0"/>
              </a:spcBef>
              <a:spcAft>
                <a:spcPct val="0"/>
              </a:spcAft>
              <a:buNone/>
              <a:defRPr lang="en-US" sz="1650"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381486" indent="0" algn="ctr" defTabSz="343970" rtl="0" fontAlgn="base">
              <a:spcBef>
                <a:spcPct val="0"/>
              </a:spcBef>
              <a:spcAft>
                <a:spcPct val="0"/>
              </a:spcAft>
              <a:buNone/>
              <a:defRPr lang="en-US" sz="1650"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504546" indent="0" algn="ctr" defTabSz="343970" rtl="0" fontAlgn="base">
              <a:spcBef>
                <a:spcPct val="0"/>
              </a:spcBef>
              <a:spcAft>
                <a:spcPct val="0"/>
              </a:spcAft>
              <a:buNone/>
              <a:defRPr lang="en-US" sz="1650" kern="0" dirty="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subtitle</a:t>
            </a:r>
          </a:p>
        </p:txBody>
      </p:sp>
      <p:sp>
        <p:nvSpPr>
          <p:cNvPr id="18" name="Text Placeholder 2"/>
          <p:cNvSpPr>
            <a:spLocks noGrp="1"/>
          </p:cNvSpPr>
          <p:nvPr>
            <p:ph type="body" sz="quarter" idx="11" hasCustomPrompt="1"/>
          </p:nvPr>
        </p:nvSpPr>
        <p:spPr>
          <a:xfrm>
            <a:off x="4940827" y="6112432"/>
            <a:ext cx="2252135" cy="215399"/>
          </a:xfrm>
        </p:spPr>
        <p:txBody>
          <a:bodyPr anchor="ctr">
            <a:noAutofit/>
          </a:bodyPr>
          <a:lstStyle>
            <a:lvl1pPr marL="12306" indent="0" algn="ctr" defTabSz="343970" rtl="0" fontAlgn="base">
              <a:spcBef>
                <a:spcPct val="0"/>
              </a:spcBef>
              <a:spcAft>
                <a:spcPct val="0"/>
              </a:spcAft>
              <a:buNone/>
              <a:defRPr kumimoji="0" lang="en-US" sz="900" b="0" i="0" u="none" strike="noStrike" kern="0" cap="none" spc="0" normalizeH="0" baseline="0" dirty="0" smtClean="0">
                <a:ln>
                  <a:noFill/>
                </a:ln>
                <a:solidFill>
                  <a:schemeClr val="bg1">
                    <a:lumMod val="50000"/>
                  </a:schemeClr>
                </a:solidFill>
                <a:effectLst/>
                <a:uLnTx/>
                <a:uFillTx/>
                <a:latin typeface="Verdana" charset="0"/>
                <a:ea typeface="Verdana" charset="0"/>
                <a:cs typeface="Verdana" charset="0"/>
              </a:defRPr>
            </a:lvl1pPr>
            <a:lvl2pPr marL="135366" indent="0" algn="ctr" defTabSz="343970" rtl="0" fontAlgn="base">
              <a:spcBef>
                <a:spcPct val="0"/>
              </a:spcBef>
              <a:spcAft>
                <a:spcPct val="0"/>
              </a:spcAft>
              <a:buNone/>
              <a:defRPr lang="en-US" sz="1650"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258426" indent="0" algn="ctr" defTabSz="343970" rtl="0" fontAlgn="base">
              <a:spcBef>
                <a:spcPct val="0"/>
              </a:spcBef>
              <a:spcAft>
                <a:spcPct val="0"/>
              </a:spcAft>
              <a:buNone/>
              <a:defRPr lang="en-US" sz="1650"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381486" indent="0" algn="ctr" defTabSz="343970" rtl="0" fontAlgn="base">
              <a:spcBef>
                <a:spcPct val="0"/>
              </a:spcBef>
              <a:spcAft>
                <a:spcPct val="0"/>
              </a:spcAft>
              <a:buNone/>
              <a:defRPr lang="en-US" sz="1650"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504546" indent="0" algn="ctr" defTabSz="343970" rtl="0" fontAlgn="base">
              <a:spcBef>
                <a:spcPct val="0"/>
              </a:spcBef>
              <a:spcAft>
                <a:spcPct val="0"/>
              </a:spcAft>
              <a:buNone/>
              <a:defRPr lang="en-US" sz="1650" kern="0" dirty="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marL="12306" lvl="0" indent="0" algn="ctr" defTabSz="343970" rtl="0" fontAlgn="base">
              <a:spcBef>
                <a:spcPct val="0"/>
              </a:spcBef>
              <a:spcAft>
                <a:spcPct val="0"/>
              </a:spcAft>
              <a:buClr>
                <a:schemeClr val="accent2"/>
              </a:buClr>
              <a:buFont typeface="Arial" panose="020B0604020202020204" pitchFamily="34" charset="0"/>
              <a:buNone/>
            </a:pPr>
            <a:r>
              <a:rPr lang="en-US" dirty="0" smtClean="0"/>
              <a:t>Click edit subtext</a:t>
            </a:r>
          </a:p>
        </p:txBody>
      </p:sp>
      <p:pic>
        <p:nvPicPr>
          <p:cNvPr id="9" name="Picture 2" descr="https://rbc-confluence.fg.rbc.com:8443/download/attachments/11259614/Innovation%20Logo%20Yellow%20and%20White%20SMALL?api=v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10100" y="2474080"/>
            <a:ext cx="2971800" cy="8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05306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2 (title only)">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1230"/>
            <a:ext cx="12192000" cy="6879230"/>
          </a:xfrm>
          <a:prstGeom prst="rect">
            <a:avLst/>
          </a:prstGeom>
        </p:spPr>
      </p:pic>
      <p:sp>
        <p:nvSpPr>
          <p:cNvPr id="17" name="Rectangle 2"/>
          <p:cNvSpPr>
            <a:spLocks noChangeArrowheads="1"/>
          </p:cNvSpPr>
          <p:nvPr userDrawn="1"/>
        </p:nvSpPr>
        <p:spPr bwMode="auto">
          <a:xfrm>
            <a:off x="-21168" y="4725144"/>
            <a:ext cx="12213168" cy="1143000"/>
          </a:xfrm>
          <a:prstGeom prst="rect">
            <a:avLst/>
          </a:prstGeom>
          <a:solidFill>
            <a:srgbClr val="2E3A58"/>
          </a:solidFill>
          <a:ln w="6350">
            <a:noFill/>
            <a:miter lim="800000"/>
            <a:headEnd/>
            <a:tailEnd/>
          </a:ln>
          <a:effectLst/>
        </p:spPr>
        <p:txBody>
          <a:bodyPr wrap="none" anchor="ctr"/>
          <a:lstStyle/>
          <a:p>
            <a:pPr>
              <a:defRPr/>
            </a:pPr>
            <a:endParaRPr lang="en-US" sz="1350" kern="0" smtClean="0">
              <a:solidFill>
                <a:srgbClr val="002888"/>
              </a:solidFill>
              <a:latin typeface="Arial" charset="0"/>
            </a:endParaRP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50080" y="4782254"/>
            <a:ext cx="1775149" cy="1028780"/>
          </a:xfrm>
          <a:prstGeom prst="rect">
            <a:avLst/>
          </a:prstGeom>
        </p:spPr>
      </p:pic>
      <p:sp>
        <p:nvSpPr>
          <p:cNvPr id="20" name="Pageheading"/>
          <p:cNvSpPr>
            <a:spLocks noGrp="1"/>
          </p:cNvSpPr>
          <p:nvPr>
            <p:ph type="title"/>
          </p:nvPr>
        </p:nvSpPr>
        <p:spPr>
          <a:xfrm>
            <a:off x="422605" y="4862920"/>
            <a:ext cx="9627475" cy="841248"/>
          </a:xfrm>
        </p:spPr>
        <p:txBody>
          <a:bodyPr anchor="ctr"/>
          <a:lstStyle>
            <a:lvl1pPr algn="l">
              <a:defRPr sz="210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8344342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3 (title only)">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2000" contrast="57000"/>
                    </a14:imgEffect>
                  </a14:imgLayer>
                </a14:imgProps>
              </a:ext>
              <a:ext uri="{28A0092B-C50C-407E-A947-70E740481C1C}">
                <a14:useLocalDpi xmlns:a14="http://schemas.microsoft.com/office/drawing/2010/main"/>
              </a:ext>
            </a:extLst>
          </a:blip>
          <a:stretch>
            <a:fillRect/>
          </a:stretch>
        </p:blipFill>
        <p:spPr>
          <a:xfrm>
            <a:off x="-1995" y="3"/>
            <a:ext cx="12210491" cy="6868401"/>
          </a:xfrm>
          <a:prstGeom prst="rect">
            <a:avLst/>
          </a:prstGeom>
        </p:spPr>
      </p:pic>
      <p:sp>
        <p:nvSpPr>
          <p:cNvPr id="20" name="Rectangle 6"/>
          <p:cNvSpPr txBox="1">
            <a:spLocks noChangeArrowheads="1"/>
          </p:cNvSpPr>
          <p:nvPr userDrawn="1"/>
        </p:nvSpPr>
        <p:spPr>
          <a:xfrm>
            <a:off x="5103813" y="5588868"/>
            <a:ext cx="1926167" cy="219075"/>
          </a:xfrm>
          <a:prstGeom prst="rect">
            <a:avLst/>
          </a:prstGeom>
        </p:spPr>
        <p:txBody>
          <a:bodyPr anchor="t"/>
          <a:lstStyle>
            <a:defPPr>
              <a:defRPr lang="en-US"/>
            </a:defPPr>
            <a:lvl1pPr algn="ctr" rtl="0" fontAlgn="base">
              <a:spcBef>
                <a:spcPct val="0"/>
              </a:spcBef>
              <a:spcAft>
                <a:spcPct val="0"/>
              </a:spcAft>
              <a:defRPr sz="1200" kern="1200">
                <a:solidFill>
                  <a:schemeClr val="bg1"/>
                </a:solidFill>
                <a:latin typeface="Verdana" charset="0"/>
                <a:ea typeface="Verdana" charset="0"/>
                <a:cs typeface="Verdana" charset="0"/>
              </a:defRPr>
            </a:lvl1pPr>
            <a:lvl2pPr marL="410200" algn="ctr" rtl="0" fontAlgn="base">
              <a:spcBef>
                <a:spcPct val="0"/>
              </a:spcBef>
              <a:spcAft>
                <a:spcPct val="0"/>
              </a:spcAft>
              <a:defRPr sz="900" kern="1200">
                <a:solidFill>
                  <a:schemeClr val="tx1"/>
                </a:solidFill>
                <a:latin typeface="Arial" charset="0"/>
                <a:ea typeface="+mn-ea"/>
                <a:cs typeface="+mn-cs"/>
              </a:defRPr>
            </a:lvl2pPr>
            <a:lvl3pPr marL="820400" algn="ctr" rtl="0" fontAlgn="base">
              <a:spcBef>
                <a:spcPct val="0"/>
              </a:spcBef>
              <a:spcAft>
                <a:spcPct val="0"/>
              </a:spcAft>
              <a:defRPr sz="900" kern="1200">
                <a:solidFill>
                  <a:schemeClr val="tx1"/>
                </a:solidFill>
                <a:latin typeface="Arial" charset="0"/>
                <a:ea typeface="+mn-ea"/>
                <a:cs typeface="+mn-cs"/>
              </a:defRPr>
            </a:lvl3pPr>
            <a:lvl4pPr marL="1230600" algn="ctr" rtl="0" fontAlgn="base">
              <a:spcBef>
                <a:spcPct val="0"/>
              </a:spcBef>
              <a:spcAft>
                <a:spcPct val="0"/>
              </a:spcAft>
              <a:defRPr sz="900" kern="1200">
                <a:solidFill>
                  <a:schemeClr val="tx1"/>
                </a:solidFill>
                <a:latin typeface="Arial" charset="0"/>
                <a:ea typeface="+mn-ea"/>
                <a:cs typeface="+mn-cs"/>
              </a:defRPr>
            </a:lvl4pPr>
            <a:lvl5pPr marL="1640799" algn="ctr" rtl="0" fontAlgn="base">
              <a:spcBef>
                <a:spcPct val="0"/>
              </a:spcBef>
              <a:spcAft>
                <a:spcPct val="0"/>
              </a:spcAft>
              <a:defRPr sz="900" kern="1200">
                <a:solidFill>
                  <a:schemeClr val="tx1"/>
                </a:solidFill>
                <a:latin typeface="Arial" charset="0"/>
                <a:ea typeface="+mn-ea"/>
                <a:cs typeface="+mn-cs"/>
              </a:defRPr>
            </a:lvl5pPr>
            <a:lvl6pPr marL="2050999" algn="l" defTabSz="820400" rtl="0" eaLnBrk="1" latinLnBrk="0" hangingPunct="1">
              <a:defRPr sz="900" kern="1200">
                <a:solidFill>
                  <a:schemeClr val="tx1"/>
                </a:solidFill>
                <a:latin typeface="Arial" charset="0"/>
                <a:ea typeface="+mn-ea"/>
                <a:cs typeface="+mn-cs"/>
              </a:defRPr>
            </a:lvl6pPr>
            <a:lvl7pPr marL="2461199" algn="l" defTabSz="820400" rtl="0" eaLnBrk="1" latinLnBrk="0" hangingPunct="1">
              <a:defRPr sz="900" kern="1200">
                <a:solidFill>
                  <a:schemeClr val="tx1"/>
                </a:solidFill>
                <a:latin typeface="Arial" charset="0"/>
                <a:ea typeface="+mn-ea"/>
                <a:cs typeface="+mn-cs"/>
              </a:defRPr>
            </a:lvl7pPr>
            <a:lvl8pPr marL="2871399" algn="l" defTabSz="820400" rtl="0" eaLnBrk="1" latinLnBrk="0" hangingPunct="1">
              <a:defRPr sz="900" kern="1200">
                <a:solidFill>
                  <a:schemeClr val="tx1"/>
                </a:solidFill>
                <a:latin typeface="Arial" charset="0"/>
                <a:ea typeface="+mn-ea"/>
                <a:cs typeface="+mn-cs"/>
              </a:defRPr>
            </a:lvl8pPr>
            <a:lvl9pPr marL="3281599" algn="l" defTabSz="820400" rtl="0" eaLnBrk="1" latinLnBrk="0" hangingPunct="1">
              <a:defRPr sz="900" kern="1200">
                <a:solidFill>
                  <a:schemeClr val="tx1"/>
                </a:solidFill>
                <a:latin typeface="Arial" charset="0"/>
                <a:ea typeface="+mn-ea"/>
                <a:cs typeface="+mn-cs"/>
              </a:defRPr>
            </a:lvl9pPr>
          </a:lstStyle>
          <a:p>
            <a:pPr>
              <a:defRPr/>
            </a:pPr>
            <a:endParaRPr lang="en-CA" sz="900" dirty="0">
              <a:solidFill>
                <a:srgbClr val="FFFFFF"/>
              </a:solidFill>
            </a:endParaRPr>
          </a:p>
        </p:txBody>
      </p:sp>
      <p:cxnSp>
        <p:nvCxnSpPr>
          <p:cNvPr id="21" name="Straight Connector 20"/>
          <p:cNvCxnSpPr/>
          <p:nvPr userDrawn="1"/>
        </p:nvCxnSpPr>
        <p:spPr>
          <a:xfrm>
            <a:off x="5606112" y="5462158"/>
            <a:ext cx="921569" cy="0"/>
          </a:xfrm>
          <a:prstGeom prst="line">
            <a:avLst/>
          </a:prstGeom>
          <a:noFill/>
          <a:ln w="9525" cap="flat" cmpd="sng" algn="ctr">
            <a:solidFill>
              <a:srgbClr val="FFFFFF">
                <a:lumMod val="85000"/>
              </a:srgbClr>
            </a:solidFill>
            <a:prstDash val="solid"/>
          </a:ln>
          <a:effectLst/>
        </p:spPr>
      </p:cxnSp>
      <p:sp>
        <p:nvSpPr>
          <p:cNvPr id="9" name="Pageheading"/>
          <p:cNvSpPr>
            <a:spLocks noGrp="1"/>
          </p:cNvSpPr>
          <p:nvPr>
            <p:ph type="title"/>
          </p:nvPr>
        </p:nvSpPr>
        <p:spPr>
          <a:xfrm>
            <a:off x="1040183" y="4005072"/>
            <a:ext cx="10058400" cy="841248"/>
          </a:xfrm>
        </p:spPr>
        <p:txBody>
          <a:bodyPr anchor="t"/>
          <a:lstStyle>
            <a:lvl1pPr algn="ctr">
              <a:defRPr sz="2700">
                <a:solidFill>
                  <a:schemeClr val="bg1"/>
                </a:solidFill>
              </a:defRPr>
            </a:lvl1pPr>
          </a:lstStyle>
          <a:p>
            <a:r>
              <a:rPr lang="en-US" dirty="0" smtClean="0"/>
              <a:t>Click to edit Master title style</a:t>
            </a:r>
            <a:endParaRPr lang="en-US" dirty="0"/>
          </a:p>
        </p:txBody>
      </p:sp>
      <p:sp>
        <p:nvSpPr>
          <p:cNvPr id="16" name="Text Placeholder 2"/>
          <p:cNvSpPr>
            <a:spLocks noGrp="1"/>
          </p:cNvSpPr>
          <p:nvPr>
            <p:ph type="body" sz="quarter" idx="10" hasCustomPrompt="1"/>
          </p:nvPr>
        </p:nvSpPr>
        <p:spPr>
          <a:xfrm>
            <a:off x="1037693" y="4877069"/>
            <a:ext cx="10058400" cy="420687"/>
          </a:xfrm>
        </p:spPr>
        <p:txBody>
          <a:bodyPr>
            <a:noAutofit/>
          </a:bodyPr>
          <a:lstStyle>
            <a:lvl1pPr marL="12306" indent="0" algn="ctr" defTabSz="343970" rtl="0" fontAlgn="base">
              <a:spcBef>
                <a:spcPct val="0"/>
              </a:spcBef>
              <a:spcAft>
                <a:spcPct val="0"/>
              </a:spcAft>
              <a:buNone/>
              <a:defRPr lang="en-US" sz="1650"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35366" indent="0" algn="ctr" defTabSz="343970" rtl="0" fontAlgn="base">
              <a:spcBef>
                <a:spcPct val="0"/>
              </a:spcBef>
              <a:spcAft>
                <a:spcPct val="0"/>
              </a:spcAft>
              <a:buNone/>
              <a:defRPr lang="en-US" sz="1650"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258426" indent="0" algn="ctr" defTabSz="343970" rtl="0" fontAlgn="base">
              <a:spcBef>
                <a:spcPct val="0"/>
              </a:spcBef>
              <a:spcAft>
                <a:spcPct val="0"/>
              </a:spcAft>
              <a:buNone/>
              <a:defRPr lang="en-US" sz="1650"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381486" indent="0" algn="ctr" defTabSz="343970" rtl="0" fontAlgn="base">
              <a:spcBef>
                <a:spcPct val="0"/>
              </a:spcBef>
              <a:spcAft>
                <a:spcPct val="0"/>
              </a:spcAft>
              <a:buNone/>
              <a:defRPr lang="en-US" sz="1650"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504546" indent="0" algn="ctr" defTabSz="343970" rtl="0" fontAlgn="base">
              <a:spcBef>
                <a:spcPct val="0"/>
              </a:spcBef>
              <a:spcAft>
                <a:spcPct val="0"/>
              </a:spcAft>
              <a:buNone/>
              <a:defRPr lang="en-US" sz="1650" kern="0" dirty="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subtitle</a:t>
            </a:r>
          </a:p>
        </p:txBody>
      </p:sp>
      <p:sp>
        <p:nvSpPr>
          <p:cNvPr id="17" name="Text Placeholder 2"/>
          <p:cNvSpPr>
            <a:spLocks noGrp="1"/>
          </p:cNvSpPr>
          <p:nvPr>
            <p:ph type="body" sz="quarter" idx="11" hasCustomPrompt="1"/>
          </p:nvPr>
        </p:nvSpPr>
        <p:spPr>
          <a:xfrm>
            <a:off x="4952117" y="5700243"/>
            <a:ext cx="2252135" cy="215399"/>
          </a:xfrm>
        </p:spPr>
        <p:txBody>
          <a:bodyPr anchor="ctr">
            <a:noAutofit/>
          </a:bodyPr>
          <a:lstStyle>
            <a:lvl1pPr marL="12306" indent="0" algn="ctr" defTabSz="343970" rtl="0" fontAlgn="base">
              <a:spcBef>
                <a:spcPct val="0"/>
              </a:spcBef>
              <a:spcAft>
                <a:spcPct val="0"/>
              </a:spcAft>
              <a:buNone/>
              <a:defRPr kumimoji="0" lang="en-US" sz="900" b="0" i="0" u="none" strike="noStrike" kern="0" cap="none" spc="0" normalizeH="0" baseline="0" dirty="0" smtClean="0">
                <a:ln>
                  <a:noFill/>
                </a:ln>
                <a:solidFill>
                  <a:schemeClr val="bg1"/>
                </a:solidFill>
                <a:effectLst/>
                <a:uLnTx/>
                <a:uFillTx/>
                <a:latin typeface="Verdana" charset="0"/>
                <a:ea typeface="Verdana" charset="0"/>
                <a:cs typeface="Verdana" charset="0"/>
              </a:defRPr>
            </a:lvl1pPr>
            <a:lvl2pPr marL="135366" indent="0" algn="ctr" defTabSz="343970" rtl="0" fontAlgn="base">
              <a:spcBef>
                <a:spcPct val="0"/>
              </a:spcBef>
              <a:spcAft>
                <a:spcPct val="0"/>
              </a:spcAft>
              <a:buNone/>
              <a:defRPr lang="en-US" sz="1650"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258426" indent="0" algn="ctr" defTabSz="343970" rtl="0" fontAlgn="base">
              <a:spcBef>
                <a:spcPct val="0"/>
              </a:spcBef>
              <a:spcAft>
                <a:spcPct val="0"/>
              </a:spcAft>
              <a:buNone/>
              <a:defRPr lang="en-US" sz="1650"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381486" indent="0" algn="ctr" defTabSz="343970" rtl="0" fontAlgn="base">
              <a:spcBef>
                <a:spcPct val="0"/>
              </a:spcBef>
              <a:spcAft>
                <a:spcPct val="0"/>
              </a:spcAft>
              <a:buNone/>
              <a:defRPr lang="en-US" sz="1650"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504546" indent="0" algn="ctr" defTabSz="343970" rtl="0" fontAlgn="base">
              <a:spcBef>
                <a:spcPct val="0"/>
              </a:spcBef>
              <a:spcAft>
                <a:spcPct val="0"/>
              </a:spcAft>
              <a:buNone/>
              <a:defRPr lang="en-US" sz="1650" kern="0" dirty="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marL="12306" lvl="0" indent="0" algn="ctr" defTabSz="343970" rtl="0" fontAlgn="base">
              <a:spcBef>
                <a:spcPct val="0"/>
              </a:spcBef>
              <a:spcAft>
                <a:spcPct val="0"/>
              </a:spcAft>
              <a:buClr>
                <a:schemeClr val="accent2"/>
              </a:buClr>
              <a:buFont typeface="Arial" panose="020B0604020202020204" pitchFamily="34" charset="0"/>
              <a:buNone/>
            </a:pPr>
            <a:r>
              <a:rPr lang="en-US" dirty="0" smtClean="0"/>
              <a:t>Click edit subtext</a:t>
            </a:r>
          </a:p>
        </p:txBody>
      </p:sp>
      <p:pic>
        <p:nvPicPr>
          <p:cNvPr id="10" name="Picture 2" descr="https://rbc-confluence.fg.rbc.com:8443/download/attachments/11259614/Innovation%20Logo%20Yellow%20and%20White%20SMALL?api=v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10100" y="2340915"/>
            <a:ext cx="2971800" cy="8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907821"/>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subtitl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2000" contrast="57000"/>
                    </a14:imgEffect>
                  </a14:imgLayer>
                </a14:imgProps>
              </a:ext>
              <a:ext uri="{28A0092B-C50C-407E-A947-70E740481C1C}">
                <a14:useLocalDpi xmlns:a14="http://schemas.microsoft.com/office/drawing/2010/main"/>
              </a:ext>
            </a:extLst>
          </a:blip>
          <a:stretch>
            <a:fillRect/>
          </a:stretch>
        </p:blipFill>
        <p:spPr>
          <a:xfrm>
            <a:off x="-1995" y="3"/>
            <a:ext cx="12210491" cy="6868401"/>
          </a:xfrm>
          <a:prstGeom prst="rect">
            <a:avLst/>
          </a:prstGeom>
        </p:spPr>
      </p:pic>
      <p:sp>
        <p:nvSpPr>
          <p:cNvPr id="22" name="Pageheading"/>
          <p:cNvSpPr>
            <a:spLocks noGrp="1"/>
          </p:cNvSpPr>
          <p:nvPr>
            <p:ph type="title"/>
          </p:nvPr>
        </p:nvSpPr>
        <p:spPr>
          <a:xfrm>
            <a:off x="1036320" y="3016527"/>
            <a:ext cx="10058400" cy="841248"/>
          </a:xfrm>
        </p:spPr>
        <p:txBody>
          <a:bodyPr anchor="t"/>
          <a:lstStyle>
            <a:lvl1pPr algn="ctr">
              <a:defRPr sz="2700">
                <a:solidFill>
                  <a:schemeClr val="bg1"/>
                </a:solidFill>
              </a:defRPr>
            </a:lvl1pPr>
          </a:lstStyle>
          <a:p>
            <a:r>
              <a:rPr lang="en-US" dirty="0" smtClean="0"/>
              <a:t>Click to edit Master title style</a:t>
            </a:r>
            <a:endParaRPr lang="en-US" dirty="0"/>
          </a:p>
        </p:txBody>
      </p:sp>
      <p:pic>
        <p:nvPicPr>
          <p:cNvPr id="5" name="Picture 2" descr="https://rbc-confluence.fg.rbc.com:8443/download/attachments/11259614/Innovation%20Logo%20Yellow%20and%20White%20SMALL?api=v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10100" y="4977583"/>
            <a:ext cx="2971800" cy="8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80880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Break Slide">
    <p:spTree>
      <p:nvGrpSpPr>
        <p:cNvPr id="1" name=""/>
        <p:cNvGrpSpPr/>
        <p:nvPr/>
      </p:nvGrpSpPr>
      <p:grpSpPr>
        <a:xfrm>
          <a:off x="0" y="0"/>
          <a:ext cx="0" cy="0"/>
          <a:chOff x="0" y="0"/>
          <a:chExt cx="0" cy="0"/>
        </a:xfrm>
      </p:grpSpPr>
      <p:sp>
        <p:nvSpPr>
          <p:cNvPr id="3467" name="Rectangle 395"/>
          <p:cNvSpPr>
            <a:spLocks noChangeArrowheads="1"/>
          </p:cNvSpPr>
          <p:nvPr/>
        </p:nvSpPr>
        <p:spPr bwMode="auto">
          <a:xfrm>
            <a:off x="448735" y="374652"/>
            <a:ext cx="11290300" cy="6156325"/>
          </a:xfrm>
          <a:prstGeom prst="rect">
            <a:avLst/>
          </a:prstGeom>
          <a:noFill/>
          <a:ln w="9525" algn="ctr">
            <a:solidFill>
              <a:srgbClr val="0051A5"/>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530" tIns="30765" rIns="61530" bIns="30765" anchor="ctr"/>
          <a:lstStyle/>
          <a:p>
            <a:pPr algn="ctr" fontAlgn="base">
              <a:spcBef>
                <a:spcPct val="0"/>
              </a:spcBef>
              <a:spcAft>
                <a:spcPct val="0"/>
              </a:spcAft>
            </a:pPr>
            <a:endParaRPr lang="en-US" sz="675">
              <a:solidFill>
                <a:srgbClr val="0051A5"/>
              </a:solidFill>
              <a:latin typeface="Arial" charset="0"/>
            </a:endParaRPr>
          </a:p>
        </p:txBody>
      </p:sp>
      <p:sp>
        <p:nvSpPr>
          <p:cNvPr id="3074" name="Rectangle 2"/>
          <p:cNvSpPr>
            <a:spLocks noGrp="1" noChangeArrowheads="1"/>
          </p:cNvSpPr>
          <p:nvPr>
            <p:ph type="ctrTitle"/>
          </p:nvPr>
        </p:nvSpPr>
        <p:spPr>
          <a:xfrm>
            <a:off x="623358" y="1007140"/>
            <a:ext cx="3657023" cy="207749"/>
          </a:xfrm>
        </p:spPr>
        <p:txBody>
          <a:bodyPr>
            <a:spAutoFit/>
          </a:bodyPr>
          <a:lstStyle>
            <a:lvl1pPr algn="l" defTabSz="343970" rtl="0" fontAlgn="base">
              <a:spcBef>
                <a:spcPct val="0"/>
              </a:spcBef>
              <a:spcAft>
                <a:spcPct val="0"/>
              </a:spcAft>
              <a:defRPr lang="en-US" sz="1350" noProof="0" dirty="0" smtClean="0">
                <a:solidFill>
                  <a:srgbClr val="0051A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noProof="0" dirty="0" smtClean="0"/>
              <a:t>Click To Edit Master Title Style</a:t>
            </a:r>
          </a:p>
        </p:txBody>
      </p:sp>
      <p:grpSp>
        <p:nvGrpSpPr>
          <p:cNvPr id="8" name="Group 50"/>
          <p:cNvGrpSpPr>
            <a:grpSpLocks/>
          </p:cNvGrpSpPr>
          <p:nvPr userDrawn="1"/>
        </p:nvGrpSpPr>
        <p:grpSpPr bwMode="auto">
          <a:xfrm>
            <a:off x="448735" y="373885"/>
            <a:ext cx="11290300" cy="3167864"/>
            <a:chOff x="137" y="225"/>
            <a:chExt cx="6064" cy="2221"/>
          </a:xfrm>
        </p:grpSpPr>
        <p:sp>
          <p:nvSpPr>
            <p:cNvPr id="9" name="Line 45"/>
            <p:cNvSpPr>
              <a:spLocks noChangeShapeType="1"/>
            </p:cNvSpPr>
            <p:nvPr userDrawn="1"/>
          </p:nvSpPr>
          <p:spPr bwMode="auto">
            <a:xfrm>
              <a:off x="137" y="2446"/>
              <a:ext cx="6064" cy="0"/>
            </a:xfrm>
            <a:prstGeom prst="line">
              <a:avLst/>
            </a:prstGeom>
            <a:noFill/>
            <a:ln w="9525">
              <a:solidFill>
                <a:srgbClr val="0051A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675">
                <a:solidFill>
                  <a:srgbClr val="0051A5"/>
                </a:solidFill>
                <a:latin typeface="Arial" charset="0"/>
              </a:endParaRPr>
            </a:p>
          </p:txBody>
        </p:sp>
        <p:sp>
          <p:nvSpPr>
            <p:cNvPr id="10" name="Line 46"/>
            <p:cNvSpPr>
              <a:spLocks noChangeShapeType="1"/>
            </p:cNvSpPr>
            <p:nvPr userDrawn="1"/>
          </p:nvSpPr>
          <p:spPr bwMode="auto">
            <a:xfrm rot="16200000">
              <a:off x="1308" y="1336"/>
              <a:ext cx="2221" cy="0"/>
            </a:xfrm>
            <a:prstGeom prst="line">
              <a:avLst/>
            </a:prstGeom>
            <a:noFill/>
            <a:ln w="9525">
              <a:solidFill>
                <a:srgbClr val="0051A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675">
                <a:solidFill>
                  <a:srgbClr val="0051A5"/>
                </a:solidFill>
                <a:latin typeface="Arial" charset="0"/>
              </a:endParaRPr>
            </a:p>
          </p:txBody>
        </p:sp>
      </p:grpSp>
      <p:pic>
        <p:nvPicPr>
          <p:cNvPr id="16" name="Picture 2" descr="https://rbc-confluence.fg.rbc.com:8443/download/attachments/11259614/Innovation%20Logo%20Full%20Colour%20SMALL?api=v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08705" y="6002529"/>
            <a:ext cx="1429100" cy="41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41795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orking Slide 1">
    <p:spTree>
      <p:nvGrpSpPr>
        <p:cNvPr id="1" name=""/>
        <p:cNvGrpSpPr/>
        <p:nvPr/>
      </p:nvGrpSpPr>
      <p:grpSpPr>
        <a:xfrm>
          <a:off x="0" y="0"/>
          <a:ext cx="0" cy="0"/>
          <a:chOff x="0" y="0"/>
          <a:chExt cx="0" cy="0"/>
        </a:xfrm>
      </p:grpSpPr>
      <p:sp>
        <p:nvSpPr>
          <p:cNvPr id="14" name="Content Placeholder 7"/>
          <p:cNvSpPr>
            <a:spLocks noGrp="1"/>
          </p:cNvSpPr>
          <p:nvPr>
            <p:ph sz="quarter" idx="13"/>
          </p:nvPr>
        </p:nvSpPr>
        <p:spPr>
          <a:xfrm>
            <a:off x="444929" y="1286031"/>
            <a:ext cx="11294104" cy="2736304"/>
          </a:xfrm>
        </p:spPr>
        <p:txBody>
          <a:bodyPr>
            <a:normAutofit/>
          </a:bodyPr>
          <a:lstStyle>
            <a:lvl1pPr marL="110754" indent="-98448">
              <a:buClr>
                <a:schemeClr val="tx1"/>
              </a:buClr>
              <a:buFont typeface="Wingdings" panose="05000000000000000000" pitchFamily="2" charset="2"/>
              <a:buChar char="§"/>
              <a:defRPr sz="900">
                <a:solidFill>
                  <a:schemeClr val="tx2">
                    <a:lumMod val="85000"/>
                    <a:lumOff val="15000"/>
                  </a:schemeClr>
                </a:solidFill>
                <a:latin typeface="+mn-lt"/>
              </a:defRPr>
            </a:lvl1pPr>
            <a:lvl2pPr>
              <a:defRPr sz="900">
                <a:solidFill>
                  <a:schemeClr val="tx2">
                    <a:lumMod val="85000"/>
                    <a:lumOff val="15000"/>
                  </a:schemeClr>
                </a:solidFill>
                <a:latin typeface="+mn-lt"/>
              </a:defRPr>
            </a:lvl2pPr>
            <a:lvl3pPr>
              <a:defRPr sz="900">
                <a:solidFill>
                  <a:schemeClr val="tx2">
                    <a:lumMod val="85000"/>
                    <a:lumOff val="15000"/>
                  </a:schemeClr>
                </a:solidFill>
                <a:latin typeface="+mn-lt"/>
              </a:defRPr>
            </a:lvl3pPr>
            <a:lvl4pPr>
              <a:defRPr sz="900">
                <a:solidFill>
                  <a:schemeClr val="tx2">
                    <a:lumMod val="85000"/>
                    <a:lumOff val="15000"/>
                  </a:schemeClr>
                </a:solidFill>
                <a:latin typeface="+mn-lt"/>
              </a:defRPr>
            </a:lvl4pPr>
            <a:lvl5pPr>
              <a:defRPr sz="900">
                <a:solidFill>
                  <a:schemeClr val="tx2">
                    <a:lumMod val="85000"/>
                    <a:lumOff val="1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Pageheading"/>
          <p:cNvSpPr>
            <a:spLocks noGrp="1" noChangeArrowheads="1"/>
          </p:cNvSpPr>
          <p:nvPr>
            <p:ph type="title"/>
          </p:nvPr>
        </p:nvSpPr>
        <p:spPr bwMode="auto">
          <a:xfrm>
            <a:off x="448733" y="357839"/>
            <a:ext cx="11216640" cy="4069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dirty="0" smtClean="0"/>
              <a:t>Click To Edit Master Title Style</a:t>
            </a:r>
          </a:p>
        </p:txBody>
      </p:sp>
      <p:sp>
        <p:nvSpPr>
          <p:cNvPr id="3" name="Text Placeholder 2"/>
          <p:cNvSpPr>
            <a:spLocks noGrp="1"/>
          </p:cNvSpPr>
          <p:nvPr>
            <p:ph type="body" sz="quarter" idx="14" hasCustomPrompt="1"/>
          </p:nvPr>
        </p:nvSpPr>
        <p:spPr>
          <a:xfrm>
            <a:off x="455084" y="835026"/>
            <a:ext cx="11216640" cy="138499"/>
          </a:xfrm>
        </p:spPr>
        <p:txBody>
          <a:bodyPr>
            <a:spAutoFit/>
          </a:bodyPr>
          <a:lstStyle>
            <a:lvl1pPr marL="12306" indent="0">
              <a:spcBef>
                <a:spcPts val="0"/>
              </a:spcBef>
              <a:buNone/>
              <a:defRPr>
                <a:solidFill>
                  <a:schemeClr val="tx2">
                    <a:lumMod val="85000"/>
                    <a:lumOff val="15000"/>
                  </a:schemeClr>
                </a:solidFill>
              </a:defRPr>
            </a:lvl1pPr>
          </a:lstStyle>
          <a:p>
            <a:pPr lvl="0"/>
            <a:r>
              <a:rPr lang="en-US" dirty="0" smtClean="0"/>
              <a:t>Click to edit subtext</a:t>
            </a:r>
            <a:endParaRPr lang="en-US" dirty="0"/>
          </a:p>
        </p:txBody>
      </p:sp>
    </p:spTree>
    <p:extLst>
      <p:ext uri="{BB962C8B-B14F-4D97-AF65-F5344CB8AC3E}">
        <p14:creationId xmlns:p14="http://schemas.microsoft.com/office/powerpoint/2010/main" val="308065870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xit Slide">
    <p:spTree>
      <p:nvGrpSpPr>
        <p:cNvPr id="1" name=""/>
        <p:cNvGrpSpPr/>
        <p:nvPr/>
      </p:nvGrpSpPr>
      <p:grpSpPr>
        <a:xfrm>
          <a:off x="0" y="0"/>
          <a:ext cx="0" cy="0"/>
          <a:chOff x="0" y="0"/>
          <a:chExt cx="0" cy="0"/>
        </a:xfrm>
      </p:grpSpPr>
      <p:pic>
        <p:nvPicPr>
          <p:cNvPr id="19" name="royal.png" descr="royal.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30129" y="374650"/>
            <a:ext cx="7409391" cy="5554272"/>
          </a:xfrm>
          <a:prstGeom prst="rect">
            <a:avLst/>
          </a:prstGeom>
          <a:ln w="12700">
            <a:miter lim="400000"/>
          </a:ln>
        </p:spPr>
      </p:pic>
      <p:sp>
        <p:nvSpPr>
          <p:cNvPr id="21" name="Rectangle 5"/>
          <p:cNvSpPr>
            <a:spLocks noGrp="1" noChangeArrowheads="1"/>
          </p:cNvSpPr>
          <p:nvPr>
            <p:ph type="subTitle" idx="1" hasCustomPrompt="1"/>
          </p:nvPr>
        </p:nvSpPr>
        <p:spPr>
          <a:xfrm>
            <a:off x="918599" y="4575401"/>
            <a:ext cx="3189301" cy="363192"/>
          </a:xfrm>
        </p:spPr>
        <p:txBody>
          <a:bodyPr/>
          <a:lstStyle>
            <a:lvl1pPr marL="0" indent="0" algn="l">
              <a:buFont typeface="Arial" charset="0"/>
              <a:buNone/>
              <a:defRPr sz="1200">
                <a:solidFill>
                  <a:schemeClr val="bg1">
                    <a:lumMod val="50000"/>
                  </a:schemeClr>
                </a:solidFill>
              </a:defRPr>
            </a:lvl1pPr>
          </a:lstStyle>
          <a:p>
            <a:r>
              <a:rPr lang="en-US" dirty="0" smtClean="0"/>
              <a:t>innovate@rbc.com</a:t>
            </a:r>
            <a:endParaRPr lang="en-US" dirty="0"/>
          </a:p>
        </p:txBody>
      </p:sp>
      <p:sp>
        <p:nvSpPr>
          <p:cNvPr id="22" name="Pageheading"/>
          <p:cNvSpPr>
            <a:spLocks noGrp="1"/>
          </p:cNvSpPr>
          <p:nvPr>
            <p:ph type="title" hasCustomPrompt="1"/>
          </p:nvPr>
        </p:nvSpPr>
        <p:spPr>
          <a:xfrm>
            <a:off x="722489" y="910198"/>
            <a:ext cx="3476979" cy="2374871"/>
          </a:xfrm>
        </p:spPr>
        <p:txBody>
          <a:bodyPr anchor="t"/>
          <a:lstStyle>
            <a:lvl1pPr algn="l">
              <a:defRPr kumimoji="0" lang="en-US" sz="2700" b="0" i="0" u="none" strike="noStrike" kern="0" cap="none" spc="0" normalizeH="0" baseline="0" dirty="0" smtClean="0">
                <a:ln>
                  <a:noFill/>
                </a:ln>
                <a:solidFill>
                  <a:schemeClr val="bg1">
                    <a:lumMod val="50000"/>
                  </a:schemeClr>
                </a:solidFill>
                <a:effectLst/>
                <a:uLnTx/>
                <a:uFillTx/>
                <a:latin typeface="Verdana" charset="0"/>
                <a:ea typeface="Verdana" charset="0"/>
                <a:cs typeface="Verdana" charset="0"/>
              </a:defRPr>
            </a:lvl1pPr>
          </a:lstStyle>
          <a:p>
            <a:r>
              <a:rPr lang="en-US" dirty="0" smtClean="0"/>
              <a:t>Thank You!</a:t>
            </a:r>
            <a:endParaRPr lang="en-US" dirty="0"/>
          </a:p>
        </p:txBody>
      </p:sp>
      <p:pic>
        <p:nvPicPr>
          <p:cNvPr id="3074" name="Picture 2" descr="https://rbc-confluence.fg.rbc.com:8443/download/attachments/11259614/Innovation%20Logo%20Full%20Colour%20SMALL?api=v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31038" y="5021972"/>
            <a:ext cx="2550125" cy="74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960288"/>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5C0CE68-3DFB-4BEF-A477-A9CE9156F416}" type="datetime1">
              <a:rPr lang="en-US" smtClean="0">
                <a:solidFill>
                  <a:prstClr val="black">
                    <a:tint val="75000"/>
                  </a:prstClr>
                </a:solidFill>
              </a:rPr>
              <a:t>10/05/18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443FF2A-6026-1E43-B33A-2D54679C45A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004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382CFF0-D2BC-4B47-A703-3FB1231BC05C}" type="datetime1">
              <a:rPr lang="en-US" smtClean="0"/>
              <a:t>10/05/18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90BA2A-4E42-4548-BB76-F9393884CAA5}" type="slidenum">
              <a:rPr lang="en-US" smtClean="0"/>
              <a:t>‹#›</a:t>
            </a:fld>
            <a:endParaRPr lang="en-US"/>
          </a:p>
        </p:txBody>
      </p:sp>
    </p:spTree>
    <p:extLst>
      <p:ext uri="{BB962C8B-B14F-4D97-AF65-F5344CB8AC3E}">
        <p14:creationId xmlns:p14="http://schemas.microsoft.com/office/powerpoint/2010/main" val="16448047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7ED244-CFDC-42FB-94FE-819B3B0B68EB}" type="datetime1">
              <a:rPr lang="en-US" smtClean="0">
                <a:solidFill>
                  <a:prstClr val="black">
                    <a:tint val="75000"/>
                  </a:prstClr>
                </a:solidFill>
              </a:rPr>
              <a:t>10/05/18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443FF2A-6026-1E43-B33A-2D54679C45A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81323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35F02DC-B0BB-4560-9DD7-22E60BBC9331}" type="datetime1">
              <a:rPr lang="en-US" smtClean="0">
                <a:solidFill>
                  <a:prstClr val="black">
                    <a:tint val="75000"/>
                  </a:prstClr>
                </a:solidFill>
              </a:rPr>
              <a:t>10/05/18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443FF2A-6026-1E43-B33A-2D54679C45A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40592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3901ADA-44C5-4B10-A9E9-B35C3138BAA0}" type="datetime1">
              <a:rPr lang="en-US" smtClean="0">
                <a:solidFill>
                  <a:prstClr val="black">
                    <a:tint val="75000"/>
                  </a:prstClr>
                </a:solidFill>
              </a:rPr>
              <a:t>10/05/18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443FF2A-6026-1E43-B33A-2D54679C45A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25555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304FA08-D7D8-4063-897D-99763B1F60B4}" type="datetime1">
              <a:rPr lang="en-US" smtClean="0">
                <a:solidFill>
                  <a:prstClr val="black">
                    <a:tint val="75000"/>
                  </a:prstClr>
                </a:solidFill>
              </a:rPr>
              <a:t>10/05/18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443FF2A-6026-1E43-B33A-2D54679C45A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28888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58F6EF3-4506-454D-9709-9DD79ABAA966}" type="datetime1">
              <a:rPr lang="en-US" smtClean="0">
                <a:solidFill>
                  <a:prstClr val="black">
                    <a:tint val="75000"/>
                  </a:prstClr>
                </a:solidFill>
              </a:rPr>
              <a:t>10/05/18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443FF2A-6026-1E43-B33A-2D54679C45A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50901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530B75-CE70-41A2-A7BA-E257C035755A}" type="datetime1">
              <a:rPr lang="en-US" smtClean="0">
                <a:solidFill>
                  <a:prstClr val="black">
                    <a:tint val="75000"/>
                  </a:prstClr>
                </a:solidFill>
              </a:rPr>
              <a:t>10/05/18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443FF2A-6026-1E43-B33A-2D54679C45A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35311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A04949-E2B3-4C6A-B7AD-BDBCE5E74216}" type="datetime1">
              <a:rPr lang="en-US" smtClean="0">
                <a:solidFill>
                  <a:prstClr val="black">
                    <a:tint val="75000"/>
                  </a:prstClr>
                </a:solidFill>
              </a:rPr>
              <a:t>10/05/18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443FF2A-6026-1E43-B33A-2D54679C45A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84202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2F1258-A826-4047-9CF3-5B01814D1B8B}" type="datetime1">
              <a:rPr lang="en-US" smtClean="0">
                <a:solidFill>
                  <a:prstClr val="black">
                    <a:tint val="75000"/>
                  </a:prstClr>
                </a:solidFill>
              </a:rPr>
              <a:t>10/05/18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443FF2A-6026-1E43-B33A-2D54679C45A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56850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6C5E38-EEA7-4376-8809-5A842DE20EB7}" type="datetime1">
              <a:rPr lang="en-US" smtClean="0">
                <a:solidFill>
                  <a:prstClr val="black">
                    <a:tint val="75000"/>
                  </a:prstClr>
                </a:solidFill>
              </a:rPr>
              <a:t>10/05/18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443FF2A-6026-1E43-B33A-2D54679C45A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09309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5EF8D-9C43-4791-9AF0-40ADC150BFAD}" type="datetime1">
              <a:rPr lang="en-US" smtClean="0">
                <a:solidFill>
                  <a:prstClr val="black">
                    <a:tint val="75000"/>
                  </a:prstClr>
                </a:solidFill>
              </a:rPr>
              <a:t>10/05/18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443FF2A-6026-1E43-B33A-2D54679C45A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96444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39C3E85-8964-45F0-B199-3FF7932E9924}" type="datetime1">
              <a:rPr lang="en-US" smtClean="0"/>
              <a:t>10/05/18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90BA2A-4E42-4548-BB76-F9393884CAA5}" type="slidenum">
              <a:rPr lang="en-US" smtClean="0"/>
              <a:t>‹#›</a:t>
            </a:fld>
            <a:endParaRPr lang="en-US"/>
          </a:p>
        </p:txBody>
      </p:sp>
    </p:spTree>
    <p:extLst>
      <p:ext uri="{BB962C8B-B14F-4D97-AF65-F5344CB8AC3E}">
        <p14:creationId xmlns:p14="http://schemas.microsoft.com/office/powerpoint/2010/main" val="29125445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4" name="Date Placeholder 3"/>
          <p:cNvSpPr>
            <a:spLocks noGrp="1"/>
          </p:cNvSpPr>
          <p:nvPr>
            <p:ph type="dt" sz="half" idx="10"/>
          </p:nvPr>
        </p:nvSpPr>
        <p:spPr/>
        <p:txBody>
          <a:bodyPr/>
          <a:lstStyle/>
          <a:p>
            <a:fld id="{A8E6EDFE-7711-4F92-96E0-45E32659E079}" type="datetime1">
              <a:rPr lang="en-US" smtClean="0">
                <a:solidFill>
                  <a:prstClr val="black">
                    <a:tint val="75000"/>
                  </a:prstClr>
                </a:solidFill>
              </a:rPr>
              <a:t>10/05/18</a:t>
            </a:fld>
            <a:endParaRPr lang="en-CA"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CA"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6CA8DC7-4B54-4160-B331-E38EC09259F8}" type="slidenum">
              <a:rPr lang="en-CA" smtClean="0">
                <a:solidFill>
                  <a:prstClr val="black">
                    <a:tint val="75000"/>
                  </a:prstClr>
                </a:solidFill>
              </a:rPr>
              <a:pPr/>
              <a:t>‹#›</a:t>
            </a:fld>
            <a:endParaRPr lang="en-CA" dirty="0">
              <a:solidFill>
                <a:prstClr val="black">
                  <a:tint val="75000"/>
                </a:prstClr>
              </a:solidFill>
            </a:endParaRPr>
          </a:p>
        </p:txBody>
      </p:sp>
    </p:spTree>
    <p:extLst>
      <p:ext uri="{BB962C8B-B14F-4D97-AF65-F5344CB8AC3E}">
        <p14:creationId xmlns:p14="http://schemas.microsoft.com/office/powerpoint/2010/main" val="39351652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398" y="3886200"/>
            <a:ext cx="9143207" cy="1066800"/>
          </a:xfrm>
        </p:spPr>
        <p:txBody>
          <a:bodyPr anchor="b"/>
          <a:lstStyle>
            <a:lvl1pPr algn="ctr">
              <a:defRPr sz="6000"/>
            </a:lvl1pPr>
          </a:lstStyle>
          <a:p>
            <a:r>
              <a:rPr lang="en-US" dirty="0"/>
              <a:t>Click to edit Master title style</a:t>
            </a:r>
            <a:endParaRPr lang="en-CA" dirty="0"/>
          </a:p>
        </p:txBody>
      </p:sp>
      <p:sp>
        <p:nvSpPr>
          <p:cNvPr id="3" name="Subtitle 2"/>
          <p:cNvSpPr>
            <a:spLocks noGrp="1"/>
          </p:cNvSpPr>
          <p:nvPr>
            <p:ph type="subTitle" idx="1"/>
          </p:nvPr>
        </p:nvSpPr>
        <p:spPr>
          <a:xfrm>
            <a:off x="1524398" y="5045100"/>
            <a:ext cx="9143207" cy="533399"/>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
        <p:nvSpPr>
          <p:cNvPr id="4" name="Date Placeholder 3"/>
          <p:cNvSpPr>
            <a:spLocks noGrp="1"/>
          </p:cNvSpPr>
          <p:nvPr>
            <p:ph type="dt" sz="half" idx="10"/>
          </p:nvPr>
        </p:nvSpPr>
        <p:spPr/>
        <p:txBody>
          <a:bodyPr/>
          <a:lstStyle/>
          <a:p>
            <a:fld id="{4EA271B0-0D91-49D8-A6F6-A2DCE928CA00}" type="datetime1">
              <a:rPr lang="en-US" smtClean="0">
                <a:solidFill>
                  <a:prstClr val="black">
                    <a:tint val="75000"/>
                  </a:prstClr>
                </a:solidFill>
              </a:rPr>
              <a:t>10/05/18</a:t>
            </a:fld>
            <a:endParaRPr lang="en-CA"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CA"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6CA8DC7-4B54-4160-B331-E38EC09259F8}" type="slidenum">
              <a:rPr lang="en-CA" smtClean="0">
                <a:solidFill>
                  <a:prstClr val="black">
                    <a:tint val="75000"/>
                  </a:prstClr>
                </a:solidFill>
              </a:rPr>
              <a:pPr/>
              <a:t>‹#›</a:t>
            </a:fld>
            <a:endParaRPr lang="en-CA" dirty="0">
              <a:solidFill>
                <a:prstClr val="black">
                  <a:tint val="75000"/>
                </a:prstClr>
              </a:solidFill>
            </a:endParaRPr>
          </a:p>
        </p:txBody>
      </p:sp>
    </p:spTree>
    <p:extLst>
      <p:ext uri="{BB962C8B-B14F-4D97-AF65-F5344CB8AC3E}">
        <p14:creationId xmlns:p14="http://schemas.microsoft.com/office/powerpoint/2010/main" val="26460889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2068" y="3429007"/>
            <a:ext cx="10515162" cy="1133475"/>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2068" y="4589488"/>
            <a:ext cx="10515162"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D7A8E0-2DC8-4919-BD8A-BD04E7933C5D}" type="datetime1">
              <a:rPr lang="en-US" smtClean="0">
                <a:solidFill>
                  <a:prstClr val="black">
                    <a:tint val="75000"/>
                  </a:prstClr>
                </a:solidFill>
              </a:rPr>
              <a:t>10/05/18</a:t>
            </a:fld>
            <a:endParaRPr lang="en-CA"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CA"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6CA8DC7-4B54-4160-B331-E38EC09259F8}" type="slidenum">
              <a:rPr lang="en-CA" smtClean="0">
                <a:solidFill>
                  <a:prstClr val="black">
                    <a:tint val="75000"/>
                  </a:prstClr>
                </a:solidFill>
              </a:rPr>
              <a:pPr/>
              <a:t>‹#›</a:t>
            </a:fld>
            <a:endParaRPr lang="en-CA" dirty="0">
              <a:solidFill>
                <a:prstClr val="black">
                  <a:tint val="75000"/>
                </a:prstClr>
              </a:solidFill>
            </a:endParaRPr>
          </a:p>
        </p:txBody>
      </p:sp>
    </p:spTree>
    <p:extLst>
      <p:ext uri="{BB962C8B-B14F-4D97-AF65-F5344CB8AC3E}">
        <p14:creationId xmlns:p14="http://schemas.microsoft.com/office/powerpoint/2010/main" val="13829807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58C52-0469-42A3-AC3A-1095EC4887DB}" type="datetime1">
              <a:rPr lang="en-US" smtClean="0">
                <a:solidFill>
                  <a:prstClr val="black">
                    <a:tint val="75000"/>
                  </a:prstClr>
                </a:solidFill>
              </a:rPr>
              <a:t>10/05/18</a:t>
            </a:fld>
            <a:endParaRPr lang="en-CA"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CA"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16CA8DC7-4B54-4160-B331-E38EC09259F8}" type="slidenum">
              <a:rPr lang="en-CA" smtClean="0">
                <a:solidFill>
                  <a:prstClr val="black">
                    <a:tint val="75000"/>
                  </a:prstClr>
                </a:solidFill>
              </a:rPr>
              <a:pPr/>
              <a:t>‹#›</a:t>
            </a:fld>
            <a:endParaRPr lang="en-CA" dirty="0">
              <a:solidFill>
                <a:prstClr val="black">
                  <a:tint val="75000"/>
                </a:prstClr>
              </a:solidFill>
            </a:endParaRPr>
          </a:p>
        </p:txBody>
      </p:sp>
    </p:spTree>
    <p:extLst>
      <p:ext uri="{BB962C8B-B14F-4D97-AF65-F5344CB8AC3E}">
        <p14:creationId xmlns:p14="http://schemas.microsoft.com/office/powerpoint/2010/main" val="719819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838201" y="829060"/>
            <a:ext cx="10515600" cy="53479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5998EC3-4FF0-41C8-8257-87B197457B32}" type="datetime1">
              <a:rPr lang="en-US" smtClean="0">
                <a:solidFill>
                  <a:prstClr val="black">
                    <a:tint val="75000"/>
                  </a:prstClr>
                </a:solidFill>
              </a:rPr>
              <a:t>10/05/18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D320145-5A42-4B8C-9FA0-48AB795416E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309076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10" y="849947"/>
            <a:ext cx="5181600" cy="53270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849947"/>
            <a:ext cx="5181600" cy="53270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E38339B-C486-4BF0-8B1E-3E1EFC4FBABB}" type="datetime1">
              <a:rPr lang="en-US" smtClean="0">
                <a:solidFill>
                  <a:prstClr val="black">
                    <a:tint val="75000"/>
                  </a:prstClr>
                </a:solidFill>
              </a:rPr>
              <a:t>10/05/18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1D320145-5A42-4B8C-9FA0-48AB795416E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709111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8201" y="2"/>
            <a:ext cx="10515600" cy="658369"/>
          </a:xfrm>
        </p:spPr>
        <p:txBody>
          <a:bodyPr/>
          <a:lstStyle/>
          <a:p>
            <a:r>
              <a:rPr lang="en-US" dirty="0"/>
              <a:t>Click to edit Master title style</a:t>
            </a:r>
          </a:p>
        </p:txBody>
      </p:sp>
      <p:sp>
        <p:nvSpPr>
          <p:cNvPr id="3" name="Text Placeholder 2"/>
          <p:cNvSpPr>
            <a:spLocks noGrp="1"/>
          </p:cNvSpPr>
          <p:nvPr>
            <p:ph type="body" idx="1"/>
          </p:nvPr>
        </p:nvSpPr>
        <p:spPr>
          <a:xfrm>
            <a:off x="839798" y="791147"/>
            <a:ext cx="5157787"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98" y="1615058"/>
            <a:ext cx="5157787" cy="45784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791147"/>
            <a:ext cx="518318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615059"/>
            <a:ext cx="5183188" cy="45784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19A079-7796-4411-A2A4-3FEC8E0E45EC}" type="datetime1">
              <a:rPr lang="en-US" smtClean="0">
                <a:solidFill>
                  <a:prstClr val="black">
                    <a:tint val="75000"/>
                  </a:prstClr>
                </a:solidFill>
              </a:rPr>
              <a:t>10/05/18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1D320145-5A42-4B8C-9FA0-48AB795416E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0804062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65ECE4-2280-4F32-818B-C4DF5A4C7C9A}" type="datetime1">
              <a:rPr lang="en-US" smtClean="0">
                <a:solidFill>
                  <a:prstClr val="black">
                    <a:tint val="75000"/>
                  </a:prstClr>
                </a:solidFill>
              </a:rPr>
              <a:t>10/05/18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D320145-5A42-4B8C-9FA0-48AB795416E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432901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85A6E3-B093-41AD-B988-77E3BF14DE09}" type="datetime1">
              <a:rPr lang="en-US" smtClean="0">
                <a:solidFill>
                  <a:prstClr val="black">
                    <a:tint val="75000"/>
                  </a:prstClr>
                </a:solidFill>
              </a:rPr>
              <a:t>10/05/18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1D320145-5A42-4B8C-9FA0-48AB795416E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228095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10" y="3157728"/>
            <a:ext cx="9144000" cy="1694687"/>
          </a:xfrm>
        </p:spPr>
        <p:txBody>
          <a:bodyPr anchor="b"/>
          <a:lstStyle>
            <a:lvl1pPr algn="ctr">
              <a:defRPr sz="5998"/>
            </a:lvl1pPr>
          </a:lstStyle>
          <a:p>
            <a:r>
              <a:rPr lang="en-US" dirty="0"/>
              <a:t>Click to edit Master title style</a:t>
            </a:r>
            <a:endParaRPr lang="fr-CA" dirty="0"/>
          </a:p>
        </p:txBody>
      </p:sp>
      <p:sp>
        <p:nvSpPr>
          <p:cNvPr id="3" name="Subtitle 2"/>
          <p:cNvSpPr>
            <a:spLocks noGrp="1"/>
          </p:cNvSpPr>
          <p:nvPr>
            <p:ph type="subTitle" idx="1"/>
          </p:nvPr>
        </p:nvSpPr>
        <p:spPr>
          <a:xfrm>
            <a:off x="1524010" y="5059680"/>
            <a:ext cx="9144000" cy="463296"/>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endParaRPr lang="fr-CA" dirty="0"/>
          </a:p>
        </p:txBody>
      </p:sp>
      <p:sp>
        <p:nvSpPr>
          <p:cNvPr id="4" name="Date Placeholder 3"/>
          <p:cNvSpPr>
            <a:spLocks noGrp="1"/>
          </p:cNvSpPr>
          <p:nvPr>
            <p:ph type="dt" sz="half" idx="10"/>
          </p:nvPr>
        </p:nvSpPr>
        <p:spPr/>
        <p:txBody>
          <a:bodyPr/>
          <a:lstStyle/>
          <a:p>
            <a:fld id="{7232FD78-3EA4-461E-82AD-537DAD040BE8}" type="datetime1">
              <a:rPr lang="en-US" smtClean="0">
                <a:solidFill>
                  <a:prstClr val="black">
                    <a:tint val="75000"/>
                  </a:prstClr>
                </a:solidFill>
              </a:rPr>
              <a:t>10/05/18</a:t>
            </a:fld>
            <a:endParaRPr lang="fr-CA"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fr-CA"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A9DB5DD-7894-4AA3-A655-84B849F0F151}" type="slidenum">
              <a:rPr lang="fr-CA" smtClean="0">
                <a:solidFill>
                  <a:prstClr val="black">
                    <a:tint val="75000"/>
                  </a:prstClr>
                </a:solidFill>
              </a:rPr>
              <a:pPr/>
              <a:t>‹#›</a:t>
            </a:fld>
            <a:endParaRPr lang="fr-CA" dirty="0">
              <a:solidFill>
                <a:prstClr val="black">
                  <a:tint val="75000"/>
                </a:prstClr>
              </a:solidFill>
            </a:endParaRPr>
          </a:p>
        </p:txBody>
      </p:sp>
    </p:spTree>
    <p:extLst>
      <p:ext uri="{BB962C8B-B14F-4D97-AF65-F5344CB8AC3E}">
        <p14:creationId xmlns:p14="http://schemas.microsoft.com/office/powerpoint/2010/main" val="4282514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F6CE275-9FAD-414E-9931-BB069EB4B084}" type="datetime1">
              <a:rPr lang="en-US" smtClean="0"/>
              <a:t>10/05/18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90BA2A-4E42-4548-BB76-F9393884CAA5}" type="slidenum">
              <a:rPr lang="en-US" smtClean="0"/>
              <a:t>‹#›</a:t>
            </a:fld>
            <a:endParaRPr lang="en-US"/>
          </a:p>
        </p:txBody>
      </p:sp>
    </p:spTree>
    <p:extLst>
      <p:ext uri="{BB962C8B-B14F-4D97-AF65-F5344CB8AC3E}">
        <p14:creationId xmlns:p14="http://schemas.microsoft.com/office/powerpoint/2010/main" val="14041853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838201" y="829060"/>
            <a:ext cx="10515600" cy="53479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08BA7C-BA62-410B-8B9A-84817E5368C4}" type="datetime1">
              <a:rPr lang="en-US" smtClean="0">
                <a:solidFill>
                  <a:prstClr val="black">
                    <a:tint val="75000"/>
                  </a:prstClr>
                </a:solidFill>
              </a:rPr>
              <a:t>10/05/18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D320145-5A42-4B8C-9FA0-48AB795416E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577257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10" y="849947"/>
            <a:ext cx="5181600" cy="53270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849947"/>
            <a:ext cx="5181600" cy="53270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57E7FEC-649A-458D-9F9E-E167E47315D9}" type="datetime1">
              <a:rPr lang="en-US" smtClean="0">
                <a:solidFill>
                  <a:prstClr val="black">
                    <a:tint val="75000"/>
                  </a:prstClr>
                </a:solidFill>
              </a:rPr>
              <a:t>10/05/18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1D320145-5A42-4B8C-9FA0-48AB795416E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667139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8201" y="2"/>
            <a:ext cx="10515600" cy="658369"/>
          </a:xfrm>
        </p:spPr>
        <p:txBody>
          <a:bodyPr/>
          <a:lstStyle/>
          <a:p>
            <a:r>
              <a:rPr lang="en-US" dirty="0"/>
              <a:t>Click to edit Master title style</a:t>
            </a:r>
          </a:p>
        </p:txBody>
      </p:sp>
      <p:sp>
        <p:nvSpPr>
          <p:cNvPr id="3" name="Text Placeholder 2"/>
          <p:cNvSpPr>
            <a:spLocks noGrp="1"/>
          </p:cNvSpPr>
          <p:nvPr>
            <p:ph type="body" idx="1"/>
          </p:nvPr>
        </p:nvSpPr>
        <p:spPr>
          <a:xfrm>
            <a:off x="839798" y="791147"/>
            <a:ext cx="5157787"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98" y="1615058"/>
            <a:ext cx="5157787" cy="45784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791147"/>
            <a:ext cx="518318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615059"/>
            <a:ext cx="5183188" cy="45784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D537D0-9305-4377-A0CE-02C68131554B}" type="datetime1">
              <a:rPr lang="en-US" smtClean="0">
                <a:solidFill>
                  <a:prstClr val="black">
                    <a:tint val="75000"/>
                  </a:prstClr>
                </a:solidFill>
              </a:rPr>
              <a:t>10/05/18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1D320145-5A42-4B8C-9FA0-48AB795416E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2455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F50D764-5672-4BA0-B835-EAB5735BA766}" type="datetime1">
              <a:rPr lang="en-US" smtClean="0">
                <a:solidFill>
                  <a:prstClr val="black">
                    <a:tint val="75000"/>
                  </a:prstClr>
                </a:solidFill>
              </a:rPr>
              <a:t>10/05/18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D320145-5A42-4B8C-9FA0-48AB795416E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688403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647A73-2DEC-4807-B05C-F3560785B04B}" type="datetime1">
              <a:rPr lang="en-US" smtClean="0">
                <a:solidFill>
                  <a:prstClr val="black">
                    <a:tint val="75000"/>
                  </a:prstClr>
                </a:solidFill>
              </a:rPr>
              <a:t>10/05/18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1D320145-5A42-4B8C-9FA0-48AB795416E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598063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10" y="3157728"/>
            <a:ext cx="9144000" cy="1694687"/>
          </a:xfrm>
        </p:spPr>
        <p:txBody>
          <a:bodyPr anchor="b"/>
          <a:lstStyle>
            <a:lvl1pPr algn="ctr">
              <a:defRPr sz="5998"/>
            </a:lvl1pPr>
          </a:lstStyle>
          <a:p>
            <a:r>
              <a:rPr lang="en-US" dirty="0"/>
              <a:t>Click to edit Master title style</a:t>
            </a:r>
            <a:endParaRPr lang="fr-CA" dirty="0"/>
          </a:p>
        </p:txBody>
      </p:sp>
      <p:sp>
        <p:nvSpPr>
          <p:cNvPr id="3" name="Subtitle 2"/>
          <p:cNvSpPr>
            <a:spLocks noGrp="1"/>
          </p:cNvSpPr>
          <p:nvPr>
            <p:ph type="subTitle" idx="1"/>
          </p:nvPr>
        </p:nvSpPr>
        <p:spPr>
          <a:xfrm>
            <a:off x="1524010" y="5059680"/>
            <a:ext cx="9144000" cy="463296"/>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endParaRPr lang="fr-CA" dirty="0"/>
          </a:p>
        </p:txBody>
      </p:sp>
      <p:sp>
        <p:nvSpPr>
          <p:cNvPr id="4" name="Date Placeholder 3"/>
          <p:cNvSpPr>
            <a:spLocks noGrp="1"/>
          </p:cNvSpPr>
          <p:nvPr>
            <p:ph type="dt" sz="half" idx="10"/>
          </p:nvPr>
        </p:nvSpPr>
        <p:spPr/>
        <p:txBody>
          <a:bodyPr/>
          <a:lstStyle/>
          <a:p>
            <a:fld id="{137DC69E-37C0-4BCE-82B4-A4985B9EAA69}" type="datetime1">
              <a:rPr lang="en-US" smtClean="0">
                <a:solidFill>
                  <a:prstClr val="black">
                    <a:tint val="75000"/>
                  </a:prstClr>
                </a:solidFill>
              </a:rPr>
              <a:t>10/05/18</a:t>
            </a:fld>
            <a:endParaRPr lang="fr-CA"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fr-CA"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A9DB5DD-7894-4AA3-A655-84B849F0F151}" type="slidenum">
              <a:rPr lang="fr-CA" smtClean="0">
                <a:solidFill>
                  <a:prstClr val="black">
                    <a:tint val="75000"/>
                  </a:prstClr>
                </a:solidFill>
              </a:rPr>
              <a:pPr/>
              <a:t>‹#›</a:t>
            </a:fld>
            <a:endParaRPr lang="fr-CA" dirty="0">
              <a:solidFill>
                <a:prstClr val="black">
                  <a:tint val="75000"/>
                </a:prstClr>
              </a:solidFill>
            </a:endParaRPr>
          </a:p>
        </p:txBody>
      </p:sp>
    </p:spTree>
    <p:extLst>
      <p:ext uri="{BB962C8B-B14F-4D97-AF65-F5344CB8AC3E}">
        <p14:creationId xmlns:p14="http://schemas.microsoft.com/office/powerpoint/2010/main" val="27853508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 Light Them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572000"/>
            <a:ext cx="9144000" cy="548640"/>
          </a:xfrm>
          <a:prstGeom prst="rect">
            <a:avLst/>
          </a:prstGeom>
        </p:spPr>
        <p:txBody>
          <a:bodyPr lIns="0" tIns="0" rIns="0" bIns="0" anchor="ctr" anchorCtr="0">
            <a:normAutofit/>
          </a:bodyPr>
          <a:lstStyle>
            <a:lvl1pPr algn="ctr">
              <a:defRPr sz="3000">
                <a:solidFill>
                  <a:srgbClr val="0B537F"/>
                </a:solidFill>
              </a:defRPr>
            </a:lvl1pPr>
          </a:lstStyle>
          <a:p>
            <a:r>
              <a:rPr lang="en-US" dirty="0"/>
              <a:t>Click to edit Master title style</a:t>
            </a:r>
          </a:p>
        </p:txBody>
      </p:sp>
      <p:sp>
        <p:nvSpPr>
          <p:cNvPr id="3" name="Subtitle 2"/>
          <p:cNvSpPr>
            <a:spLocks noGrp="1"/>
          </p:cNvSpPr>
          <p:nvPr>
            <p:ph type="subTitle" idx="1"/>
          </p:nvPr>
        </p:nvSpPr>
        <p:spPr>
          <a:xfrm>
            <a:off x="1524000" y="5257800"/>
            <a:ext cx="9144000" cy="365760"/>
          </a:xfrm>
          <a:prstGeom prst="rect">
            <a:avLst/>
          </a:prstGeom>
        </p:spPr>
        <p:txBody>
          <a:bodyPr lIns="0" tIns="0" rIns="0" bIns="0" anchor="ctr" anchorCtr="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188540" y="6486132"/>
            <a:ext cx="2743200" cy="365125"/>
          </a:xfrm>
          <a:prstGeom prst="rect">
            <a:avLst/>
          </a:prstGeom>
        </p:spPr>
        <p:txBody>
          <a:bodyPr lIns="0" tIns="0" rIns="0" bIns="0" anchor="ctr" anchorCtr="0"/>
          <a:lstStyle>
            <a:lvl1pPr>
              <a:defRPr sz="800">
                <a:solidFill>
                  <a:schemeClr val="bg1"/>
                </a:solidFill>
              </a:defRPr>
            </a:lvl1pPr>
          </a:lstStyle>
          <a:p>
            <a:fld id="{7661F24A-69FE-4EC0-8751-F44125142CA2}" type="datetime1">
              <a:rPr lang="en-US" smtClean="0">
                <a:solidFill>
                  <a:prstClr val="white"/>
                </a:solidFill>
              </a:rPr>
              <a:t>10/05/18</a:t>
            </a:fld>
            <a:endParaRPr lang="en-US" dirty="0">
              <a:solidFill>
                <a:prstClr val="white"/>
              </a:solidFill>
            </a:endParaRPr>
          </a:p>
        </p:txBody>
      </p:sp>
      <p:sp>
        <p:nvSpPr>
          <p:cNvPr id="5" name="Footer Placeholder 4"/>
          <p:cNvSpPr>
            <a:spLocks noGrp="1"/>
          </p:cNvSpPr>
          <p:nvPr>
            <p:ph type="ftr" sz="quarter" idx="11"/>
          </p:nvPr>
        </p:nvSpPr>
        <p:spPr>
          <a:xfrm>
            <a:off x="4038600" y="6486131"/>
            <a:ext cx="4114800" cy="365125"/>
          </a:xfrm>
          <a:prstGeom prst="rect">
            <a:avLst/>
          </a:prstGeom>
        </p:spPr>
        <p:txBody>
          <a:bodyPr lIns="0" tIns="0" rIns="0" bIns="0" anchor="ctr" anchorCtr="0"/>
          <a:lstStyle>
            <a:lvl1pPr algn="ctr">
              <a:defRPr sz="800">
                <a:solidFill>
                  <a:schemeClr val="bg1"/>
                </a:solidFill>
              </a:defRPr>
            </a:lvl1pPr>
          </a:lstStyle>
          <a:p>
            <a:endParaRPr lang="en-US" dirty="0">
              <a:solidFill>
                <a:prstClr val="white"/>
              </a:solidFill>
            </a:endParaRPr>
          </a:p>
        </p:txBody>
      </p:sp>
      <p:sp>
        <p:nvSpPr>
          <p:cNvPr id="6" name="Slide Number Placeholder 5"/>
          <p:cNvSpPr>
            <a:spLocks noGrp="1"/>
          </p:cNvSpPr>
          <p:nvPr>
            <p:ph type="sldNum" sz="quarter" idx="12"/>
          </p:nvPr>
        </p:nvSpPr>
        <p:spPr>
          <a:xfrm>
            <a:off x="9260260" y="6492875"/>
            <a:ext cx="2743200" cy="365125"/>
          </a:xfrm>
          <a:prstGeom prst="rect">
            <a:avLst/>
          </a:prstGeom>
        </p:spPr>
        <p:txBody>
          <a:bodyPr lIns="0" tIns="0" rIns="0" bIns="0" anchor="ctr" anchorCtr="0"/>
          <a:lstStyle>
            <a:lvl1pPr algn="r">
              <a:defRPr sz="800" b="1">
                <a:solidFill>
                  <a:schemeClr val="bg1"/>
                </a:solidFill>
              </a:defRPr>
            </a:lvl1pPr>
          </a:lstStyle>
          <a:p>
            <a:fld id="{2C9B7369-8268-40EF-8ABE-64B84607BDBE}" type="slidenum">
              <a:rPr lang="en-US" smtClean="0">
                <a:solidFill>
                  <a:prstClr val="white"/>
                </a:solidFill>
              </a:rPr>
              <a:pPr/>
              <a:t>‹#›</a:t>
            </a:fld>
            <a:endParaRPr lang="en-US" dirty="0">
              <a:solidFill>
                <a:prstClr val="white"/>
              </a:solidFill>
            </a:endParaRPr>
          </a:p>
        </p:txBody>
      </p:sp>
      <p:pic>
        <p:nvPicPr>
          <p:cNvPr id="9" name="Cloud-Logo-FullColour.png" descr="Cloud-Logo-FullColour.png"/>
          <p:cNvPicPr>
            <a:picLocks noChangeAspect="1"/>
          </p:cNvPicPr>
          <p:nvPr userDrawn="1"/>
        </p:nvPicPr>
        <p:blipFill>
          <a:blip r:embed="rId2">
            <a:extLst/>
          </a:blip>
          <a:stretch>
            <a:fillRect/>
          </a:stretch>
        </p:blipFill>
        <p:spPr>
          <a:xfrm>
            <a:off x="4495800" y="1314560"/>
            <a:ext cx="3200400" cy="2743200"/>
          </a:xfrm>
          <a:prstGeom prst="rect">
            <a:avLst/>
          </a:prstGeom>
          <a:ln w="12700">
            <a:miter lim="400000"/>
          </a:ln>
        </p:spPr>
      </p:pic>
      <p:pic>
        <p:nvPicPr>
          <p:cNvPr id="10" name="RBC-Shield.png" descr="RBC-Shield.png"/>
          <p:cNvPicPr>
            <a:picLocks noChangeAspect="1"/>
          </p:cNvPicPr>
          <p:nvPr userDrawn="1"/>
        </p:nvPicPr>
        <p:blipFill>
          <a:blip r:embed="rId3">
            <a:extLst/>
          </a:blip>
          <a:stretch>
            <a:fillRect/>
          </a:stretch>
        </p:blipFill>
        <p:spPr>
          <a:xfrm>
            <a:off x="11201400" y="5486400"/>
            <a:ext cx="457200" cy="609600"/>
          </a:xfrm>
          <a:prstGeom prst="rect">
            <a:avLst/>
          </a:prstGeom>
          <a:ln w="12700">
            <a:miter lim="400000"/>
          </a:ln>
        </p:spPr>
      </p:pic>
    </p:spTree>
    <p:extLst>
      <p:ext uri="{BB962C8B-B14F-4D97-AF65-F5344CB8AC3E}">
        <p14:creationId xmlns:p14="http://schemas.microsoft.com/office/powerpoint/2010/main" val="158584248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 Slide - Light Theme">
    <p:spTree>
      <p:nvGrpSpPr>
        <p:cNvPr id="1" name=""/>
        <p:cNvGrpSpPr/>
        <p:nvPr/>
      </p:nvGrpSpPr>
      <p:grpSpPr>
        <a:xfrm>
          <a:off x="0" y="0"/>
          <a:ext cx="0" cy="0"/>
          <a:chOff x="0" y="0"/>
          <a:chExt cx="0" cy="0"/>
        </a:xfrm>
      </p:grpSpPr>
      <p:sp>
        <p:nvSpPr>
          <p:cNvPr id="2" name="Title 1"/>
          <p:cNvSpPr>
            <a:spLocks noGrp="1"/>
          </p:cNvSpPr>
          <p:nvPr>
            <p:ph type="ctrTitle"/>
          </p:nvPr>
        </p:nvSpPr>
        <p:spPr>
          <a:xfrm>
            <a:off x="1937220" y="640080"/>
            <a:ext cx="9601200" cy="548640"/>
          </a:xfrm>
          <a:prstGeom prst="rect">
            <a:avLst/>
          </a:prstGeom>
        </p:spPr>
        <p:txBody>
          <a:bodyPr lIns="0" tIns="0" rIns="0" bIns="0" anchor="ctr" anchorCtr="0">
            <a:normAutofit/>
          </a:bodyPr>
          <a:lstStyle>
            <a:lvl1pPr algn="l">
              <a:defRPr sz="2400">
                <a:solidFill>
                  <a:srgbClr val="0B537F"/>
                </a:solidFill>
              </a:defRPr>
            </a:lvl1pPr>
          </a:lstStyle>
          <a:p>
            <a:r>
              <a:rPr lang="en-US" dirty="0"/>
              <a:t>Click to edit Master title style</a:t>
            </a:r>
          </a:p>
        </p:txBody>
      </p:sp>
      <p:sp>
        <p:nvSpPr>
          <p:cNvPr id="4" name="Date Placeholder 3"/>
          <p:cNvSpPr>
            <a:spLocks noGrp="1"/>
          </p:cNvSpPr>
          <p:nvPr>
            <p:ph type="dt" sz="half" idx="10"/>
          </p:nvPr>
        </p:nvSpPr>
        <p:spPr>
          <a:xfrm>
            <a:off x="188540" y="6486132"/>
            <a:ext cx="2743200" cy="365125"/>
          </a:xfrm>
          <a:prstGeom prst="rect">
            <a:avLst/>
          </a:prstGeom>
        </p:spPr>
        <p:txBody>
          <a:bodyPr lIns="0" tIns="0" rIns="0" bIns="0" anchor="ctr" anchorCtr="0"/>
          <a:lstStyle>
            <a:lvl1pPr>
              <a:defRPr sz="800">
                <a:solidFill>
                  <a:schemeClr val="bg1"/>
                </a:solidFill>
              </a:defRPr>
            </a:lvl1pPr>
          </a:lstStyle>
          <a:p>
            <a:fld id="{DE12F7AB-0521-4701-A8BC-1EF07334D467}" type="datetime1">
              <a:rPr lang="en-US" smtClean="0">
                <a:solidFill>
                  <a:prstClr val="white"/>
                </a:solidFill>
              </a:rPr>
              <a:t>10/05/18</a:t>
            </a:fld>
            <a:endParaRPr lang="en-US" dirty="0">
              <a:solidFill>
                <a:prstClr val="white"/>
              </a:solidFill>
            </a:endParaRPr>
          </a:p>
        </p:txBody>
      </p:sp>
      <p:sp>
        <p:nvSpPr>
          <p:cNvPr id="5" name="Footer Placeholder 4"/>
          <p:cNvSpPr>
            <a:spLocks noGrp="1"/>
          </p:cNvSpPr>
          <p:nvPr>
            <p:ph type="ftr" sz="quarter" idx="11"/>
          </p:nvPr>
        </p:nvSpPr>
        <p:spPr>
          <a:xfrm>
            <a:off x="4038600" y="6486131"/>
            <a:ext cx="4114800" cy="365125"/>
          </a:xfrm>
          <a:prstGeom prst="rect">
            <a:avLst/>
          </a:prstGeom>
        </p:spPr>
        <p:txBody>
          <a:bodyPr lIns="0" tIns="0" rIns="0" bIns="0" anchor="ctr" anchorCtr="0"/>
          <a:lstStyle>
            <a:lvl1pPr algn="ctr">
              <a:defRPr sz="800">
                <a:solidFill>
                  <a:schemeClr val="bg1"/>
                </a:solidFill>
              </a:defRPr>
            </a:lvl1pPr>
          </a:lstStyle>
          <a:p>
            <a:endParaRPr lang="en-US" dirty="0">
              <a:solidFill>
                <a:prstClr val="white"/>
              </a:solidFill>
            </a:endParaRPr>
          </a:p>
        </p:txBody>
      </p:sp>
      <p:sp>
        <p:nvSpPr>
          <p:cNvPr id="6" name="Slide Number Placeholder 5"/>
          <p:cNvSpPr>
            <a:spLocks noGrp="1"/>
          </p:cNvSpPr>
          <p:nvPr>
            <p:ph type="sldNum" sz="quarter" idx="12"/>
          </p:nvPr>
        </p:nvSpPr>
        <p:spPr>
          <a:xfrm>
            <a:off x="9260260" y="6492875"/>
            <a:ext cx="2743200" cy="365125"/>
          </a:xfrm>
          <a:prstGeom prst="rect">
            <a:avLst/>
          </a:prstGeom>
        </p:spPr>
        <p:txBody>
          <a:bodyPr lIns="0" tIns="0" rIns="0" bIns="0" anchor="ctr" anchorCtr="0"/>
          <a:lstStyle>
            <a:lvl1pPr algn="r">
              <a:defRPr sz="800" b="1">
                <a:solidFill>
                  <a:schemeClr val="bg1"/>
                </a:solidFill>
              </a:defRPr>
            </a:lvl1pPr>
          </a:lstStyle>
          <a:p>
            <a:fld id="{2C9B7369-8268-40EF-8ABE-64B84607BDBE}" type="slidenum">
              <a:rPr lang="en-US" smtClean="0">
                <a:solidFill>
                  <a:prstClr val="white"/>
                </a:solidFill>
              </a:rPr>
              <a:pPr/>
              <a:t>‹#›</a:t>
            </a:fld>
            <a:endParaRPr lang="en-US" dirty="0">
              <a:solidFill>
                <a:prstClr val="white"/>
              </a:solidFill>
            </a:endParaRPr>
          </a:p>
        </p:txBody>
      </p:sp>
      <p:pic>
        <p:nvPicPr>
          <p:cNvPr id="9" name="Cloud-Logo-FullColour.png" descr="Cloud-Logo-FullColour.png"/>
          <p:cNvPicPr>
            <a:picLocks noChangeAspect="1"/>
          </p:cNvPicPr>
          <p:nvPr userDrawn="1"/>
        </p:nvPicPr>
        <p:blipFill>
          <a:blip r:embed="rId2">
            <a:extLst/>
          </a:blip>
          <a:stretch>
            <a:fillRect/>
          </a:stretch>
        </p:blipFill>
        <p:spPr>
          <a:xfrm>
            <a:off x="457200" y="457200"/>
            <a:ext cx="1066800" cy="914400"/>
          </a:xfrm>
          <a:prstGeom prst="rect">
            <a:avLst/>
          </a:prstGeom>
          <a:ln w="12700">
            <a:miter lim="400000"/>
          </a:ln>
        </p:spPr>
      </p:pic>
    </p:spTree>
    <p:extLst>
      <p:ext uri="{BB962C8B-B14F-4D97-AF65-F5344CB8AC3E}">
        <p14:creationId xmlns:p14="http://schemas.microsoft.com/office/powerpoint/2010/main" val="8756043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pen Slide - Light Theme">
    <p:spTree>
      <p:nvGrpSpPr>
        <p:cNvPr id="1" name=""/>
        <p:cNvGrpSpPr/>
        <p:nvPr/>
      </p:nvGrpSpPr>
      <p:grpSpPr>
        <a:xfrm>
          <a:off x="0" y="0"/>
          <a:ext cx="0" cy="0"/>
          <a:chOff x="0" y="0"/>
          <a:chExt cx="0" cy="0"/>
        </a:xfrm>
      </p:grpSpPr>
      <p:sp>
        <p:nvSpPr>
          <p:cNvPr id="2" name="Title 1"/>
          <p:cNvSpPr>
            <a:spLocks noGrp="1"/>
          </p:cNvSpPr>
          <p:nvPr>
            <p:ph type="ctrTitle"/>
          </p:nvPr>
        </p:nvSpPr>
        <p:spPr>
          <a:xfrm>
            <a:off x="997675" y="182880"/>
            <a:ext cx="10972800" cy="548640"/>
          </a:xfrm>
          <a:prstGeom prst="rect">
            <a:avLst/>
          </a:prstGeom>
        </p:spPr>
        <p:txBody>
          <a:bodyPr lIns="0" tIns="0" rIns="0" bIns="0" anchor="ctr" anchorCtr="0">
            <a:normAutofit/>
          </a:bodyPr>
          <a:lstStyle>
            <a:lvl1pPr algn="l">
              <a:defRPr sz="2000">
                <a:solidFill>
                  <a:srgbClr val="0B537F"/>
                </a:solidFill>
              </a:defRPr>
            </a:lvl1pPr>
          </a:lstStyle>
          <a:p>
            <a:r>
              <a:rPr lang="en-US" dirty="0"/>
              <a:t>Click to edit Master title style</a:t>
            </a:r>
          </a:p>
        </p:txBody>
      </p:sp>
      <p:sp>
        <p:nvSpPr>
          <p:cNvPr id="4" name="Date Placeholder 3"/>
          <p:cNvSpPr>
            <a:spLocks noGrp="1"/>
          </p:cNvSpPr>
          <p:nvPr>
            <p:ph type="dt" sz="half" idx="10"/>
          </p:nvPr>
        </p:nvSpPr>
        <p:spPr>
          <a:xfrm>
            <a:off x="188540" y="6486132"/>
            <a:ext cx="2743200" cy="365125"/>
          </a:xfrm>
          <a:prstGeom prst="rect">
            <a:avLst/>
          </a:prstGeom>
        </p:spPr>
        <p:txBody>
          <a:bodyPr lIns="0" tIns="0" rIns="0" bIns="0" anchor="ctr" anchorCtr="0"/>
          <a:lstStyle>
            <a:lvl1pPr>
              <a:defRPr sz="800">
                <a:solidFill>
                  <a:schemeClr val="bg1"/>
                </a:solidFill>
              </a:defRPr>
            </a:lvl1pPr>
          </a:lstStyle>
          <a:p>
            <a:fld id="{16F12A98-9283-44AA-87DD-D1434A482F3E}" type="datetime1">
              <a:rPr lang="en-US" smtClean="0">
                <a:solidFill>
                  <a:prstClr val="white"/>
                </a:solidFill>
              </a:rPr>
              <a:t>10/05/18</a:t>
            </a:fld>
            <a:endParaRPr lang="en-US" dirty="0">
              <a:solidFill>
                <a:prstClr val="white"/>
              </a:solidFill>
            </a:endParaRPr>
          </a:p>
        </p:txBody>
      </p:sp>
      <p:sp>
        <p:nvSpPr>
          <p:cNvPr id="5" name="Footer Placeholder 4"/>
          <p:cNvSpPr>
            <a:spLocks noGrp="1"/>
          </p:cNvSpPr>
          <p:nvPr>
            <p:ph type="ftr" sz="quarter" idx="11"/>
          </p:nvPr>
        </p:nvSpPr>
        <p:spPr>
          <a:xfrm>
            <a:off x="4038600" y="6486131"/>
            <a:ext cx="4114800" cy="365125"/>
          </a:xfrm>
          <a:prstGeom prst="rect">
            <a:avLst/>
          </a:prstGeom>
        </p:spPr>
        <p:txBody>
          <a:bodyPr lIns="0" tIns="0" rIns="0" bIns="0" anchor="ctr" anchorCtr="0"/>
          <a:lstStyle>
            <a:lvl1pPr algn="ctr">
              <a:defRPr sz="800">
                <a:solidFill>
                  <a:schemeClr val="bg1"/>
                </a:solidFill>
              </a:defRPr>
            </a:lvl1pPr>
          </a:lstStyle>
          <a:p>
            <a:endParaRPr lang="en-US" dirty="0">
              <a:solidFill>
                <a:prstClr val="white"/>
              </a:solidFill>
            </a:endParaRPr>
          </a:p>
        </p:txBody>
      </p:sp>
      <p:sp>
        <p:nvSpPr>
          <p:cNvPr id="6" name="Slide Number Placeholder 5"/>
          <p:cNvSpPr>
            <a:spLocks noGrp="1"/>
          </p:cNvSpPr>
          <p:nvPr>
            <p:ph type="sldNum" sz="quarter" idx="12"/>
          </p:nvPr>
        </p:nvSpPr>
        <p:spPr>
          <a:xfrm>
            <a:off x="9260260" y="6492875"/>
            <a:ext cx="2743200" cy="365125"/>
          </a:xfrm>
          <a:prstGeom prst="rect">
            <a:avLst/>
          </a:prstGeom>
        </p:spPr>
        <p:txBody>
          <a:bodyPr lIns="0" tIns="0" rIns="0" bIns="0" anchor="ctr" anchorCtr="0"/>
          <a:lstStyle>
            <a:lvl1pPr algn="r">
              <a:defRPr sz="800" b="1">
                <a:solidFill>
                  <a:schemeClr val="bg1"/>
                </a:solidFill>
              </a:defRPr>
            </a:lvl1pPr>
          </a:lstStyle>
          <a:p>
            <a:fld id="{2C9B7369-8268-40EF-8ABE-64B84607BDBE}" type="slidenum">
              <a:rPr lang="en-US" smtClean="0">
                <a:solidFill>
                  <a:prstClr val="white"/>
                </a:solidFill>
              </a:rPr>
              <a:pPr/>
              <a:t>‹#›</a:t>
            </a:fld>
            <a:endParaRPr lang="en-US" dirty="0">
              <a:solidFill>
                <a:prstClr val="white"/>
              </a:solidFill>
            </a:endParaRPr>
          </a:p>
        </p:txBody>
      </p:sp>
      <p:pic>
        <p:nvPicPr>
          <p:cNvPr id="9" name="Cloud-Logo-FullColour.png" descr="Cloud-Logo-FullColour.png"/>
          <p:cNvPicPr>
            <a:picLocks noChangeAspect="1"/>
          </p:cNvPicPr>
          <p:nvPr userDrawn="1"/>
        </p:nvPicPr>
        <p:blipFill>
          <a:blip r:embed="rId2">
            <a:extLst/>
          </a:blip>
          <a:stretch>
            <a:fillRect/>
          </a:stretch>
        </p:blipFill>
        <p:spPr>
          <a:xfrm>
            <a:off x="228600" y="228600"/>
            <a:ext cx="533400" cy="457200"/>
          </a:xfrm>
          <a:prstGeom prst="rect">
            <a:avLst/>
          </a:prstGeom>
          <a:ln w="12700">
            <a:miter lim="400000"/>
          </a:ln>
        </p:spPr>
      </p:pic>
    </p:spTree>
    <p:extLst>
      <p:ext uri="{BB962C8B-B14F-4D97-AF65-F5344CB8AC3E}">
        <p14:creationId xmlns:p14="http://schemas.microsoft.com/office/powerpoint/2010/main" val="31501408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038B8D-6827-48CB-A1E2-15E265AEC420}" type="datetime1">
              <a:rPr lang="en-US" smtClean="0">
                <a:solidFill>
                  <a:prstClr val="black">
                    <a:tint val="75000"/>
                  </a:prstClr>
                </a:solidFill>
              </a:rPr>
              <a:t>10/05/18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90BA2A-4E42-4548-BB76-F9393884CA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0036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F5D29C-7943-459A-B8B1-96A27187EB80}" type="datetime1">
              <a:rPr lang="en-US" smtClean="0"/>
              <a:t>10/05/18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90BA2A-4E42-4548-BB76-F9393884CAA5}" type="slidenum">
              <a:rPr lang="en-US" smtClean="0"/>
              <a:t>‹#›</a:t>
            </a:fld>
            <a:endParaRPr lang="en-US"/>
          </a:p>
        </p:txBody>
      </p:sp>
    </p:spTree>
    <p:extLst>
      <p:ext uri="{BB962C8B-B14F-4D97-AF65-F5344CB8AC3E}">
        <p14:creationId xmlns:p14="http://schemas.microsoft.com/office/powerpoint/2010/main" val="163315594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CA50471-E6C9-4437-B784-A40432F2D13E}" type="datetime1">
              <a:rPr lang="en-US" smtClean="0">
                <a:solidFill>
                  <a:prstClr val="black">
                    <a:tint val="75000"/>
                  </a:prstClr>
                </a:solidFill>
              </a:rPr>
              <a:t>10/05/18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90BA2A-4E42-4548-BB76-F9393884CA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76988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F4719F-118C-4E1D-B012-FFF1C3D9C487}" type="datetime1">
              <a:rPr lang="en-US" smtClean="0">
                <a:solidFill>
                  <a:prstClr val="black">
                    <a:tint val="75000"/>
                  </a:prstClr>
                </a:solidFill>
              </a:rPr>
              <a:t>10/05/18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90BA2A-4E42-4548-BB76-F9393884CA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50259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35A774-1A47-4D93-B1A4-1FC1A8D3EED2}" type="datetime1">
              <a:rPr lang="en-US" smtClean="0">
                <a:solidFill>
                  <a:prstClr val="black">
                    <a:tint val="75000"/>
                  </a:prstClr>
                </a:solidFill>
              </a:rPr>
              <a:t>10/05/18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90BA2A-4E42-4548-BB76-F9393884CA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97513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DF2DF7-69C5-4C87-BD7A-CBB3F159E4B7}" type="datetime1">
              <a:rPr lang="en-US" smtClean="0">
                <a:solidFill>
                  <a:prstClr val="black">
                    <a:tint val="75000"/>
                  </a:prstClr>
                </a:solidFill>
              </a:rPr>
              <a:t>10/05/18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90BA2A-4E42-4548-BB76-F9393884CA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57169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C95428F-6106-4298-9DDD-084C35AE4738}" type="datetime1">
              <a:rPr lang="en-US" smtClean="0">
                <a:solidFill>
                  <a:prstClr val="black">
                    <a:tint val="75000"/>
                  </a:prstClr>
                </a:solidFill>
              </a:rPr>
              <a:t>10/05/18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90BA2A-4E42-4548-BB76-F9393884CA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42991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48D7DB-EC12-46E7-9037-B9A88E21D9C9}" type="datetime1">
              <a:rPr lang="en-US" smtClean="0">
                <a:solidFill>
                  <a:prstClr val="black">
                    <a:tint val="75000"/>
                  </a:prstClr>
                </a:solidFill>
              </a:rPr>
              <a:t>10/05/18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90BA2A-4E42-4548-BB76-F9393884CA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34419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985F79-5E8B-4BAD-9918-38C09AC6ACEB}" type="datetime1">
              <a:rPr lang="en-US" smtClean="0">
                <a:solidFill>
                  <a:prstClr val="black">
                    <a:tint val="75000"/>
                  </a:prstClr>
                </a:solidFill>
              </a:rPr>
              <a:t>10/05/18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90BA2A-4E42-4548-BB76-F9393884CA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436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133B98-39D5-4FFF-BEAA-079214AD4A03}" type="datetime1">
              <a:rPr lang="en-US" smtClean="0">
                <a:solidFill>
                  <a:prstClr val="black">
                    <a:tint val="75000"/>
                  </a:prstClr>
                </a:solidFill>
              </a:rPr>
              <a:t>10/05/18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90BA2A-4E42-4548-BB76-F9393884CA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481821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68D001-4D1C-4166-A603-BA2EA9AF752D}" type="datetime1">
              <a:rPr lang="en-US" smtClean="0">
                <a:solidFill>
                  <a:prstClr val="black">
                    <a:tint val="75000"/>
                  </a:prstClr>
                </a:solidFill>
              </a:rPr>
              <a:t>10/05/18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90BA2A-4E42-4548-BB76-F9393884CA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44671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122538-9589-4F4A-952C-88BEBC979867}" type="datetime1">
              <a:rPr lang="en-US" smtClean="0">
                <a:solidFill>
                  <a:prstClr val="black">
                    <a:tint val="75000"/>
                  </a:prstClr>
                </a:solidFill>
              </a:rPr>
              <a:t>10/05/18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90BA2A-4E42-4548-BB76-F9393884CA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3963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230D01-F1B1-4936-ADAB-57E3A9879B36}" type="datetime1">
              <a:rPr lang="en-US" smtClean="0"/>
              <a:t>10/05/18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90BA2A-4E42-4548-BB76-F9393884CAA5}" type="slidenum">
              <a:rPr lang="en-US" smtClean="0"/>
              <a:t>‹#›</a:t>
            </a:fld>
            <a:endParaRPr lang="en-US"/>
          </a:p>
        </p:txBody>
      </p:sp>
    </p:spTree>
    <p:extLst>
      <p:ext uri="{BB962C8B-B14F-4D97-AF65-F5344CB8AC3E}">
        <p14:creationId xmlns:p14="http://schemas.microsoft.com/office/powerpoint/2010/main" val="17495483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E22688-D259-4E97-AA40-100C0E617E13}" type="datetime1">
              <a:rPr lang="en-US" smtClean="0">
                <a:solidFill>
                  <a:prstClr val="black">
                    <a:tint val="75000"/>
                  </a:prstClr>
                </a:solidFill>
              </a:rPr>
              <a:t>10/05/18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90BA2A-4E42-4548-BB76-F9393884CA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316787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1 (title only)">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contrast="56000"/>
                    </a14:imgEffect>
                  </a14:imgLayer>
                </a14:imgProps>
              </a:ext>
              <a:ext uri="{28A0092B-C50C-407E-A947-70E740481C1C}">
                <a14:useLocalDpi xmlns:a14="http://schemas.microsoft.com/office/drawing/2010/main"/>
              </a:ext>
            </a:extLst>
          </a:blip>
          <a:srcRect l="2255"/>
          <a:stretch/>
        </p:blipFill>
        <p:spPr>
          <a:xfrm>
            <a:off x="0" y="0"/>
            <a:ext cx="12192000" cy="6858000"/>
          </a:xfrm>
          <a:prstGeom prst="rect">
            <a:avLst/>
          </a:prstGeom>
        </p:spPr>
      </p:pic>
      <p:sp>
        <p:nvSpPr>
          <p:cNvPr id="24" name="Rectangle 4"/>
          <p:cNvSpPr/>
          <p:nvPr userDrawn="1"/>
        </p:nvSpPr>
        <p:spPr>
          <a:xfrm>
            <a:off x="0" y="0"/>
            <a:ext cx="12192000" cy="6858000"/>
          </a:xfrm>
          <a:prstGeom prst="rect">
            <a:avLst/>
          </a:prstGeom>
          <a:gradFill>
            <a:gsLst>
              <a:gs pos="0">
                <a:srgbClr val="384B79">
                  <a:alpha val="0"/>
                </a:srgbClr>
              </a:gs>
              <a:gs pos="99000">
                <a:srgbClr val="09063E">
                  <a:lumMod val="100000"/>
                  <a:alpha val="80000"/>
                </a:srgbClr>
              </a:gs>
            </a:gsLst>
            <a:lin ang="5400000"/>
          </a:gradFill>
          <a:ln w="12700">
            <a:miter lim="400000"/>
          </a:ln>
        </p:spPr>
        <p:txBody>
          <a:bodyPr lIns="37493" tIns="37493" rIns="37493" bIns="37493" anchor="ctr"/>
          <a:lstStyle/>
          <a:p>
            <a:pPr algn="ctr" fontAlgn="base">
              <a:spcBef>
                <a:spcPct val="0"/>
              </a:spcBef>
              <a:spcAft>
                <a:spcPct val="0"/>
              </a:spcAft>
              <a:defRPr sz="1800">
                <a:solidFill>
                  <a:srgbClr val="FFFFFF"/>
                </a:solidFill>
                <a:latin typeface="Source Sans Pro Light"/>
                <a:ea typeface="Source Sans Pro Light"/>
                <a:cs typeface="Source Sans Pro Light"/>
                <a:sym typeface="Source Sans Pro Light"/>
              </a:defRPr>
            </a:pPr>
            <a:endParaRPr sz="1508">
              <a:solidFill>
                <a:srgbClr val="FFFFFF"/>
              </a:solidFill>
              <a:latin typeface="Source Sans Pro Light"/>
              <a:ea typeface="Source Sans Pro Light"/>
              <a:cs typeface="Source Sans Pro Light"/>
              <a:sym typeface="Source Sans Pro Light"/>
            </a:endParaRPr>
          </a:p>
        </p:txBody>
      </p:sp>
      <p:sp>
        <p:nvSpPr>
          <p:cNvPr id="33" name="Pageheading"/>
          <p:cNvSpPr>
            <a:spLocks noGrp="1"/>
          </p:cNvSpPr>
          <p:nvPr>
            <p:ph type="title"/>
          </p:nvPr>
        </p:nvSpPr>
        <p:spPr>
          <a:xfrm>
            <a:off x="1036320" y="2432305"/>
            <a:ext cx="10058400" cy="841248"/>
          </a:xfrm>
        </p:spPr>
        <p:txBody>
          <a:bodyPr anchor="t"/>
          <a:lstStyle>
            <a:lvl1pPr algn="ctr">
              <a:defRPr sz="2468">
                <a:solidFill>
                  <a:schemeClr val="bg1"/>
                </a:solidFill>
              </a:defRPr>
            </a:lvl1pPr>
          </a:lstStyle>
          <a:p>
            <a:r>
              <a:rPr lang="en-US" dirty="0" smtClean="0"/>
              <a:t>Click to edit Master title style</a:t>
            </a:r>
            <a:endParaRPr lang="en-US" dirty="0"/>
          </a:p>
        </p:txBody>
      </p:sp>
      <p:pic>
        <p:nvPicPr>
          <p:cNvPr id="2050" name="Picture 2" descr="https://rbc-confluence.fg.rbc.com:8443/download/attachments/11259614/Innovation%20Logo%20Yellow%20and%20White%20SMALL?api=v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10101" y="4977584"/>
            <a:ext cx="2971800" cy="8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60729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304">
          <p15:clr>
            <a:srgbClr val="FBAE40"/>
          </p15:clr>
        </p15:guide>
        <p15:guide id="2" pos="374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1 (with subtitle)">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contrast="56000"/>
                    </a14:imgEffect>
                  </a14:imgLayer>
                </a14:imgProps>
              </a:ext>
              <a:ext uri="{28A0092B-C50C-407E-A947-70E740481C1C}">
                <a14:useLocalDpi xmlns:a14="http://schemas.microsoft.com/office/drawing/2010/main"/>
              </a:ext>
            </a:extLst>
          </a:blip>
          <a:srcRect l="2255"/>
          <a:stretch/>
        </p:blipFill>
        <p:spPr>
          <a:xfrm>
            <a:off x="0" y="0"/>
            <a:ext cx="12192000" cy="6858000"/>
          </a:xfrm>
          <a:prstGeom prst="rect">
            <a:avLst/>
          </a:prstGeom>
        </p:spPr>
      </p:pic>
      <p:sp>
        <p:nvSpPr>
          <p:cNvPr id="24" name="Rectangle 4"/>
          <p:cNvSpPr/>
          <p:nvPr userDrawn="1"/>
        </p:nvSpPr>
        <p:spPr>
          <a:xfrm>
            <a:off x="0" y="0"/>
            <a:ext cx="12192000" cy="6858000"/>
          </a:xfrm>
          <a:prstGeom prst="rect">
            <a:avLst/>
          </a:prstGeom>
          <a:gradFill>
            <a:gsLst>
              <a:gs pos="0">
                <a:srgbClr val="384B79">
                  <a:alpha val="0"/>
                </a:srgbClr>
              </a:gs>
              <a:gs pos="99000">
                <a:srgbClr val="09063E">
                  <a:lumMod val="100000"/>
                  <a:alpha val="80000"/>
                </a:srgbClr>
              </a:gs>
            </a:gsLst>
            <a:lin ang="5400000"/>
          </a:gradFill>
          <a:ln w="12700">
            <a:miter lim="400000"/>
          </a:ln>
        </p:spPr>
        <p:txBody>
          <a:bodyPr lIns="37493" tIns="37493" rIns="37493" bIns="37493" anchor="ctr"/>
          <a:lstStyle/>
          <a:p>
            <a:pPr algn="ctr" fontAlgn="base">
              <a:spcBef>
                <a:spcPct val="0"/>
              </a:spcBef>
              <a:spcAft>
                <a:spcPct val="0"/>
              </a:spcAft>
              <a:defRPr sz="1800">
                <a:solidFill>
                  <a:srgbClr val="FFFFFF"/>
                </a:solidFill>
                <a:latin typeface="Source Sans Pro Light"/>
                <a:ea typeface="Source Sans Pro Light"/>
                <a:cs typeface="Source Sans Pro Light"/>
                <a:sym typeface="Source Sans Pro Light"/>
              </a:defRPr>
            </a:pPr>
            <a:endParaRPr sz="1508">
              <a:solidFill>
                <a:srgbClr val="FFFFFF"/>
              </a:solidFill>
              <a:latin typeface="Source Sans Pro Light"/>
              <a:ea typeface="Source Sans Pro Light"/>
              <a:cs typeface="Source Sans Pro Light"/>
              <a:sym typeface="Source Sans Pro Light"/>
            </a:endParaRPr>
          </a:p>
        </p:txBody>
      </p:sp>
      <p:cxnSp>
        <p:nvCxnSpPr>
          <p:cNvPr id="12" name="Straight Connector 11"/>
          <p:cNvCxnSpPr/>
          <p:nvPr userDrawn="1"/>
        </p:nvCxnSpPr>
        <p:spPr>
          <a:xfrm>
            <a:off x="5606113" y="3900753"/>
            <a:ext cx="921569" cy="0"/>
          </a:xfrm>
          <a:prstGeom prst="line">
            <a:avLst/>
          </a:prstGeom>
          <a:noFill/>
          <a:ln w="9525" cap="flat" cmpd="sng" algn="ctr">
            <a:solidFill>
              <a:srgbClr val="FFFFFF">
                <a:lumMod val="85000"/>
              </a:srgbClr>
            </a:solidFill>
            <a:prstDash val="solid"/>
          </a:ln>
          <a:effectLst/>
        </p:spPr>
      </p:cxnSp>
      <p:sp>
        <p:nvSpPr>
          <p:cNvPr id="13" name="Pageheading"/>
          <p:cNvSpPr>
            <a:spLocks noGrp="1"/>
          </p:cNvSpPr>
          <p:nvPr>
            <p:ph type="title"/>
          </p:nvPr>
        </p:nvSpPr>
        <p:spPr>
          <a:xfrm>
            <a:off x="1036320" y="2432305"/>
            <a:ext cx="10058400" cy="841248"/>
          </a:xfrm>
        </p:spPr>
        <p:txBody>
          <a:bodyPr anchor="t"/>
          <a:lstStyle>
            <a:lvl1pPr algn="ctr">
              <a:defRPr sz="2468">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sz="quarter" idx="10" hasCustomPrompt="1"/>
          </p:nvPr>
        </p:nvSpPr>
        <p:spPr>
          <a:xfrm>
            <a:off x="1037693" y="3293802"/>
            <a:ext cx="10058400" cy="420687"/>
          </a:xfrm>
        </p:spPr>
        <p:txBody>
          <a:bodyPr>
            <a:noAutofit/>
          </a:bodyPr>
          <a:lstStyle>
            <a:lvl1pPr marL="11248"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23733"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236217"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348702"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461186" indent="0" algn="ctr" defTabSz="314410" rtl="0" fontAlgn="base">
              <a:spcBef>
                <a:spcPct val="0"/>
              </a:spcBef>
              <a:spcAft>
                <a:spcPct val="0"/>
              </a:spcAft>
              <a:buNone/>
              <a:defRPr lang="en-US" sz="1508" kern="0" dirty="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subtitle</a:t>
            </a:r>
          </a:p>
        </p:txBody>
      </p:sp>
      <p:sp>
        <p:nvSpPr>
          <p:cNvPr id="17" name="Text Placeholder 2"/>
          <p:cNvSpPr>
            <a:spLocks noGrp="1"/>
          </p:cNvSpPr>
          <p:nvPr>
            <p:ph type="body" sz="quarter" idx="11" hasCustomPrompt="1"/>
          </p:nvPr>
        </p:nvSpPr>
        <p:spPr>
          <a:xfrm>
            <a:off x="4918131" y="4068736"/>
            <a:ext cx="2252135" cy="215399"/>
          </a:xfrm>
        </p:spPr>
        <p:txBody>
          <a:bodyPr anchor="ctr">
            <a:noAutofit/>
          </a:bodyPr>
          <a:lstStyle>
            <a:lvl1pPr algn="ctr" defTabSz="314410" rtl="0" fontAlgn="base">
              <a:spcBef>
                <a:spcPct val="0"/>
              </a:spcBef>
              <a:spcAft>
                <a:spcPct val="0"/>
              </a:spcAft>
              <a:defRPr lang="en-US" sz="823"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23733"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236217"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348702"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461186" indent="0" algn="ctr" defTabSz="314410" rtl="0" fontAlgn="base">
              <a:spcBef>
                <a:spcPct val="0"/>
              </a:spcBef>
              <a:spcAft>
                <a:spcPct val="0"/>
              </a:spcAft>
              <a:buNone/>
              <a:defRPr lang="en-US" sz="1508" kern="0" dirty="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edit subtext</a:t>
            </a:r>
          </a:p>
        </p:txBody>
      </p:sp>
      <p:pic>
        <p:nvPicPr>
          <p:cNvPr id="9" name="Picture 2" descr="https://rbc-confluence.fg.rbc.com:8443/download/attachments/11259614/Innovation%20Logo%20Yellow%20and%20White%20SMALL?api=v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764116" y="5008944"/>
            <a:ext cx="2663769" cy="89060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sz="quarter" idx="12"/>
          </p:nvPr>
        </p:nvSpPr>
        <p:spPr>
          <a:xfrm>
            <a:off x="5685692" y="5470922"/>
            <a:ext cx="937846" cy="857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49963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1 (with whitespace)">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contrast="56000"/>
                    </a14:imgEffect>
                  </a14:imgLayer>
                </a14:imgProps>
              </a:ext>
              <a:ext uri="{28A0092B-C50C-407E-A947-70E740481C1C}">
                <a14:useLocalDpi xmlns:a14="http://schemas.microsoft.com/office/drawing/2010/main"/>
              </a:ext>
            </a:extLst>
          </a:blip>
          <a:srcRect l="2255" t="35509" b="2269"/>
          <a:stretch/>
        </p:blipFill>
        <p:spPr>
          <a:xfrm>
            <a:off x="0" y="0"/>
            <a:ext cx="12192000" cy="4267200"/>
          </a:xfrm>
          <a:prstGeom prst="rect">
            <a:avLst/>
          </a:prstGeom>
        </p:spPr>
      </p:pic>
      <p:sp>
        <p:nvSpPr>
          <p:cNvPr id="24" name="Rectangle 4"/>
          <p:cNvSpPr/>
          <p:nvPr userDrawn="1"/>
        </p:nvSpPr>
        <p:spPr>
          <a:xfrm>
            <a:off x="0" y="0"/>
            <a:ext cx="12192000" cy="4267200"/>
          </a:xfrm>
          <a:prstGeom prst="rect">
            <a:avLst/>
          </a:prstGeom>
          <a:gradFill>
            <a:gsLst>
              <a:gs pos="0">
                <a:srgbClr val="384B79">
                  <a:alpha val="0"/>
                </a:srgbClr>
              </a:gs>
              <a:gs pos="99000">
                <a:srgbClr val="09063E">
                  <a:lumMod val="100000"/>
                  <a:alpha val="80000"/>
                </a:srgbClr>
              </a:gs>
            </a:gsLst>
            <a:lin ang="5400000"/>
          </a:gradFill>
          <a:ln w="12700">
            <a:miter lim="400000"/>
          </a:ln>
        </p:spPr>
        <p:txBody>
          <a:bodyPr lIns="37493" tIns="37493" rIns="37493" bIns="37493" anchor="ctr"/>
          <a:lstStyle/>
          <a:p>
            <a:pPr algn="ctr" fontAlgn="base">
              <a:spcBef>
                <a:spcPct val="0"/>
              </a:spcBef>
              <a:spcAft>
                <a:spcPct val="0"/>
              </a:spcAft>
              <a:defRPr sz="1800">
                <a:solidFill>
                  <a:srgbClr val="FFFFFF"/>
                </a:solidFill>
                <a:latin typeface="Source Sans Pro Light"/>
                <a:ea typeface="Source Sans Pro Light"/>
                <a:cs typeface="Source Sans Pro Light"/>
                <a:sym typeface="Source Sans Pro Light"/>
              </a:defRPr>
            </a:pPr>
            <a:endParaRPr sz="1508">
              <a:solidFill>
                <a:srgbClr val="FFFFFF"/>
              </a:solidFill>
              <a:latin typeface="Source Sans Pro Light"/>
              <a:ea typeface="Source Sans Pro Light"/>
              <a:cs typeface="Source Sans Pro Light"/>
              <a:sym typeface="Source Sans Pro Light"/>
            </a:endParaRPr>
          </a:p>
        </p:txBody>
      </p:sp>
      <p:cxnSp>
        <p:nvCxnSpPr>
          <p:cNvPr id="14" name="Straight Connector 13"/>
          <p:cNvCxnSpPr/>
          <p:nvPr userDrawn="1"/>
        </p:nvCxnSpPr>
        <p:spPr>
          <a:xfrm>
            <a:off x="5606113" y="5953475"/>
            <a:ext cx="921569" cy="0"/>
          </a:xfrm>
          <a:prstGeom prst="line">
            <a:avLst/>
          </a:prstGeom>
          <a:noFill/>
          <a:ln w="9525" cap="flat" cmpd="sng" algn="ctr">
            <a:solidFill>
              <a:schemeClr val="tx1"/>
            </a:solidFill>
            <a:prstDash val="solid"/>
          </a:ln>
          <a:effectLst/>
        </p:spPr>
      </p:cxnSp>
      <p:sp>
        <p:nvSpPr>
          <p:cNvPr id="15" name="Pageheading"/>
          <p:cNvSpPr>
            <a:spLocks noGrp="1"/>
          </p:cNvSpPr>
          <p:nvPr>
            <p:ph type="title"/>
          </p:nvPr>
        </p:nvSpPr>
        <p:spPr>
          <a:xfrm>
            <a:off x="1036635" y="4495803"/>
            <a:ext cx="10058400" cy="841248"/>
          </a:xfrm>
        </p:spPr>
        <p:txBody>
          <a:bodyPr anchor="t"/>
          <a:lstStyle>
            <a:lvl1pPr algn="ctr">
              <a:defRPr kumimoji="0" lang="en-US" sz="2468" b="0" i="0" u="none" strike="noStrike" kern="0" cap="none" spc="0" normalizeH="0" baseline="0" dirty="0" smtClean="0">
                <a:ln>
                  <a:noFill/>
                </a:ln>
                <a:solidFill>
                  <a:schemeClr val="tx1"/>
                </a:solidFill>
                <a:effectLst/>
                <a:uLnTx/>
                <a:uFillTx/>
                <a:latin typeface="Verdana" charset="0"/>
                <a:ea typeface="Verdana" charset="0"/>
                <a:cs typeface="Verdana" charset="0"/>
              </a:defRPr>
            </a:lvl1pPr>
          </a:lstStyle>
          <a:p>
            <a:r>
              <a:rPr lang="en-US" dirty="0" smtClean="0"/>
              <a:t>Click to edit Master title style</a:t>
            </a:r>
            <a:endParaRPr lang="en-US" dirty="0"/>
          </a:p>
        </p:txBody>
      </p:sp>
      <p:sp>
        <p:nvSpPr>
          <p:cNvPr id="17" name="Text Placeholder 2"/>
          <p:cNvSpPr>
            <a:spLocks noGrp="1"/>
          </p:cNvSpPr>
          <p:nvPr>
            <p:ph type="body" sz="quarter" idx="10" hasCustomPrompt="1"/>
          </p:nvPr>
        </p:nvSpPr>
        <p:spPr>
          <a:xfrm>
            <a:off x="1037693" y="5353668"/>
            <a:ext cx="10058400" cy="420687"/>
          </a:xfrm>
        </p:spPr>
        <p:txBody>
          <a:bodyPr>
            <a:noAutofit/>
          </a:bodyPr>
          <a:lstStyle>
            <a:lvl1pPr marL="11248" indent="0" algn="ctr" defTabSz="314410" rtl="0" fontAlgn="base">
              <a:spcBef>
                <a:spcPct val="0"/>
              </a:spcBef>
              <a:spcAft>
                <a:spcPct val="0"/>
              </a:spcAft>
              <a:buNone/>
              <a:defRPr kumimoji="0" lang="en-US" sz="1508" b="0" i="0" u="none" strike="noStrike" kern="0" cap="none" spc="0" normalizeH="0" baseline="0" dirty="0" smtClean="0">
                <a:ln>
                  <a:noFill/>
                </a:ln>
                <a:solidFill>
                  <a:schemeClr val="bg1">
                    <a:lumMod val="50000"/>
                  </a:schemeClr>
                </a:solidFill>
                <a:effectLst/>
                <a:uLnTx/>
                <a:uFillTx/>
                <a:latin typeface="Verdana" charset="0"/>
                <a:ea typeface="Verdana" charset="0"/>
                <a:cs typeface="Verdana" charset="0"/>
              </a:defRPr>
            </a:lvl1pPr>
            <a:lvl2pPr marL="123733"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236217"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348702"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461186" indent="0" algn="ctr" defTabSz="314410" rtl="0" fontAlgn="base">
              <a:spcBef>
                <a:spcPct val="0"/>
              </a:spcBef>
              <a:spcAft>
                <a:spcPct val="0"/>
              </a:spcAft>
              <a:buNone/>
              <a:defRPr lang="en-US" sz="1508" kern="0" dirty="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subtitle</a:t>
            </a:r>
          </a:p>
        </p:txBody>
      </p:sp>
      <p:sp>
        <p:nvSpPr>
          <p:cNvPr id="18" name="Text Placeholder 2"/>
          <p:cNvSpPr>
            <a:spLocks noGrp="1"/>
          </p:cNvSpPr>
          <p:nvPr>
            <p:ph type="body" sz="quarter" idx="11" hasCustomPrompt="1"/>
          </p:nvPr>
        </p:nvSpPr>
        <p:spPr>
          <a:xfrm>
            <a:off x="4940828" y="6112433"/>
            <a:ext cx="2252135" cy="215399"/>
          </a:xfrm>
        </p:spPr>
        <p:txBody>
          <a:bodyPr anchor="ctr">
            <a:noAutofit/>
          </a:bodyPr>
          <a:lstStyle>
            <a:lvl1pPr marL="11248" indent="0" algn="ctr" defTabSz="314410" rtl="0" fontAlgn="base">
              <a:spcBef>
                <a:spcPct val="0"/>
              </a:spcBef>
              <a:spcAft>
                <a:spcPct val="0"/>
              </a:spcAft>
              <a:buNone/>
              <a:defRPr kumimoji="0" lang="en-US" sz="823" b="0" i="0" u="none" strike="noStrike" kern="0" cap="none" spc="0" normalizeH="0" baseline="0" dirty="0" smtClean="0">
                <a:ln>
                  <a:noFill/>
                </a:ln>
                <a:solidFill>
                  <a:schemeClr val="bg1">
                    <a:lumMod val="50000"/>
                  </a:schemeClr>
                </a:solidFill>
                <a:effectLst/>
                <a:uLnTx/>
                <a:uFillTx/>
                <a:latin typeface="Verdana" charset="0"/>
                <a:ea typeface="Verdana" charset="0"/>
                <a:cs typeface="Verdana" charset="0"/>
              </a:defRPr>
            </a:lvl1pPr>
            <a:lvl2pPr marL="123733"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236217"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348702"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461186" indent="0" algn="ctr" defTabSz="314410" rtl="0" fontAlgn="base">
              <a:spcBef>
                <a:spcPct val="0"/>
              </a:spcBef>
              <a:spcAft>
                <a:spcPct val="0"/>
              </a:spcAft>
              <a:buNone/>
              <a:defRPr lang="en-US" sz="1508" kern="0" dirty="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marL="11248" lvl="0" indent="0" algn="ctr" defTabSz="314410" rtl="0" fontAlgn="base">
              <a:spcBef>
                <a:spcPct val="0"/>
              </a:spcBef>
              <a:spcAft>
                <a:spcPct val="0"/>
              </a:spcAft>
              <a:buClr>
                <a:schemeClr val="accent2"/>
              </a:buClr>
              <a:buFont typeface="Arial" panose="020B0604020202020204" pitchFamily="34" charset="0"/>
              <a:buNone/>
            </a:pPr>
            <a:r>
              <a:rPr lang="en-US" dirty="0" smtClean="0"/>
              <a:t>Click edit subtext</a:t>
            </a:r>
          </a:p>
        </p:txBody>
      </p:sp>
      <p:pic>
        <p:nvPicPr>
          <p:cNvPr id="9" name="Picture 2" descr="https://rbc-confluence.fg.rbc.com:8443/download/attachments/11259614/Innovation%20Logo%20Yellow%20and%20White%20SMALL?api=v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775464" y="2509432"/>
            <a:ext cx="2641073" cy="8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809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304">
          <p15:clr>
            <a:srgbClr val="FBAE40"/>
          </p15:clr>
        </p15:guide>
        <p15:guide id="2" pos="374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2 (title only)">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1229"/>
            <a:ext cx="12192000" cy="6879230"/>
          </a:xfrm>
          <a:prstGeom prst="rect">
            <a:avLst/>
          </a:prstGeom>
        </p:spPr>
      </p:pic>
      <p:sp>
        <p:nvSpPr>
          <p:cNvPr id="17" name="Rectangle 2"/>
          <p:cNvSpPr>
            <a:spLocks noChangeArrowheads="1"/>
          </p:cNvSpPr>
          <p:nvPr userDrawn="1"/>
        </p:nvSpPr>
        <p:spPr bwMode="auto">
          <a:xfrm>
            <a:off x="-21168" y="4725144"/>
            <a:ext cx="12213168" cy="1143000"/>
          </a:xfrm>
          <a:prstGeom prst="rect">
            <a:avLst/>
          </a:prstGeom>
          <a:solidFill>
            <a:srgbClr val="2E3A58"/>
          </a:solidFill>
          <a:ln w="6350">
            <a:noFill/>
            <a:miter lim="800000"/>
            <a:headEnd/>
            <a:tailEnd/>
          </a:ln>
          <a:effectLst/>
        </p:spPr>
        <p:txBody>
          <a:bodyPr wrap="none" anchor="ctr"/>
          <a:lstStyle/>
          <a:p>
            <a:pPr>
              <a:defRPr/>
            </a:pPr>
            <a:endParaRPr lang="en-US" sz="1234" kern="0" smtClean="0">
              <a:solidFill>
                <a:srgbClr val="002888"/>
              </a:solidFill>
              <a:latin typeface="Arial" charset="0"/>
            </a:endParaRP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50081" y="4782254"/>
            <a:ext cx="1775149" cy="1028780"/>
          </a:xfrm>
          <a:prstGeom prst="rect">
            <a:avLst/>
          </a:prstGeom>
        </p:spPr>
      </p:pic>
      <p:sp>
        <p:nvSpPr>
          <p:cNvPr id="20" name="Pageheading"/>
          <p:cNvSpPr>
            <a:spLocks noGrp="1"/>
          </p:cNvSpPr>
          <p:nvPr>
            <p:ph type="title"/>
          </p:nvPr>
        </p:nvSpPr>
        <p:spPr>
          <a:xfrm>
            <a:off x="422605" y="4862921"/>
            <a:ext cx="9627475" cy="841248"/>
          </a:xfrm>
        </p:spPr>
        <p:txBody>
          <a:bodyPr anchor="ctr"/>
          <a:lstStyle>
            <a:lvl1pPr algn="l">
              <a:defRPr sz="192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1709209"/>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3 (title only)">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2000" contrast="57000"/>
                    </a14:imgEffect>
                  </a14:imgLayer>
                </a14:imgProps>
              </a:ext>
              <a:ext uri="{28A0092B-C50C-407E-A947-70E740481C1C}">
                <a14:useLocalDpi xmlns:a14="http://schemas.microsoft.com/office/drawing/2010/main"/>
              </a:ext>
            </a:extLst>
          </a:blip>
          <a:stretch>
            <a:fillRect/>
          </a:stretch>
        </p:blipFill>
        <p:spPr>
          <a:xfrm>
            <a:off x="-1994" y="4"/>
            <a:ext cx="12210491" cy="6868401"/>
          </a:xfrm>
          <a:prstGeom prst="rect">
            <a:avLst/>
          </a:prstGeom>
        </p:spPr>
      </p:pic>
      <p:sp>
        <p:nvSpPr>
          <p:cNvPr id="20" name="Rectangle 6"/>
          <p:cNvSpPr txBox="1">
            <a:spLocks noChangeArrowheads="1"/>
          </p:cNvSpPr>
          <p:nvPr userDrawn="1"/>
        </p:nvSpPr>
        <p:spPr>
          <a:xfrm>
            <a:off x="5103814" y="5588869"/>
            <a:ext cx="1926167" cy="219075"/>
          </a:xfrm>
          <a:prstGeom prst="rect">
            <a:avLst/>
          </a:prstGeom>
        </p:spPr>
        <p:txBody>
          <a:bodyPr anchor="t"/>
          <a:lstStyle>
            <a:defPPr>
              <a:defRPr lang="en-US"/>
            </a:defPPr>
            <a:lvl1pPr algn="ctr" rtl="0" fontAlgn="base">
              <a:spcBef>
                <a:spcPct val="0"/>
              </a:spcBef>
              <a:spcAft>
                <a:spcPct val="0"/>
              </a:spcAft>
              <a:defRPr sz="1200" kern="1200">
                <a:solidFill>
                  <a:schemeClr val="bg1"/>
                </a:solidFill>
                <a:latin typeface="Verdana" charset="0"/>
                <a:ea typeface="Verdana" charset="0"/>
                <a:cs typeface="Verdana" charset="0"/>
              </a:defRPr>
            </a:lvl1pPr>
            <a:lvl2pPr marL="410200" algn="ctr" rtl="0" fontAlgn="base">
              <a:spcBef>
                <a:spcPct val="0"/>
              </a:spcBef>
              <a:spcAft>
                <a:spcPct val="0"/>
              </a:spcAft>
              <a:defRPr sz="900" kern="1200">
                <a:solidFill>
                  <a:schemeClr val="tx1"/>
                </a:solidFill>
                <a:latin typeface="Arial" charset="0"/>
                <a:ea typeface="+mn-ea"/>
                <a:cs typeface="+mn-cs"/>
              </a:defRPr>
            </a:lvl2pPr>
            <a:lvl3pPr marL="820400" algn="ctr" rtl="0" fontAlgn="base">
              <a:spcBef>
                <a:spcPct val="0"/>
              </a:spcBef>
              <a:spcAft>
                <a:spcPct val="0"/>
              </a:spcAft>
              <a:defRPr sz="900" kern="1200">
                <a:solidFill>
                  <a:schemeClr val="tx1"/>
                </a:solidFill>
                <a:latin typeface="Arial" charset="0"/>
                <a:ea typeface="+mn-ea"/>
                <a:cs typeface="+mn-cs"/>
              </a:defRPr>
            </a:lvl3pPr>
            <a:lvl4pPr marL="1230600" algn="ctr" rtl="0" fontAlgn="base">
              <a:spcBef>
                <a:spcPct val="0"/>
              </a:spcBef>
              <a:spcAft>
                <a:spcPct val="0"/>
              </a:spcAft>
              <a:defRPr sz="900" kern="1200">
                <a:solidFill>
                  <a:schemeClr val="tx1"/>
                </a:solidFill>
                <a:latin typeface="Arial" charset="0"/>
                <a:ea typeface="+mn-ea"/>
                <a:cs typeface="+mn-cs"/>
              </a:defRPr>
            </a:lvl4pPr>
            <a:lvl5pPr marL="1640799" algn="ctr" rtl="0" fontAlgn="base">
              <a:spcBef>
                <a:spcPct val="0"/>
              </a:spcBef>
              <a:spcAft>
                <a:spcPct val="0"/>
              </a:spcAft>
              <a:defRPr sz="900" kern="1200">
                <a:solidFill>
                  <a:schemeClr val="tx1"/>
                </a:solidFill>
                <a:latin typeface="Arial" charset="0"/>
                <a:ea typeface="+mn-ea"/>
                <a:cs typeface="+mn-cs"/>
              </a:defRPr>
            </a:lvl5pPr>
            <a:lvl6pPr marL="2050999" algn="l" defTabSz="820400" rtl="0" eaLnBrk="1" latinLnBrk="0" hangingPunct="1">
              <a:defRPr sz="900" kern="1200">
                <a:solidFill>
                  <a:schemeClr val="tx1"/>
                </a:solidFill>
                <a:latin typeface="Arial" charset="0"/>
                <a:ea typeface="+mn-ea"/>
                <a:cs typeface="+mn-cs"/>
              </a:defRPr>
            </a:lvl6pPr>
            <a:lvl7pPr marL="2461199" algn="l" defTabSz="820400" rtl="0" eaLnBrk="1" latinLnBrk="0" hangingPunct="1">
              <a:defRPr sz="900" kern="1200">
                <a:solidFill>
                  <a:schemeClr val="tx1"/>
                </a:solidFill>
                <a:latin typeface="Arial" charset="0"/>
                <a:ea typeface="+mn-ea"/>
                <a:cs typeface="+mn-cs"/>
              </a:defRPr>
            </a:lvl7pPr>
            <a:lvl8pPr marL="2871399" algn="l" defTabSz="820400" rtl="0" eaLnBrk="1" latinLnBrk="0" hangingPunct="1">
              <a:defRPr sz="900" kern="1200">
                <a:solidFill>
                  <a:schemeClr val="tx1"/>
                </a:solidFill>
                <a:latin typeface="Arial" charset="0"/>
                <a:ea typeface="+mn-ea"/>
                <a:cs typeface="+mn-cs"/>
              </a:defRPr>
            </a:lvl8pPr>
            <a:lvl9pPr marL="3281599" algn="l" defTabSz="820400" rtl="0" eaLnBrk="1" latinLnBrk="0" hangingPunct="1">
              <a:defRPr sz="900" kern="1200">
                <a:solidFill>
                  <a:schemeClr val="tx1"/>
                </a:solidFill>
                <a:latin typeface="Arial" charset="0"/>
                <a:ea typeface="+mn-ea"/>
                <a:cs typeface="+mn-cs"/>
              </a:defRPr>
            </a:lvl9pPr>
          </a:lstStyle>
          <a:p>
            <a:pPr>
              <a:defRPr/>
            </a:pPr>
            <a:endParaRPr lang="en-CA" sz="823" dirty="0">
              <a:solidFill>
                <a:srgbClr val="FFFFFF"/>
              </a:solidFill>
            </a:endParaRPr>
          </a:p>
        </p:txBody>
      </p:sp>
      <p:cxnSp>
        <p:nvCxnSpPr>
          <p:cNvPr id="21" name="Straight Connector 20"/>
          <p:cNvCxnSpPr/>
          <p:nvPr userDrawn="1"/>
        </p:nvCxnSpPr>
        <p:spPr>
          <a:xfrm>
            <a:off x="5606113" y="5462158"/>
            <a:ext cx="921569" cy="0"/>
          </a:xfrm>
          <a:prstGeom prst="line">
            <a:avLst/>
          </a:prstGeom>
          <a:noFill/>
          <a:ln w="9525" cap="flat" cmpd="sng" algn="ctr">
            <a:solidFill>
              <a:srgbClr val="FFFFFF">
                <a:lumMod val="85000"/>
              </a:srgbClr>
            </a:solidFill>
            <a:prstDash val="solid"/>
          </a:ln>
          <a:effectLst/>
        </p:spPr>
      </p:cxnSp>
      <p:sp>
        <p:nvSpPr>
          <p:cNvPr id="9" name="Pageheading"/>
          <p:cNvSpPr>
            <a:spLocks noGrp="1"/>
          </p:cNvSpPr>
          <p:nvPr>
            <p:ph type="title"/>
          </p:nvPr>
        </p:nvSpPr>
        <p:spPr>
          <a:xfrm>
            <a:off x="1040183" y="4005073"/>
            <a:ext cx="10058400" cy="841248"/>
          </a:xfrm>
        </p:spPr>
        <p:txBody>
          <a:bodyPr anchor="t"/>
          <a:lstStyle>
            <a:lvl1pPr algn="ctr">
              <a:defRPr sz="2468">
                <a:solidFill>
                  <a:schemeClr val="bg1"/>
                </a:solidFill>
              </a:defRPr>
            </a:lvl1pPr>
          </a:lstStyle>
          <a:p>
            <a:r>
              <a:rPr lang="en-US" dirty="0" smtClean="0"/>
              <a:t>Click to edit Master title style</a:t>
            </a:r>
            <a:endParaRPr lang="en-US" dirty="0"/>
          </a:p>
        </p:txBody>
      </p:sp>
      <p:sp>
        <p:nvSpPr>
          <p:cNvPr id="16" name="Text Placeholder 2"/>
          <p:cNvSpPr>
            <a:spLocks noGrp="1"/>
          </p:cNvSpPr>
          <p:nvPr>
            <p:ph type="body" sz="quarter" idx="10" hasCustomPrompt="1"/>
          </p:nvPr>
        </p:nvSpPr>
        <p:spPr>
          <a:xfrm>
            <a:off x="1037693" y="4877070"/>
            <a:ext cx="10058400" cy="420687"/>
          </a:xfrm>
        </p:spPr>
        <p:txBody>
          <a:bodyPr>
            <a:noAutofit/>
          </a:bodyPr>
          <a:lstStyle>
            <a:lvl1pPr marL="11248"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123733"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236217"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348702"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461186" indent="0" algn="ctr" defTabSz="314410" rtl="0" fontAlgn="base">
              <a:spcBef>
                <a:spcPct val="0"/>
              </a:spcBef>
              <a:spcAft>
                <a:spcPct val="0"/>
              </a:spcAft>
              <a:buNone/>
              <a:defRPr lang="en-US" sz="1508" kern="0" dirty="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smtClean="0"/>
              <a:t>Click to edit subtitle</a:t>
            </a:r>
          </a:p>
        </p:txBody>
      </p:sp>
      <p:sp>
        <p:nvSpPr>
          <p:cNvPr id="17" name="Text Placeholder 2"/>
          <p:cNvSpPr>
            <a:spLocks noGrp="1"/>
          </p:cNvSpPr>
          <p:nvPr>
            <p:ph type="body" sz="quarter" idx="11" hasCustomPrompt="1"/>
          </p:nvPr>
        </p:nvSpPr>
        <p:spPr>
          <a:xfrm>
            <a:off x="4952117" y="5700244"/>
            <a:ext cx="2252135" cy="215399"/>
          </a:xfrm>
        </p:spPr>
        <p:txBody>
          <a:bodyPr anchor="ctr">
            <a:noAutofit/>
          </a:bodyPr>
          <a:lstStyle>
            <a:lvl1pPr marL="11248" indent="0" algn="ctr" defTabSz="314410" rtl="0" fontAlgn="base">
              <a:spcBef>
                <a:spcPct val="0"/>
              </a:spcBef>
              <a:spcAft>
                <a:spcPct val="0"/>
              </a:spcAft>
              <a:buNone/>
              <a:defRPr kumimoji="0" lang="en-US" sz="823" b="0" i="0" u="none" strike="noStrike" kern="0" cap="none" spc="0" normalizeH="0" baseline="0" dirty="0" smtClean="0">
                <a:ln>
                  <a:noFill/>
                </a:ln>
                <a:solidFill>
                  <a:schemeClr val="bg1"/>
                </a:solidFill>
                <a:effectLst/>
                <a:uLnTx/>
                <a:uFillTx/>
                <a:latin typeface="Verdana" charset="0"/>
                <a:ea typeface="Verdana" charset="0"/>
                <a:cs typeface="Verdana" charset="0"/>
              </a:defRPr>
            </a:lvl1pPr>
            <a:lvl2pPr marL="123733"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236217"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348702" indent="0" algn="ctr" defTabSz="314410" rtl="0" fontAlgn="base">
              <a:spcBef>
                <a:spcPct val="0"/>
              </a:spcBef>
              <a:spcAft>
                <a:spcPct val="0"/>
              </a:spcAft>
              <a:buNone/>
              <a:defRPr lang="en-US" sz="1508" kern="0" dirty="0" smtClean="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461186" indent="0" algn="ctr" defTabSz="314410" rtl="0" fontAlgn="base">
              <a:spcBef>
                <a:spcPct val="0"/>
              </a:spcBef>
              <a:spcAft>
                <a:spcPct val="0"/>
              </a:spcAft>
              <a:buNone/>
              <a:defRPr lang="en-US" sz="1508" kern="0" dirty="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marL="11248" lvl="0" indent="0" algn="ctr" defTabSz="314410" rtl="0" fontAlgn="base">
              <a:spcBef>
                <a:spcPct val="0"/>
              </a:spcBef>
              <a:spcAft>
                <a:spcPct val="0"/>
              </a:spcAft>
              <a:buClr>
                <a:schemeClr val="accent2"/>
              </a:buClr>
              <a:buFont typeface="Arial" panose="020B0604020202020204" pitchFamily="34" charset="0"/>
              <a:buNone/>
            </a:pPr>
            <a:r>
              <a:rPr lang="en-US" dirty="0" smtClean="0"/>
              <a:t>Click edit subtext</a:t>
            </a:r>
          </a:p>
        </p:txBody>
      </p:sp>
      <p:pic>
        <p:nvPicPr>
          <p:cNvPr id="10" name="Picture 2" descr="https://rbc-confluence.fg.rbc.com:8443/download/attachments/11259614/Innovation%20Logo%20Yellow%20and%20White%20SMALL?api=v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788358" y="2349753"/>
            <a:ext cx="2629784" cy="8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3243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304">
          <p15:clr>
            <a:srgbClr val="FBAE40"/>
          </p15:clr>
        </p15:guide>
        <p15:guide id="2" pos="374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subtitl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2000" contrast="57000"/>
                    </a14:imgEffect>
                  </a14:imgLayer>
                </a14:imgProps>
              </a:ext>
              <a:ext uri="{28A0092B-C50C-407E-A947-70E740481C1C}">
                <a14:useLocalDpi xmlns:a14="http://schemas.microsoft.com/office/drawing/2010/main"/>
              </a:ext>
            </a:extLst>
          </a:blip>
          <a:stretch>
            <a:fillRect/>
          </a:stretch>
        </p:blipFill>
        <p:spPr>
          <a:xfrm>
            <a:off x="-1994" y="4"/>
            <a:ext cx="12210491" cy="6868401"/>
          </a:xfrm>
          <a:prstGeom prst="rect">
            <a:avLst/>
          </a:prstGeom>
        </p:spPr>
      </p:pic>
      <p:sp>
        <p:nvSpPr>
          <p:cNvPr id="22" name="Pageheading"/>
          <p:cNvSpPr>
            <a:spLocks noGrp="1"/>
          </p:cNvSpPr>
          <p:nvPr>
            <p:ph type="title"/>
          </p:nvPr>
        </p:nvSpPr>
        <p:spPr>
          <a:xfrm>
            <a:off x="1036320" y="3016528"/>
            <a:ext cx="10058400" cy="841248"/>
          </a:xfrm>
        </p:spPr>
        <p:txBody>
          <a:bodyPr anchor="t"/>
          <a:lstStyle>
            <a:lvl1pPr algn="ctr">
              <a:defRPr sz="2468">
                <a:solidFill>
                  <a:schemeClr val="bg1"/>
                </a:solidFill>
              </a:defRPr>
            </a:lvl1pPr>
          </a:lstStyle>
          <a:p>
            <a:r>
              <a:rPr lang="en-US" dirty="0" smtClean="0"/>
              <a:t>Click to edit Master title style</a:t>
            </a:r>
            <a:endParaRPr lang="en-US" dirty="0"/>
          </a:p>
        </p:txBody>
      </p:sp>
      <p:pic>
        <p:nvPicPr>
          <p:cNvPr id="5" name="Picture 2" descr="https://rbc-confluence.fg.rbc.com:8443/download/attachments/11259614/Innovation%20Logo%20Yellow%20and%20White%20SMALL?api=v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801943" y="4934464"/>
            <a:ext cx="2602614" cy="8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380098"/>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ection Break Slide">
    <p:spTree>
      <p:nvGrpSpPr>
        <p:cNvPr id="1" name=""/>
        <p:cNvGrpSpPr/>
        <p:nvPr/>
      </p:nvGrpSpPr>
      <p:grpSpPr>
        <a:xfrm>
          <a:off x="0" y="0"/>
          <a:ext cx="0" cy="0"/>
          <a:chOff x="0" y="0"/>
          <a:chExt cx="0" cy="0"/>
        </a:xfrm>
      </p:grpSpPr>
      <p:sp>
        <p:nvSpPr>
          <p:cNvPr id="3467" name="Rectangle 395"/>
          <p:cNvSpPr>
            <a:spLocks noChangeArrowheads="1"/>
          </p:cNvSpPr>
          <p:nvPr/>
        </p:nvSpPr>
        <p:spPr bwMode="auto">
          <a:xfrm>
            <a:off x="448735" y="374653"/>
            <a:ext cx="11290301" cy="6156325"/>
          </a:xfrm>
          <a:prstGeom prst="rect">
            <a:avLst/>
          </a:prstGeom>
          <a:noFill/>
          <a:ln w="9525" algn="ctr">
            <a:solidFill>
              <a:srgbClr val="0051A5"/>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6243" tIns="28121" rIns="56243" bIns="28121" anchor="ctr"/>
          <a:lstStyle/>
          <a:p>
            <a:pPr algn="ctr" fontAlgn="base">
              <a:spcBef>
                <a:spcPct val="0"/>
              </a:spcBef>
              <a:spcAft>
                <a:spcPct val="0"/>
              </a:spcAft>
            </a:pPr>
            <a:endParaRPr lang="en-US" sz="617">
              <a:solidFill>
                <a:srgbClr val="0051A5"/>
              </a:solidFill>
              <a:latin typeface="Arial" charset="0"/>
            </a:endParaRPr>
          </a:p>
        </p:txBody>
      </p:sp>
      <p:sp>
        <p:nvSpPr>
          <p:cNvPr id="3074" name="Rectangle 2"/>
          <p:cNvSpPr>
            <a:spLocks noGrp="1" noChangeArrowheads="1"/>
          </p:cNvSpPr>
          <p:nvPr>
            <p:ph type="ctrTitle"/>
          </p:nvPr>
        </p:nvSpPr>
        <p:spPr>
          <a:xfrm>
            <a:off x="623359" y="1025055"/>
            <a:ext cx="3657023" cy="189835"/>
          </a:xfrm>
        </p:spPr>
        <p:txBody>
          <a:bodyPr>
            <a:spAutoFit/>
          </a:bodyPr>
          <a:lstStyle>
            <a:lvl1pPr algn="l" defTabSz="314410" rtl="0" fontAlgn="base">
              <a:spcBef>
                <a:spcPct val="0"/>
              </a:spcBef>
              <a:spcAft>
                <a:spcPct val="0"/>
              </a:spcAft>
              <a:defRPr lang="en-US" sz="1234" noProof="0" dirty="0" smtClean="0">
                <a:solidFill>
                  <a:srgbClr val="0051A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noProof="0" dirty="0" smtClean="0"/>
              <a:t>Click To Edit Master Title Style</a:t>
            </a:r>
          </a:p>
        </p:txBody>
      </p:sp>
      <p:grpSp>
        <p:nvGrpSpPr>
          <p:cNvPr id="8" name="Group 50"/>
          <p:cNvGrpSpPr>
            <a:grpSpLocks/>
          </p:cNvGrpSpPr>
          <p:nvPr userDrawn="1"/>
        </p:nvGrpSpPr>
        <p:grpSpPr bwMode="auto">
          <a:xfrm>
            <a:off x="448735" y="373886"/>
            <a:ext cx="11290301" cy="3167864"/>
            <a:chOff x="137" y="225"/>
            <a:chExt cx="6064" cy="2221"/>
          </a:xfrm>
        </p:grpSpPr>
        <p:sp>
          <p:nvSpPr>
            <p:cNvPr id="9" name="Line 45"/>
            <p:cNvSpPr>
              <a:spLocks noChangeShapeType="1"/>
            </p:cNvSpPr>
            <p:nvPr userDrawn="1"/>
          </p:nvSpPr>
          <p:spPr bwMode="auto">
            <a:xfrm>
              <a:off x="137" y="2446"/>
              <a:ext cx="6064" cy="0"/>
            </a:xfrm>
            <a:prstGeom prst="line">
              <a:avLst/>
            </a:prstGeom>
            <a:noFill/>
            <a:ln w="9525">
              <a:solidFill>
                <a:srgbClr val="0051A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617">
                <a:solidFill>
                  <a:srgbClr val="0051A5"/>
                </a:solidFill>
                <a:latin typeface="Arial" charset="0"/>
              </a:endParaRPr>
            </a:p>
          </p:txBody>
        </p:sp>
        <p:sp>
          <p:nvSpPr>
            <p:cNvPr id="10" name="Line 46"/>
            <p:cNvSpPr>
              <a:spLocks noChangeShapeType="1"/>
            </p:cNvSpPr>
            <p:nvPr userDrawn="1"/>
          </p:nvSpPr>
          <p:spPr bwMode="auto">
            <a:xfrm rot="16200000">
              <a:off x="1308" y="1336"/>
              <a:ext cx="2221" cy="0"/>
            </a:xfrm>
            <a:prstGeom prst="line">
              <a:avLst/>
            </a:prstGeom>
            <a:noFill/>
            <a:ln w="9525">
              <a:solidFill>
                <a:srgbClr val="0051A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617">
                <a:solidFill>
                  <a:srgbClr val="0051A5"/>
                </a:solidFill>
                <a:latin typeface="Arial" charset="0"/>
              </a:endParaRPr>
            </a:p>
          </p:txBody>
        </p:sp>
      </p:grpSp>
      <p:pic>
        <p:nvPicPr>
          <p:cNvPr id="16" name="Picture 2" descr="https://rbc-confluence.fg.rbc.com:8443/download/attachments/11259614/Innovation%20Logo%20Full%20Colour%20SMALL?api=v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08705" y="6002530"/>
            <a:ext cx="1429101" cy="41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97519"/>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orking Slide 1">
    <p:spTree>
      <p:nvGrpSpPr>
        <p:cNvPr id="1" name=""/>
        <p:cNvGrpSpPr/>
        <p:nvPr/>
      </p:nvGrpSpPr>
      <p:grpSpPr>
        <a:xfrm>
          <a:off x="0" y="0"/>
          <a:ext cx="0" cy="0"/>
          <a:chOff x="0" y="0"/>
          <a:chExt cx="0" cy="0"/>
        </a:xfrm>
      </p:grpSpPr>
      <p:sp>
        <p:nvSpPr>
          <p:cNvPr id="14" name="Content Placeholder 7"/>
          <p:cNvSpPr>
            <a:spLocks noGrp="1"/>
          </p:cNvSpPr>
          <p:nvPr>
            <p:ph sz="quarter" idx="13"/>
          </p:nvPr>
        </p:nvSpPr>
        <p:spPr>
          <a:xfrm>
            <a:off x="444930" y="1286031"/>
            <a:ext cx="11294104" cy="2736304"/>
          </a:xfrm>
        </p:spPr>
        <p:txBody>
          <a:bodyPr>
            <a:normAutofit/>
          </a:bodyPr>
          <a:lstStyle>
            <a:lvl1pPr marL="101236" indent="-89988">
              <a:buClr>
                <a:schemeClr val="tx1"/>
              </a:buClr>
              <a:buFont typeface="Wingdings" panose="05000000000000000000" pitchFamily="2" charset="2"/>
              <a:buChar char="§"/>
              <a:defRPr sz="823">
                <a:solidFill>
                  <a:schemeClr val="tx2">
                    <a:lumMod val="85000"/>
                    <a:lumOff val="15000"/>
                  </a:schemeClr>
                </a:solidFill>
                <a:latin typeface="+mn-lt"/>
              </a:defRPr>
            </a:lvl1pPr>
            <a:lvl2pPr>
              <a:defRPr sz="823">
                <a:solidFill>
                  <a:schemeClr val="tx2">
                    <a:lumMod val="85000"/>
                    <a:lumOff val="15000"/>
                  </a:schemeClr>
                </a:solidFill>
                <a:latin typeface="+mn-lt"/>
              </a:defRPr>
            </a:lvl2pPr>
            <a:lvl3pPr>
              <a:defRPr sz="823">
                <a:solidFill>
                  <a:schemeClr val="tx2">
                    <a:lumMod val="85000"/>
                    <a:lumOff val="15000"/>
                  </a:schemeClr>
                </a:solidFill>
                <a:latin typeface="+mn-lt"/>
              </a:defRPr>
            </a:lvl3pPr>
            <a:lvl4pPr>
              <a:defRPr sz="823">
                <a:solidFill>
                  <a:schemeClr val="tx2">
                    <a:lumMod val="85000"/>
                    <a:lumOff val="15000"/>
                  </a:schemeClr>
                </a:solidFill>
                <a:latin typeface="+mn-lt"/>
              </a:defRPr>
            </a:lvl4pPr>
            <a:lvl5pPr>
              <a:defRPr sz="823">
                <a:solidFill>
                  <a:schemeClr val="tx2">
                    <a:lumMod val="85000"/>
                    <a:lumOff val="1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Pageheading"/>
          <p:cNvSpPr>
            <a:spLocks noGrp="1" noChangeArrowheads="1"/>
          </p:cNvSpPr>
          <p:nvPr>
            <p:ph type="title"/>
          </p:nvPr>
        </p:nvSpPr>
        <p:spPr bwMode="auto">
          <a:xfrm>
            <a:off x="448733" y="357839"/>
            <a:ext cx="11216640" cy="4069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dirty="0" smtClean="0"/>
              <a:t>Click To Edit Master Title Style</a:t>
            </a:r>
          </a:p>
        </p:txBody>
      </p:sp>
      <p:sp>
        <p:nvSpPr>
          <p:cNvPr id="3" name="Text Placeholder 2"/>
          <p:cNvSpPr>
            <a:spLocks noGrp="1"/>
          </p:cNvSpPr>
          <p:nvPr>
            <p:ph type="body" sz="quarter" idx="14" hasCustomPrompt="1"/>
          </p:nvPr>
        </p:nvSpPr>
        <p:spPr>
          <a:xfrm>
            <a:off x="455084" y="835027"/>
            <a:ext cx="11216640" cy="126658"/>
          </a:xfrm>
        </p:spPr>
        <p:txBody>
          <a:bodyPr>
            <a:spAutoFit/>
          </a:bodyPr>
          <a:lstStyle>
            <a:lvl1pPr marL="11248" indent="0">
              <a:spcBef>
                <a:spcPts val="0"/>
              </a:spcBef>
              <a:buNone/>
              <a:defRPr>
                <a:solidFill>
                  <a:schemeClr val="tx2">
                    <a:lumMod val="85000"/>
                    <a:lumOff val="15000"/>
                  </a:schemeClr>
                </a:solidFill>
              </a:defRPr>
            </a:lvl1pPr>
          </a:lstStyle>
          <a:p>
            <a:pPr lvl="0"/>
            <a:r>
              <a:rPr lang="en-US" dirty="0" smtClean="0"/>
              <a:t>Click to edit subtext</a:t>
            </a:r>
            <a:endParaRPr lang="en-US" dirty="0"/>
          </a:p>
        </p:txBody>
      </p:sp>
    </p:spTree>
    <p:extLst>
      <p:ext uri="{BB962C8B-B14F-4D97-AF65-F5344CB8AC3E}">
        <p14:creationId xmlns:p14="http://schemas.microsoft.com/office/powerpoint/2010/main" val="2819186249"/>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Exit Slide">
    <p:spTree>
      <p:nvGrpSpPr>
        <p:cNvPr id="1" name=""/>
        <p:cNvGrpSpPr/>
        <p:nvPr/>
      </p:nvGrpSpPr>
      <p:grpSpPr>
        <a:xfrm>
          <a:off x="0" y="0"/>
          <a:ext cx="0" cy="0"/>
          <a:chOff x="0" y="0"/>
          <a:chExt cx="0" cy="0"/>
        </a:xfrm>
      </p:grpSpPr>
      <p:pic>
        <p:nvPicPr>
          <p:cNvPr id="19" name="royal.png" descr="royal.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30129" y="374651"/>
            <a:ext cx="7409391" cy="5554272"/>
          </a:xfrm>
          <a:prstGeom prst="rect">
            <a:avLst/>
          </a:prstGeom>
          <a:ln w="12700">
            <a:miter lim="400000"/>
          </a:ln>
        </p:spPr>
      </p:pic>
      <p:sp>
        <p:nvSpPr>
          <p:cNvPr id="21" name="Rectangle 5"/>
          <p:cNvSpPr>
            <a:spLocks noGrp="1" noChangeArrowheads="1"/>
          </p:cNvSpPr>
          <p:nvPr>
            <p:ph type="subTitle" idx="1" hasCustomPrompt="1"/>
          </p:nvPr>
        </p:nvSpPr>
        <p:spPr>
          <a:xfrm>
            <a:off x="918600" y="4575402"/>
            <a:ext cx="3189301" cy="363192"/>
          </a:xfrm>
        </p:spPr>
        <p:txBody>
          <a:bodyPr/>
          <a:lstStyle>
            <a:lvl1pPr marL="0" indent="0" algn="l">
              <a:buFont typeface="Arial" charset="0"/>
              <a:buNone/>
              <a:defRPr sz="1097">
                <a:solidFill>
                  <a:schemeClr val="bg1">
                    <a:lumMod val="50000"/>
                  </a:schemeClr>
                </a:solidFill>
              </a:defRPr>
            </a:lvl1pPr>
          </a:lstStyle>
          <a:p>
            <a:r>
              <a:rPr lang="en-US" dirty="0" smtClean="0"/>
              <a:t>innovate@rbc.com</a:t>
            </a:r>
            <a:endParaRPr lang="en-US" dirty="0"/>
          </a:p>
        </p:txBody>
      </p:sp>
      <p:sp>
        <p:nvSpPr>
          <p:cNvPr id="22" name="Pageheading"/>
          <p:cNvSpPr>
            <a:spLocks noGrp="1"/>
          </p:cNvSpPr>
          <p:nvPr>
            <p:ph type="title" hasCustomPrompt="1"/>
          </p:nvPr>
        </p:nvSpPr>
        <p:spPr>
          <a:xfrm>
            <a:off x="722490" y="910198"/>
            <a:ext cx="3476979" cy="2374871"/>
          </a:xfrm>
        </p:spPr>
        <p:txBody>
          <a:bodyPr anchor="t"/>
          <a:lstStyle>
            <a:lvl1pPr algn="l">
              <a:defRPr kumimoji="0" lang="en-US" sz="2468" b="0" i="0" u="none" strike="noStrike" kern="0" cap="none" spc="0" normalizeH="0" baseline="0" dirty="0" smtClean="0">
                <a:ln>
                  <a:noFill/>
                </a:ln>
                <a:solidFill>
                  <a:schemeClr val="bg1">
                    <a:lumMod val="50000"/>
                  </a:schemeClr>
                </a:solidFill>
                <a:effectLst/>
                <a:uLnTx/>
                <a:uFillTx/>
                <a:latin typeface="Verdana" charset="0"/>
                <a:ea typeface="Verdana" charset="0"/>
                <a:cs typeface="Verdana" charset="0"/>
              </a:defRPr>
            </a:lvl1pPr>
          </a:lstStyle>
          <a:p>
            <a:r>
              <a:rPr lang="en-US" dirty="0" smtClean="0"/>
              <a:t>Thank You!</a:t>
            </a:r>
            <a:endParaRPr lang="en-US" dirty="0"/>
          </a:p>
        </p:txBody>
      </p:sp>
      <p:pic>
        <p:nvPicPr>
          <p:cNvPr id="3074" name="Picture 2" descr="https://rbc-confluence.fg.rbc.com:8443/download/attachments/11259614/Innovation%20Logo%20Full%20Colour%20SMALL?api=v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67145" y="4938594"/>
            <a:ext cx="2292211" cy="74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83290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331C39-7201-41D0-871A-7154F6C0C393}" type="datetime1">
              <a:rPr lang="en-US" smtClean="0"/>
              <a:t>10/05/18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90BA2A-4E42-4548-BB76-F9393884CAA5}" type="slidenum">
              <a:rPr lang="en-US" smtClean="0"/>
              <a:t>‹#›</a:t>
            </a:fld>
            <a:endParaRPr lang="en-US"/>
          </a:p>
        </p:txBody>
      </p:sp>
    </p:spTree>
    <p:extLst>
      <p:ext uri="{BB962C8B-B14F-4D97-AF65-F5344CB8AC3E}">
        <p14:creationId xmlns:p14="http://schemas.microsoft.com/office/powerpoint/2010/main" val="318689164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3291840"/>
            <a:ext cx="10058400" cy="594360"/>
          </a:xfrm>
          <a:prstGeom prst="rect">
            <a:avLst/>
          </a:prstGeom>
        </p:spPr>
        <p:txBody>
          <a:bodyPr anchor="t" anchorCtr="0"/>
          <a:lstStyle>
            <a:lvl1pPr algn="l">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4114800"/>
            <a:ext cx="10058400" cy="457200"/>
          </a:xfrm>
          <a:prstGeom prst="rect">
            <a:avLst/>
          </a:prstGeom>
        </p:spPr>
        <p:txBody>
          <a:bodyPr/>
          <a:lstStyle>
            <a:lvl1pPr marL="0" indent="0" algn="l">
              <a:buNone/>
              <a:defRPr sz="160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30613004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838201" y="829060"/>
            <a:ext cx="10515600" cy="53479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2D3B0ED-C499-4580-9F84-06571508DA48}" type="datetime1">
              <a:rPr lang="en-US" smtClean="0">
                <a:solidFill>
                  <a:prstClr val="black">
                    <a:tint val="75000"/>
                  </a:prstClr>
                </a:solidFill>
              </a:rPr>
              <a:t>10/05/18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D320145-5A42-4B8C-9FA0-48AB795416E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560940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10" y="849947"/>
            <a:ext cx="5181600" cy="53270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849947"/>
            <a:ext cx="5181600" cy="53270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155D800-0EBF-4B57-B12F-C2B4B85C4853}" type="datetime1">
              <a:rPr lang="en-US" smtClean="0">
                <a:solidFill>
                  <a:prstClr val="black">
                    <a:tint val="75000"/>
                  </a:prstClr>
                </a:solidFill>
              </a:rPr>
              <a:t>10/05/18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1D320145-5A42-4B8C-9FA0-48AB795416E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3663682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8201" y="2"/>
            <a:ext cx="10515600" cy="658369"/>
          </a:xfrm>
        </p:spPr>
        <p:txBody>
          <a:bodyPr/>
          <a:lstStyle/>
          <a:p>
            <a:r>
              <a:rPr lang="en-US" dirty="0"/>
              <a:t>Click to edit Master title style</a:t>
            </a:r>
          </a:p>
        </p:txBody>
      </p:sp>
      <p:sp>
        <p:nvSpPr>
          <p:cNvPr id="3" name="Text Placeholder 2"/>
          <p:cNvSpPr>
            <a:spLocks noGrp="1"/>
          </p:cNvSpPr>
          <p:nvPr>
            <p:ph type="body" idx="1"/>
          </p:nvPr>
        </p:nvSpPr>
        <p:spPr>
          <a:xfrm>
            <a:off x="839798" y="791147"/>
            <a:ext cx="5157787"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98" y="1615058"/>
            <a:ext cx="5157787" cy="45784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791147"/>
            <a:ext cx="518318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615059"/>
            <a:ext cx="5183188" cy="45784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4E8076-464D-481D-917F-8F1A48E6D8A2}" type="datetime1">
              <a:rPr lang="en-US" smtClean="0">
                <a:solidFill>
                  <a:prstClr val="black">
                    <a:tint val="75000"/>
                  </a:prstClr>
                </a:solidFill>
              </a:rPr>
              <a:t>10/05/18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1D320145-5A42-4B8C-9FA0-48AB795416E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714913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5CC5A8-212C-44A3-AD6F-CE6F34EA9483}" type="datetime1">
              <a:rPr lang="en-US" smtClean="0">
                <a:solidFill>
                  <a:prstClr val="black">
                    <a:tint val="75000"/>
                  </a:prstClr>
                </a:solidFill>
              </a:rPr>
              <a:t>10/05/18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1D320145-5A42-4B8C-9FA0-48AB795416E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9689679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3085D-B178-4D45-AAD1-F172988DBFAC}" type="datetime1">
              <a:rPr lang="en-US" smtClean="0">
                <a:solidFill>
                  <a:prstClr val="black">
                    <a:tint val="75000"/>
                  </a:prstClr>
                </a:solidFill>
              </a:rPr>
              <a:t>10/05/18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1D320145-5A42-4B8C-9FA0-48AB795416E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2345196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10" y="3157728"/>
            <a:ext cx="9144000" cy="1694687"/>
          </a:xfrm>
        </p:spPr>
        <p:txBody>
          <a:bodyPr anchor="b"/>
          <a:lstStyle>
            <a:lvl1pPr algn="ctr">
              <a:defRPr sz="5998"/>
            </a:lvl1pPr>
          </a:lstStyle>
          <a:p>
            <a:r>
              <a:rPr lang="en-US" dirty="0"/>
              <a:t>Click to edit Master title style</a:t>
            </a:r>
            <a:endParaRPr lang="fr-CA" dirty="0"/>
          </a:p>
        </p:txBody>
      </p:sp>
      <p:sp>
        <p:nvSpPr>
          <p:cNvPr id="3" name="Subtitle 2"/>
          <p:cNvSpPr>
            <a:spLocks noGrp="1"/>
          </p:cNvSpPr>
          <p:nvPr>
            <p:ph type="subTitle" idx="1"/>
          </p:nvPr>
        </p:nvSpPr>
        <p:spPr>
          <a:xfrm>
            <a:off x="1524010" y="5059680"/>
            <a:ext cx="9144000" cy="463296"/>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endParaRPr lang="fr-CA" dirty="0"/>
          </a:p>
        </p:txBody>
      </p:sp>
      <p:sp>
        <p:nvSpPr>
          <p:cNvPr id="4" name="Date Placeholder 3"/>
          <p:cNvSpPr>
            <a:spLocks noGrp="1"/>
          </p:cNvSpPr>
          <p:nvPr>
            <p:ph type="dt" sz="half" idx="10"/>
          </p:nvPr>
        </p:nvSpPr>
        <p:spPr/>
        <p:txBody>
          <a:bodyPr/>
          <a:lstStyle/>
          <a:p>
            <a:fld id="{6EBFDA2C-86DA-447A-B2A5-8C8CB407EF63}" type="datetime1">
              <a:rPr lang="en-US" smtClean="0">
                <a:solidFill>
                  <a:prstClr val="black">
                    <a:tint val="75000"/>
                  </a:prstClr>
                </a:solidFill>
              </a:rPr>
              <a:t>10/05/18</a:t>
            </a:fld>
            <a:endParaRPr lang="fr-CA"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fr-CA"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A9DB5DD-7894-4AA3-A655-84B849F0F151}" type="slidenum">
              <a:rPr lang="fr-CA" smtClean="0">
                <a:solidFill>
                  <a:prstClr val="black">
                    <a:tint val="75000"/>
                  </a:prstClr>
                </a:solidFill>
              </a:rPr>
              <a:pPr/>
              <a:t>‹#›</a:t>
            </a:fld>
            <a:endParaRPr lang="fr-CA" dirty="0">
              <a:solidFill>
                <a:prstClr val="black">
                  <a:tint val="75000"/>
                </a:prstClr>
              </a:solidFill>
            </a:endParaRPr>
          </a:p>
        </p:txBody>
      </p:sp>
    </p:spTree>
    <p:extLst>
      <p:ext uri="{BB962C8B-B14F-4D97-AF65-F5344CB8AC3E}">
        <p14:creationId xmlns:p14="http://schemas.microsoft.com/office/powerpoint/2010/main" val="27255389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itle Print (1)">
    <p:bg bwMode="lt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8" y="3"/>
            <a:ext cx="12190190" cy="3430189"/>
          </a:xfrm>
          <a:prstGeom prst="rect">
            <a:avLst/>
          </a:prstGeom>
        </p:spPr>
      </p:pic>
      <p:sp>
        <p:nvSpPr>
          <p:cNvPr id="10" name="Text Placeholder 9"/>
          <p:cNvSpPr>
            <a:spLocks noGrp="1"/>
          </p:cNvSpPr>
          <p:nvPr>
            <p:ph type="body" sz="quarter" idx="13" hasCustomPrompt="1"/>
          </p:nvPr>
        </p:nvSpPr>
        <p:spPr>
          <a:xfrm>
            <a:off x="575737" y="3804612"/>
            <a:ext cx="7586133" cy="1747069"/>
          </a:xfrm>
        </p:spPr>
        <p:txBody>
          <a:bodyPr/>
          <a:lstStyle>
            <a:lvl1pPr>
              <a:defRPr sz="2600" baseline="0"/>
            </a:lvl1pPr>
            <a:lvl2pPr>
              <a:spcBef>
                <a:spcPts val="1200"/>
              </a:spcBef>
              <a:defRPr sz="1600"/>
            </a:lvl2pPr>
            <a:lvl3pPr>
              <a:spcBef>
                <a:spcPts val="0"/>
              </a:spcBef>
              <a:defRPr sz="1600"/>
            </a:lvl3pPr>
            <a:lvl4pPr>
              <a:spcBef>
                <a:spcPts val="0"/>
              </a:spcBef>
              <a:defRPr sz="1600"/>
            </a:lvl4pPr>
            <a:lvl5pPr>
              <a:spcBef>
                <a:spcPts val="0"/>
              </a:spcBef>
              <a:defRPr sz="1600"/>
            </a:lvl5pPr>
          </a:lstStyle>
          <a:p>
            <a:pPr lvl="0"/>
            <a:r>
              <a:rPr lang="en-US" dirty="0" smtClean="0"/>
              <a:t>Arial 26pt presentation 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1" name="Text Placeholder 9"/>
          <p:cNvSpPr>
            <a:spLocks noGrp="1"/>
          </p:cNvSpPr>
          <p:nvPr>
            <p:ph type="body" sz="quarter" idx="14" hasCustomPrompt="1"/>
          </p:nvPr>
        </p:nvSpPr>
        <p:spPr>
          <a:xfrm>
            <a:off x="588936" y="5871330"/>
            <a:ext cx="7586133" cy="298469"/>
          </a:xfrm>
        </p:spPr>
        <p:txBody>
          <a:bodyPr/>
          <a:lstStyle>
            <a:lvl1pPr algn="l">
              <a:defRPr sz="1600" baseline="0"/>
            </a:lvl1pPr>
            <a:lvl2pPr>
              <a:spcBef>
                <a:spcPts val="1200"/>
              </a:spcBef>
              <a:defRPr sz="1600"/>
            </a:lvl2pPr>
            <a:lvl3pPr>
              <a:spcBef>
                <a:spcPts val="0"/>
              </a:spcBef>
              <a:defRPr sz="1600"/>
            </a:lvl3pPr>
            <a:lvl4pPr>
              <a:spcBef>
                <a:spcPts val="0"/>
              </a:spcBef>
              <a:defRPr sz="1600"/>
            </a:lvl4pPr>
            <a:lvl5pPr>
              <a:spcBef>
                <a:spcPts val="0"/>
              </a:spcBef>
              <a:defRPr sz="1600"/>
            </a:lvl5pPr>
          </a:lstStyle>
          <a:p>
            <a:pPr lvl="0"/>
            <a:r>
              <a:rPr lang="en-US" dirty="0" smtClean="0"/>
              <a:t>Arial 16pt presenter name</a:t>
            </a:r>
          </a:p>
        </p:txBody>
      </p:sp>
      <p:sp>
        <p:nvSpPr>
          <p:cNvPr id="12" name="Text Placeholder 9"/>
          <p:cNvSpPr>
            <a:spLocks noGrp="1"/>
          </p:cNvSpPr>
          <p:nvPr>
            <p:ph type="body" sz="quarter" idx="15" hasCustomPrompt="1"/>
          </p:nvPr>
        </p:nvSpPr>
        <p:spPr>
          <a:xfrm>
            <a:off x="588936" y="6210005"/>
            <a:ext cx="7586133" cy="314625"/>
          </a:xfrm>
        </p:spPr>
        <p:txBody>
          <a:bodyPr/>
          <a:lstStyle>
            <a:lvl1pPr algn="l">
              <a:defRPr sz="1200" baseline="0"/>
            </a:lvl1pPr>
            <a:lvl2pPr>
              <a:spcBef>
                <a:spcPts val="1200"/>
              </a:spcBef>
              <a:defRPr sz="1600"/>
            </a:lvl2pPr>
            <a:lvl3pPr>
              <a:spcBef>
                <a:spcPts val="0"/>
              </a:spcBef>
              <a:defRPr sz="1600"/>
            </a:lvl3pPr>
            <a:lvl4pPr>
              <a:spcBef>
                <a:spcPts val="0"/>
              </a:spcBef>
              <a:defRPr sz="1600"/>
            </a:lvl4pPr>
            <a:lvl5pPr>
              <a:spcBef>
                <a:spcPts val="0"/>
              </a:spcBef>
              <a:defRPr sz="1600"/>
            </a:lvl5pPr>
          </a:lstStyle>
          <a:p>
            <a:r>
              <a:rPr lang="en-US" dirty="0" smtClean="0"/>
              <a:t>Date | Legal entity / line of business</a:t>
            </a:r>
            <a:endParaRPr lang="en-GB" dirty="0"/>
          </a:p>
        </p:txBody>
      </p:sp>
      <p:sp>
        <p:nvSpPr>
          <p:cNvPr id="9" name="TextBox 8"/>
          <p:cNvSpPr txBox="1"/>
          <p:nvPr userDrawn="1"/>
        </p:nvSpPr>
        <p:spPr bwMode="ltGray">
          <a:xfrm>
            <a:off x="253908" y="5476525"/>
            <a:ext cx="2037428" cy="368301"/>
          </a:xfrm>
          <a:prstGeom prst="rect">
            <a:avLst/>
          </a:prstGeom>
          <a:noFill/>
        </p:spPr>
        <p:txBody>
          <a:bodyPr wrap="square" lIns="0" tIns="0" rIns="0" bIns="0" rtlCol="0" anchor="ctr" anchorCtr="0">
            <a:noAutofit/>
          </a:bodyPr>
          <a:lstStyle/>
          <a:p>
            <a:pPr algn="ctr"/>
            <a:r>
              <a:rPr lang="en-US" sz="900" i="1" dirty="0">
                <a:solidFill>
                  <a:srgbClr val="4B4F54"/>
                </a:solidFill>
                <a:ea typeface="Arial" charset="0"/>
                <a:cs typeface="Arial" charset="0"/>
              </a:rPr>
              <a:t>For internal use only</a:t>
            </a:r>
          </a:p>
        </p:txBody>
      </p:sp>
      <p:pic>
        <p:nvPicPr>
          <p:cNvPr id="3" name="Picture 2"/>
          <p:cNvPicPr>
            <a:picLocks noChangeAspect="1"/>
          </p:cNvPicPr>
          <p:nvPr userDrawn="1"/>
        </p:nvPicPr>
        <p:blipFill>
          <a:blip r:embed="rId3"/>
          <a:stretch>
            <a:fillRect/>
          </a:stretch>
        </p:blipFill>
        <p:spPr>
          <a:xfrm>
            <a:off x="9014400" y="5871605"/>
            <a:ext cx="2640000" cy="608235"/>
          </a:xfrm>
          <a:prstGeom prst="rect">
            <a:avLst/>
          </a:prstGeom>
        </p:spPr>
      </p:pic>
    </p:spTree>
    <p:extLst>
      <p:ext uri="{BB962C8B-B14F-4D97-AF65-F5344CB8AC3E}">
        <p14:creationId xmlns:p14="http://schemas.microsoft.com/office/powerpoint/2010/main" val="98189409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Print (2)">
    <p:bg bwMode="ltGray">
      <p:bgRef idx="1001">
        <a:schemeClr val="bg1"/>
      </p:bgRef>
    </p:bg>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265" t="32419" r="355" b="5413"/>
          <a:stretch/>
        </p:blipFill>
        <p:spPr bwMode="hidden">
          <a:xfrm>
            <a:off x="4" y="0"/>
            <a:ext cx="12192001" cy="3432000"/>
          </a:xfrm>
          <a:prstGeom prst="rect">
            <a:avLst/>
          </a:prstGeom>
        </p:spPr>
      </p:pic>
      <p:sp>
        <p:nvSpPr>
          <p:cNvPr id="10" name="Text Placeholder 9"/>
          <p:cNvSpPr>
            <a:spLocks noGrp="1"/>
          </p:cNvSpPr>
          <p:nvPr>
            <p:ph type="body" sz="quarter" idx="13" hasCustomPrompt="1"/>
          </p:nvPr>
        </p:nvSpPr>
        <p:spPr>
          <a:xfrm>
            <a:off x="575737" y="3804612"/>
            <a:ext cx="7586133" cy="1747069"/>
          </a:xfrm>
        </p:spPr>
        <p:txBody>
          <a:bodyPr/>
          <a:lstStyle>
            <a:lvl1pPr>
              <a:defRPr sz="2600" baseline="0"/>
            </a:lvl1pPr>
            <a:lvl2pPr>
              <a:spcBef>
                <a:spcPts val="1200"/>
              </a:spcBef>
              <a:defRPr sz="1600"/>
            </a:lvl2pPr>
            <a:lvl3pPr>
              <a:spcBef>
                <a:spcPts val="0"/>
              </a:spcBef>
              <a:defRPr sz="1600"/>
            </a:lvl3pPr>
            <a:lvl4pPr>
              <a:spcBef>
                <a:spcPts val="0"/>
              </a:spcBef>
              <a:defRPr sz="1600"/>
            </a:lvl4pPr>
            <a:lvl5pPr>
              <a:spcBef>
                <a:spcPts val="0"/>
              </a:spcBef>
              <a:defRPr sz="1600"/>
            </a:lvl5pPr>
          </a:lstStyle>
          <a:p>
            <a:pPr lvl="0"/>
            <a:r>
              <a:rPr lang="en-US" dirty="0" smtClean="0"/>
              <a:t>Arial 26pt presentation 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1" name="Text Placeholder 9"/>
          <p:cNvSpPr>
            <a:spLocks noGrp="1"/>
          </p:cNvSpPr>
          <p:nvPr>
            <p:ph type="body" sz="quarter" idx="14" hasCustomPrompt="1"/>
          </p:nvPr>
        </p:nvSpPr>
        <p:spPr>
          <a:xfrm>
            <a:off x="588936" y="5871330"/>
            <a:ext cx="7586133" cy="298469"/>
          </a:xfrm>
        </p:spPr>
        <p:txBody>
          <a:bodyPr/>
          <a:lstStyle>
            <a:lvl1pPr algn="l">
              <a:defRPr sz="1600" baseline="0"/>
            </a:lvl1pPr>
            <a:lvl2pPr>
              <a:spcBef>
                <a:spcPts val="1200"/>
              </a:spcBef>
              <a:defRPr sz="1600"/>
            </a:lvl2pPr>
            <a:lvl3pPr>
              <a:spcBef>
                <a:spcPts val="0"/>
              </a:spcBef>
              <a:defRPr sz="1600"/>
            </a:lvl3pPr>
            <a:lvl4pPr>
              <a:spcBef>
                <a:spcPts val="0"/>
              </a:spcBef>
              <a:defRPr sz="1600"/>
            </a:lvl4pPr>
            <a:lvl5pPr>
              <a:spcBef>
                <a:spcPts val="0"/>
              </a:spcBef>
              <a:defRPr sz="1600"/>
            </a:lvl5pPr>
          </a:lstStyle>
          <a:p>
            <a:pPr lvl="0"/>
            <a:r>
              <a:rPr lang="en-US" dirty="0" smtClean="0"/>
              <a:t>Arial 16pt presenter name</a:t>
            </a:r>
          </a:p>
        </p:txBody>
      </p:sp>
      <p:sp>
        <p:nvSpPr>
          <p:cNvPr id="12" name="Text Placeholder 9"/>
          <p:cNvSpPr>
            <a:spLocks noGrp="1"/>
          </p:cNvSpPr>
          <p:nvPr>
            <p:ph type="body" sz="quarter" idx="15" hasCustomPrompt="1"/>
          </p:nvPr>
        </p:nvSpPr>
        <p:spPr>
          <a:xfrm>
            <a:off x="588936" y="6210005"/>
            <a:ext cx="7586133" cy="314625"/>
          </a:xfrm>
        </p:spPr>
        <p:txBody>
          <a:bodyPr/>
          <a:lstStyle>
            <a:lvl1pPr algn="l">
              <a:defRPr sz="1200" baseline="0"/>
            </a:lvl1pPr>
            <a:lvl2pPr>
              <a:spcBef>
                <a:spcPts val="1200"/>
              </a:spcBef>
              <a:defRPr sz="1600"/>
            </a:lvl2pPr>
            <a:lvl3pPr>
              <a:spcBef>
                <a:spcPts val="0"/>
              </a:spcBef>
              <a:defRPr sz="1600"/>
            </a:lvl3pPr>
            <a:lvl4pPr>
              <a:spcBef>
                <a:spcPts val="0"/>
              </a:spcBef>
              <a:defRPr sz="1600"/>
            </a:lvl4pPr>
            <a:lvl5pPr>
              <a:spcBef>
                <a:spcPts val="0"/>
              </a:spcBef>
              <a:defRPr sz="1600"/>
            </a:lvl5pPr>
          </a:lstStyle>
          <a:p>
            <a:r>
              <a:rPr lang="en-US" dirty="0" smtClean="0"/>
              <a:t>Date | Legal entity / line of business</a:t>
            </a:r>
            <a:endParaRPr lang="en-GB" dirty="0"/>
          </a:p>
        </p:txBody>
      </p:sp>
      <p:sp>
        <p:nvSpPr>
          <p:cNvPr id="9" name="TextBox 8"/>
          <p:cNvSpPr txBox="1"/>
          <p:nvPr userDrawn="1"/>
        </p:nvSpPr>
        <p:spPr bwMode="ltGray">
          <a:xfrm>
            <a:off x="253908" y="5476525"/>
            <a:ext cx="2037428" cy="368301"/>
          </a:xfrm>
          <a:prstGeom prst="rect">
            <a:avLst/>
          </a:prstGeom>
          <a:noFill/>
        </p:spPr>
        <p:txBody>
          <a:bodyPr wrap="square" lIns="0" tIns="0" rIns="0" bIns="0" rtlCol="0" anchor="ctr" anchorCtr="0">
            <a:noAutofit/>
          </a:bodyPr>
          <a:lstStyle/>
          <a:p>
            <a:pPr algn="ctr"/>
            <a:r>
              <a:rPr lang="en-US" sz="900" i="1" dirty="0">
                <a:solidFill>
                  <a:srgbClr val="4B4F54"/>
                </a:solidFill>
                <a:ea typeface="Arial" charset="0"/>
                <a:cs typeface="Arial" charset="0"/>
              </a:rPr>
              <a:t>For internal use only</a:t>
            </a:r>
          </a:p>
        </p:txBody>
      </p:sp>
      <p:pic>
        <p:nvPicPr>
          <p:cNvPr id="8" name="Picture 7"/>
          <p:cNvPicPr>
            <a:picLocks noChangeAspect="1"/>
          </p:cNvPicPr>
          <p:nvPr userDrawn="1"/>
        </p:nvPicPr>
        <p:blipFill>
          <a:blip r:embed="rId3"/>
          <a:stretch>
            <a:fillRect/>
          </a:stretch>
        </p:blipFill>
        <p:spPr>
          <a:xfrm>
            <a:off x="9014400" y="5871605"/>
            <a:ext cx="2640000" cy="608235"/>
          </a:xfrm>
          <a:prstGeom prst="rect">
            <a:avLst/>
          </a:prstGeom>
        </p:spPr>
      </p:pic>
    </p:spTree>
    <p:extLst>
      <p:ext uri="{BB962C8B-B14F-4D97-AF65-F5344CB8AC3E}">
        <p14:creationId xmlns:p14="http://schemas.microsoft.com/office/powerpoint/2010/main" val="4417225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Print (3)">
    <p:bg bwMode="ltGray">
      <p:bgRef idx="1001">
        <a:schemeClr val="bg1"/>
      </p:bgRef>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hidden">
          <a:xfrm>
            <a:off x="0" y="0"/>
            <a:ext cx="12192000" cy="3432000"/>
          </a:xfrm>
          <a:prstGeom prst="rect">
            <a:avLst/>
          </a:prstGeom>
        </p:spPr>
      </p:pic>
      <p:sp>
        <p:nvSpPr>
          <p:cNvPr id="10" name="Text Placeholder 9"/>
          <p:cNvSpPr>
            <a:spLocks noGrp="1"/>
          </p:cNvSpPr>
          <p:nvPr>
            <p:ph type="body" sz="quarter" idx="13" hasCustomPrompt="1"/>
          </p:nvPr>
        </p:nvSpPr>
        <p:spPr>
          <a:xfrm>
            <a:off x="575737" y="3804612"/>
            <a:ext cx="7586133" cy="1747069"/>
          </a:xfrm>
        </p:spPr>
        <p:txBody>
          <a:bodyPr/>
          <a:lstStyle>
            <a:lvl1pPr>
              <a:defRPr sz="2600" baseline="0"/>
            </a:lvl1pPr>
            <a:lvl2pPr>
              <a:spcBef>
                <a:spcPts val="1200"/>
              </a:spcBef>
              <a:defRPr sz="1600"/>
            </a:lvl2pPr>
            <a:lvl3pPr>
              <a:spcBef>
                <a:spcPts val="0"/>
              </a:spcBef>
              <a:defRPr sz="1600"/>
            </a:lvl3pPr>
            <a:lvl4pPr>
              <a:spcBef>
                <a:spcPts val="0"/>
              </a:spcBef>
              <a:defRPr sz="1600"/>
            </a:lvl4pPr>
            <a:lvl5pPr>
              <a:spcBef>
                <a:spcPts val="0"/>
              </a:spcBef>
              <a:defRPr sz="1600"/>
            </a:lvl5pPr>
          </a:lstStyle>
          <a:p>
            <a:pPr lvl="0"/>
            <a:r>
              <a:rPr lang="en-US" dirty="0" smtClean="0"/>
              <a:t>Arial 26pt presentation 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1" name="Text Placeholder 9"/>
          <p:cNvSpPr>
            <a:spLocks noGrp="1"/>
          </p:cNvSpPr>
          <p:nvPr>
            <p:ph type="body" sz="quarter" idx="14" hasCustomPrompt="1"/>
          </p:nvPr>
        </p:nvSpPr>
        <p:spPr>
          <a:xfrm>
            <a:off x="588936" y="5871330"/>
            <a:ext cx="7586133" cy="298469"/>
          </a:xfrm>
        </p:spPr>
        <p:txBody>
          <a:bodyPr/>
          <a:lstStyle>
            <a:lvl1pPr algn="l">
              <a:defRPr sz="1600" baseline="0"/>
            </a:lvl1pPr>
            <a:lvl2pPr>
              <a:spcBef>
                <a:spcPts val="1200"/>
              </a:spcBef>
              <a:defRPr sz="1600"/>
            </a:lvl2pPr>
            <a:lvl3pPr>
              <a:spcBef>
                <a:spcPts val="0"/>
              </a:spcBef>
              <a:defRPr sz="1600"/>
            </a:lvl3pPr>
            <a:lvl4pPr>
              <a:spcBef>
                <a:spcPts val="0"/>
              </a:spcBef>
              <a:defRPr sz="1600"/>
            </a:lvl4pPr>
            <a:lvl5pPr>
              <a:spcBef>
                <a:spcPts val="0"/>
              </a:spcBef>
              <a:defRPr sz="1600"/>
            </a:lvl5pPr>
          </a:lstStyle>
          <a:p>
            <a:pPr lvl="0"/>
            <a:r>
              <a:rPr lang="en-US" dirty="0" smtClean="0"/>
              <a:t>Arial 16pt presenter name</a:t>
            </a:r>
          </a:p>
        </p:txBody>
      </p:sp>
      <p:sp>
        <p:nvSpPr>
          <p:cNvPr id="12" name="Text Placeholder 9"/>
          <p:cNvSpPr>
            <a:spLocks noGrp="1"/>
          </p:cNvSpPr>
          <p:nvPr>
            <p:ph type="body" sz="quarter" idx="15" hasCustomPrompt="1"/>
          </p:nvPr>
        </p:nvSpPr>
        <p:spPr>
          <a:xfrm>
            <a:off x="588936" y="6210005"/>
            <a:ext cx="7586133" cy="314625"/>
          </a:xfrm>
        </p:spPr>
        <p:txBody>
          <a:bodyPr/>
          <a:lstStyle>
            <a:lvl1pPr algn="l">
              <a:defRPr sz="1200" baseline="0"/>
            </a:lvl1pPr>
            <a:lvl2pPr>
              <a:spcBef>
                <a:spcPts val="1200"/>
              </a:spcBef>
              <a:defRPr sz="1600"/>
            </a:lvl2pPr>
            <a:lvl3pPr>
              <a:spcBef>
                <a:spcPts val="0"/>
              </a:spcBef>
              <a:defRPr sz="1600"/>
            </a:lvl3pPr>
            <a:lvl4pPr>
              <a:spcBef>
                <a:spcPts val="0"/>
              </a:spcBef>
              <a:defRPr sz="1600"/>
            </a:lvl4pPr>
            <a:lvl5pPr>
              <a:spcBef>
                <a:spcPts val="0"/>
              </a:spcBef>
              <a:defRPr sz="1600"/>
            </a:lvl5pPr>
          </a:lstStyle>
          <a:p>
            <a:r>
              <a:rPr lang="en-US" dirty="0" smtClean="0"/>
              <a:t>Date | Legal entity / line of business</a:t>
            </a:r>
            <a:endParaRPr lang="en-GB" dirty="0"/>
          </a:p>
        </p:txBody>
      </p:sp>
      <p:sp>
        <p:nvSpPr>
          <p:cNvPr id="13" name="TextBox 12"/>
          <p:cNvSpPr txBox="1"/>
          <p:nvPr userDrawn="1"/>
        </p:nvSpPr>
        <p:spPr bwMode="ltGray">
          <a:xfrm>
            <a:off x="253908" y="5476525"/>
            <a:ext cx="2037428" cy="368301"/>
          </a:xfrm>
          <a:prstGeom prst="rect">
            <a:avLst/>
          </a:prstGeom>
          <a:noFill/>
        </p:spPr>
        <p:txBody>
          <a:bodyPr wrap="square" lIns="0" tIns="0" rIns="0" bIns="0" rtlCol="0" anchor="ctr" anchorCtr="0">
            <a:noAutofit/>
          </a:bodyPr>
          <a:lstStyle/>
          <a:p>
            <a:pPr algn="ctr"/>
            <a:r>
              <a:rPr lang="en-US" sz="900" i="1" dirty="0">
                <a:solidFill>
                  <a:srgbClr val="4B4F54"/>
                </a:solidFill>
                <a:ea typeface="Arial" charset="0"/>
                <a:cs typeface="Arial" charset="0"/>
              </a:rPr>
              <a:t>For internal use only</a:t>
            </a:r>
          </a:p>
        </p:txBody>
      </p:sp>
      <p:pic>
        <p:nvPicPr>
          <p:cNvPr id="8" name="Picture 7"/>
          <p:cNvPicPr>
            <a:picLocks noChangeAspect="1"/>
          </p:cNvPicPr>
          <p:nvPr userDrawn="1"/>
        </p:nvPicPr>
        <p:blipFill>
          <a:blip r:embed="rId3"/>
          <a:stretch>
            <a:fillRect/>
          </a:stretch>
        </p:blipFill>
        <p:spPr>
          <a:xfrm>
            <a:off x="9014400" y="5871605"/>
            <a:ext cx="2640000" cy="608235"/>
          </a:xfrm>
          <a:prstGeom prst="rect">
            <a:avLst/>
          </a:prstGeom>
        </p:spPr>
      </p:pic>
    </p:spTree>
    <p:extLst>
      <p:ext uri="{BB962C8B-B14F-4D97-AF65-F5344CB8AC3E}">
        <p14:creationId xmlns:p14="http://schemas.microsoft.com/office/powerpoint/2010/main" val="25025895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56.xml"/><Relationship Id="rId7" Type="http://schemas.openxmlformats.org/officeDocument/2006/relationships/theme" Target="../theme/theme1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62.xml"/><Relationship Id="rId7" Type="http://schemas.openxmlformats.org/officeDocument/2006/relationships/theme" Target="../theme/theme1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5" Type="http://schemas.openxmlformats.org/officeDocument/2006/relationships/slideLayout" Target="../slideLayouts/slideLayout64.xml"/><Relationship Id="rId4" Type="http://schemas.openxmlformats.org/officeDocument/2006/relationships/slideLayout" Target="../slideLayouts/slideLayout63.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slideLayout" Target="../slideLayouts/slideLayout67.xml"/><Relationship Id="rId1" Type="http://schemas.openxmlformats.org/officeDocument/2006/relationships/slideLayout" Target="../slideLayouts/slideLayout66.xml"/><Relationship Id="rId5" Type="http://schemas.openxmlformats.org/officeDocument/2006/relationships/theme" Target="../theme/theme12.xml"/><Relationship Id="rId4" Type="http://schemas.openxmlformats.org/officeDocument/2006/relationships/slideLayout" Target="../slideLayouts/slideLayout6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13.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image" Target="../media/image9.png"/><Relationship Id="rId5" Type="http://schemas.openxmlformats.org/officeDocument/2006/relationships/slideLayout" Target="../slideLayouts/slideLayout85.xml"/><Relationship Id="rId10" Type="http://schemas.openxmlformats.org/officeDocument/2006/relationships/theme" Target="../theme/theme14.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5.xml"/><Relationship Id="rId1" Type="http://schemas.openxmlformats.org/officeDocument/2006/relationships/slideLayout" Target="../slideLayouts/slideLayout90.xml"/></Relationships>
</file>

<file path=ppt/slideMasters/_rels/slideMaster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93.xml"/><Relationship Id="rId7" Type="http://schemas.openxmlformats.org/officeDocument/2006/relationships/theme" Target="../theme/theme16.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image" Target="../media/image20.emf"/><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theme" Target="../theme/theme17.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115.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theme" Target="../theme/theme18.xml"/><Relationship Id="rId5" Type="http://schemas.openxmlformats.org/officeDocument/2006/relationships/slideLayout" Target="../slideLayouts/slideLayout117.xml"/><Relationship Id="rId4" Type="http://schemas.openxmlformats.org/officeDocument/2006/relationships/slideLayout" Target="../slideLayouts/slideLayout11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image" Target="../media/image9.png"/><Relationship Id="rId5" Type="http://schemas.openxmlformats.org/officeDocument/2006/relationships/slideLayout" Target="../slideLayouts/slideLayout122.xml"/><Relationship Id="rId10" Type="http://schemas.openxmlformats.org/officeDocument/2006/relationships/theme" Target="../theme/theme19.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129.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image" Target="../media/image16.png"/><Relationship Id="rId5" Type="http://schemas.openxmlformats.org/officeDocument/2006/relationships/theme" Target="../theme/theme20.xml"/><Relationship Id="rId4" Type="http://schemas.openxmlformats.org/officeDocument/2006/relationships/slideLayout" Target="../slideLayouts/slideLayout130.xml"/></Relationships>
</file>

<file path=ppt/slideMasters/_rels/slideMaster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33.xml"/><Relationship Id="rId7" Type="http://schemas.openxmlformats.org/officeDocument/2006/relationships/theme" Target="../theme/theme21.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theme" Target="../theme/theme4.xml"/><Relationship Id="rId4"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9.png"/><Relationship Id="rId5" Type="http://schemas.openxmlformats.org/officeDocument/2006/relationships/slideLayout" Target="../slideLayouts/slideLayout34.xml"/><Relationship Id="rId10" Type="http://schemas.openxmlformats.org/officeDocument/2006/relationships/theme" Target="../theme/theme7.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8.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image" Target="../media/image16.png"/><Relationship Id="rId5" Type="http://schemas.openxmlformats.org/officeDocument/2006/relationships/theme" Target="../theme/theme9.xml"/><Relationship Id="rId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8C6AE5-2FB5-403E-8038-FFCDDC38B226}" type="datetime1">
              <a:rPr lang="en-US" smtClean="0"/>
              <a:t>10/05/18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05925"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90BA2A-4E42-4548-BB76-F9393884CAA5}" type="slidenum">
              <a:rPr lang="en-US" smtClean="0"/>
              <a:t>‹#›</a:t>
            </a:fld>
            <a:endParaRPr lang="en-US"/>
          </a:p>
        </p:txBody>
      </p:sp>
    </p:spTree>
    <p:extLst>
      <p:ext uri="{BB962C8B-B14F-4D97-AF65-F5344CB8AC3E}">
        <p14:creationId xmlns:p14="http://schemas.microsoft.com/office/powerpoint/2010/main" val="3872644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2"/>
            <a:ext cx="10515600" cy="61309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1" y="792482"/>
            <a:ext cx="10515600" cy="53844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7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329F85E3-438A-4E21-A31E-134C04FF2A5C}" type="datetime1">
              <a:rPr lang="en-US" smtClean="0">
                <a:solidFill>
                  <a:prstClr val="black">
                    <a:tint val="75000"/>
                  </a:prstClr>
                </a:solidFill>
              </a:rPr>
              <a:t>10/05/18</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1" y="635637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1D320145-5A42-4B8C-9FA0-48AB795416E1}" type="slidenum">
              <a:rPr lang="en-US" smtClean="0">
                <a:solidFill>
                  <a:prstClr val="black">
                    <a:tint val="75000"/>
                  </a:prstClr>
                </a:solidFill>
              </a:rPr>
              <a:pPr defTabSz="914126"/>
              <a:t>‹#›</a:t>
            </a:fld>
            <a:endParaRPr lang="en-US" dirty="0">
              <a:solidFill>
                <a:prstClr val="black">
                  <a:tint val="75000"/>
                </a:prstClr>
              </a:solidFill>
            </a:endParaRPr>
          </a:p>
        </p:txBody>
      </p:sp>
    </p:spTree>
    <p:extLst>
      <p:ext uri="{BB962C8B-B14F-4D97-AF65-F5344CB8AC3E}">
        <p14:creationId xmlns:p14="http://schemas.microsoft.com/office/powerpoint/2010/main" val="311809569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Lst>
  <p:hf hdr="0" ftr="0" dt="0"/>
  <p:txStyles>
    <p:titleStyle>
      <a:lvl1pPr algn="l" defTabSz="914126" rtl="0" eaLnBrk="1" latinLnBrk="0" hangingPunct="1">
        <a:lnSpc>
          <a:spcPct val="90000"/>
        </a:lnSpc>
        <a:spcBef>
          <a:spcPct val="0"/>
        </a:spcBef>
        <a:buNone/>
        <a:defRPr sz="3199"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2"/>
            <a:ext cx="10515600" cy="61309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1" y="792482"/>
            <a:ext cx="10515600" cy="53844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7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C77CF039-61E9-4836-BC2E-D9A27515AB76}" type="datetime1">
              <a:rPr lang="en-US" smtClean="0">
                <a:solidFill>
                  <a:prstClr val="black">
                    <a:tint val="75000"/>
                  </a:prstClr>
                </a:solidFill>
              </a:rPr>
              <a:t>10/05/18</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1" y="635637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1D320145-5A42-4B8C-9FA0-48AB795416E1}" type="slidenum">
              <a:rPr lang="en-US" smtClean="0">
                <a:solidFill>
                  <a:prstClr val="black">
                    <a:tint val="75000"/>
                  </a:prstClr>
                </a:solidFill>
              </a:rPr>
              <a:pPr defTabSz="914126"/>
              <a:t>‹#›</a:t>
            </a:fld>
            <a:endParaRPr lang="en-US" dirty="0">
              <a:solidFill>
                <a:prstClr val="black">
                  <a:tint val="75000"/>
                </a:prstClr>
              </a:solidFill>
            </a:endParaRPr>
          </a:p>
        </p:txBody>
      </p:sp>
    </p:spTree>
    <p:extLst>
      <p:ext uri="{BB962C8B-B14F-4D97-AF65-F5344CB8AC3E}">
        <p14:creationId xmlns:p14="http://schemas.microsoft.com/office/powerpoint/2010/main" val="840297878"/>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Lst>
  <p:hf hdr="0" ftr="0" dt="0"/>
  <p:txStyles>
    <p:titleStyle>
      <a:lvl1pPr algn="l" defTabSz="914126" rtl="0" eaLnBrk="1" latinLnBrk="0" hangingPunct="1">
        <a:lnSpc>
          <a:spcPct val="90000"/>
        </a:lnSpc>
        <a:spcBef>
          <a:spcPct val="0"/>
        </a:spcBef>
        <a:buNone/>
        <a:defRPr sz="3199"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6495558"/>
            <a:ext cx="12192000" cy="365125"/>
          </a:xfrm>
          <a:prstGeom prst="rect">
            <a:avLst/>
          </a:prstGeom>
          <a:solidFill>
            <a:srgbClr val="0B5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Date Placeholder 3"/>
          <p:cNvSpPr>
            <a:spLocks noGrp="1"/>
          </p:cNvSpPr>
          <p:nvPr>
            <p:ph type="dt" sz="half" idx="2"/>
          </p:nvPr>
        </p:nvSpPr>
        <p:spPr>
          <a:xfrm>
            <a:off x="188540" y="6486132"/>
            <a:ext cx="2743200" cy="365125"/>
          </a:xfrm>
          <a:prstGeom prst="rect">
            <a:avLst/>
          </a:prstGeom>
        </p:spPr>
        <p:txBody>
          <a:bodyPr lIns="0" tIns="0" rIns="0" bIns="0" anchor="ctr" anchorCtr="0"/>
          <a:lstStyle>
            <a:lvl1pPr>
              <a:defRPr sz="800">
                <a:solidFill>
                  <a:schemeClr val="bg1"/>
                </a:solidFill>
              </a:defRPr>
            </a:lvl1pPr>
          </a:lstStyle>
          <a:p>
            <a:fld id="{0DBB04AF-2191-4E76-A577-FD4962EF2D22}" type="datetime1">
              <a:rPr lang="en-US" smtClean="0">
                <a:solidFill>
                  <a:prstClr val="white"/>
                </a:solidFill>
              </a:rPr>
              <a:t>10/05/18</a:t>
            </a:fld>
            <a:endParaRPr lang="en-US" dirty="0">
              <a:solidFill>
                <a:prstClr val="white"/>
              </a:solidFill>
            </a:endParaRPr>
          </a:p>
        </p:txBody>
      </p:sp>
      <p:sp>
        <p:nvSpPr>
          <p:cNvPr id="8" name="Footer Placeholder 4"/>
          <p:cNvSpPr>
            <a:spLocks noGrp="1"/>
          </p:cNvSpPr>
          <p:nvPr>
            <p:ph type="ftr" sz="quarter" idx="3"/>
          </p:nvPr>
        </p:nvSpPr>
        <p:spPr>
          <a:xfrm>
            <a:off x="4038600" y="6486131"/>
            <a:ext cx="4114800" cy="365125"/>
          </a:xfrm>
          <a:prstGeom prst="rect">
            <a:avLst/>
          </a:prstGeom>
        </p:spPr>
        <p:txBody>
          <a:bodyPr lIns="0" tIns="0" rIns="0" bIns="0" anchor="ctr" anchorCtr="0"/>
          <a:lstStyle>
            <a:lvl1pPr algn="ctr">
              <a:defRPr sz="800">
                <a:solidFill>
                  <a:schemeClr val="bg1"/>
                </a:solidFill>
              </a:defRPr>
            </a:lvl1pPr>
          </a:lstStyle>
          <a:p>
            <a:endParaRPr lang="en-US" dirty="0">
              <a:solidFill>
                <a:prstClr val="white"/>
              </a:solidFill>
            </a:endParaRPr>
          </a:p>
        </p:txBody>
      </p:sp>
      <p:sp>
        <p:nvSpPr>
          <p:cNvPr id="9" name="Slide Number Placeholder 5"/>
          <p:cNvSpPr>
            <a:spLocks noGrp="1"/>
          </p:cNvSpPr>
          <p:nvPr>
            <p:ph type="sldNum" sz="quarter" idx="4"/>
          </p:nvPr>
        </p:nvSpPr>
        <p:spPr>
          <a:xfrm>
            <a:off x="9260260" y="6492875"/>
            <a:ext cx="2743200" cy="365125"/>
          </a:xfrm>
          <a:prstGeom prst="rect">
            <a:avLst/>
          </a:prstGeom>
        </p:spPr>
        <p:txBody>
          <a:bodyPr lIns="0" tIns="0" rIns="0" bIns="0" anchor="ctr" anchorCtr="0"/>
          <a:lstStyle>
            <a:lvl1pPr algn="r">
              <a:defRPr sz="800">
                <a:solidFill>
                  <a:schemeClr val="bg1"/>
                </a:solidFill>
              </a:defRPr>
            </a:lvl1pPr>
          </a:lstStyle>
          <a:p>
            <a:fld id="{2C9B7369-8268-40EF-8ABE-64B84607BDBE}"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203921006"/>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CA14CE-8776-4AC8-A035-1DC2146ACED0}" type="datetime1">
              <a:rPr lang="en-US" smtClean="0">
                <a:solidFill>
                  <a:prstClr val="black">
                    <a:tint val="75000"/>
                  </a:prstClr>
                </a:solidFill>
              </a:rPr>
              <a:t>10/05/18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90BA2A-4E42-4548-BB76-F9393884CA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038329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32" name="Pageheading"/>
          <p:cNvSpPr>
            <a:spLocks noGrp="1" noChangeArrowheads="1"/>
          </p:cNvSpPr>
          <p:nvPr>
            <p:ph type="title"/>
          </p:nvPr>
        </p:nvSpPr>
        <p:spPr bwMode="auto">
          <a:xfrm>
            <a:off x="448737" y="357839"/>
            <a:ext cx="11258781" cy="4069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dirty="0" smtClean="0"/>
              <a:t>Click To Edit Master Title Style</a:t>
            </a:r>
          </a:p>
        </p:txBody>
      </p:sp>
      <p:sp>
        <p:nvSpPr>
          <p:cNvPr id="1133" name="Line 109"/>
          <p:cNvSpPr>
            <a:spLocks noChangeShapeType="1"/>
          </p:cNvSpPr>
          <p:nvPr/>
        </p:nvSpPr>
        <p:spPr bwMode="auto">
          <a:xfrm>
            <a:off x="435717" y="802723"/>
            <a:ext cx="11303317" cy="0"/>
          </a:xfrm>
          <a:prstGeom prst="line">
            <a:avLst/>
          </a:prstGeom>
          <a:noFill/>
          <a:ln w="1270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6243" tIns="28121" rIns="56243" bIns="28121" anchor="ctr"/>
          <a:lstStyle/>
          <a:p>
            <a:pPr algn="ctr" fontAlgn="base">
              <a:spcBef>
                <a:spcPct val="0"/>
              </a:spcBef>
              <a:spcAft>
                <a:spcPct val="0"/>
              </a:spcAft>
            </a:pPr>
            <a:endParaRPr lang="en-US" sz="617">
              <a:solidFill>
                <a:srgbClr val="0051A5"/>
              </a:solidFill>
              <a:latin typeface="Verdana" panose="020B0604030504040204" pitchFamily="34" charset="0"/>
              <a:ea typeface="Verdana" panose="020B0604030504040204" pitchFamily="34" charset="0"/>
              <a:cs typeface="Verdana" panose="020B0604030504040204" pitchFamily="34" charset="0"/>
            </a:endParaRPr>
          </a:p>
        </p:txBody>
      </p:sp>
      <p:sp>
        <p:nvSpPr>
          <p:cNvPr id="1136" name="Rectangle 112"/>
          <p:cNvSpPr>
            <a:spLocks noGrp="1" noChangeArrowheads="1"/>
          </p:cNvSpPr>
          <p:nvPr>
            <p:ph type="body" idx="1"/>
          </p:nvPr>
        </p:nvSpPr>
        <p:spPr bwMode="auto">
          <a:xfrm>
            <a:off x="447006" y="1191231"/>
            <a:ext cx="11280741" cy="4839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48449" bIns="0" numCol="1" anchor="t" anchorCtr="0" compatLnSpc="1">
            <a:prstTxWarp prst="textNoShape">
              <a:avLst/>
            </a:prstTxWarp>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4" name="Rectangle 6"/>
          <p:cNvSpPr txBox="1">
            <a:spLocks noChangeArrowheads="1"/>
          </p:cNvSpPr>
          <p:nvPr/>
        </p:nvSpPr>
        <p:spPr bwMode="auto">
          <a:xfrm>
            <a:off x="448735" y="6186809"/>
            <a:ext cx="2605516" cy="16105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defPPr>
              <a:defRPr lang="en-US"/>
            </a:defPPr>
            <a:lvl1pPr algn="ctr" rtl="0" fontAlgn="base">
              <a:spcBef>
                <a:spcPct val="0"/>
              </a:spcBef>
              <a:spcAft>
                <a:spcPct val="0"/>
              </a:spcAft>
              <a:defRPr sz="1000" kern="1200">
                <a:solidFill>
                  <a:schemeClr val="bg1">
                    <a:lumMod val="65000"/>
                  </a:schemeClr>
                </a:solidFill>
                <a:latin typeface="Verdana" charset="0"/>
                <a:ea typeface="Verdana" charset="0"/>
                <a:cs typeface="Verdana" charset="0"/>
              </a:defRPr>
            </a:lvl1pPr>
            <a:lvl2pPr marL="457200" algn="ctr" rtl="0" fontAlgn="base">
              <a:spcBef>
                <a:spcPct val="0"/>
              </a:spcBef>
              <a:spcAft>
                <a:spcPct val="0"/>
              </a:spcAft>
              <a:defRPr sz="1000" kern="1200">
                <a:solidFill>
                  <a:schemeClr val="tx1"/>
                </a:solidFill>
                <a:latin typeface="Arial" charset="0"/>
                <a:ea typeface="+mn-ea"/>
                <a:cs typeface="+mn-cs"/>
              </a:defRPr>
            </a:lvl2pPr>
            <a:lvl3pPr marL="914400" algn="ctr" rtl="0" fontAlgn="base">
              <a:spcBef>
                <a:spcPct val="0"/>
              </a:spcBef>
              <a:spcAft>
                <a:spcPct val="0"/>
              </a:spcAft>
              <a:defRPr sz="1000" kern="1200">
                <a:solidFill>
                  <a:schemeClr val="tx1"/>
                </a:solidFill>
                <a:latin typeface="Arial" charset="0"/>
                <a:ea typeface="+mn-ea"/>
                <a:cs typeface="+mn-cs"/>
              </a:defRPr>
            </a:lvl3pPr>
            <a:lvl4pPr marL="1371600" algn="ctr" rtl="0" fontAlgn="base">
              <a:spcBef>
                <a:spcPct val="0"/>
              </a:spcBef>
              <a:spcAft>
                <a:spcPct val="0"/>
              </a:spcAft>
              <a:defRPr sz="1000" kern="1200">
                <a:solidFill>
                  <a:schemeClr val="tx1"/>
                </a:solidFill>
                <a:latin typeface="Arial" charset="0"/>
                <a:ea typeface="+mn-ea"/>
                <a:cs typeface="+mn-cs"/>
              </a:defRPr>
            </a:lvl4pPr>
            <a:lvl5pPr marL="1828800" algn="ctr"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algn="l" defTabSz="562423">
              <a:defRPr/>
            </a:pPr>
            <a:r>
              <a:rPr lang="en-CA" sz="617" dirty="0" smtClean="0">
                <a:solidFill>
                  <a:srgbClr val="000000">
                    <a:lumMod val="50000"/>
                    <a:lumOff val="50000"/>
                  </a:srgbClr>
                </a:solidFill>
              </a:rPr>
              <a:t>Page </a:t>
            </a:r>
            <a:fld id="{A9E4B9AD-B339-4F5D-8467-1A5EB7D4A4C3}" type="slidenum">
              <a:rPr lang="en-CA" sz="617" smtClean="0">
                <a:solidFill>
                  <a:srgbClr val="000000">
                    <a:lumMod val="50000"/>
                    <a:lumOff val="50000"/>
                  </a:srgbClr>
                </a:solidFill>
              </a:rPr>
              <a:pPr algn="l" defTabSz="562423">
                <a:defRPr/>
              </a:pPr>
              <a:t>‹#›</a:t>
            </a:fld>
            <a:r>
              <a:rPr lang="en-CA" sz="617" dirty="0" smtClean="0">
                <a:solidFill>
                  <a:srgbClr val="000000">
                    <a:lumMod val="50000"/>
                    <a:lumOff val="50000"/>
                  </a:srgbClr>
                </a:solidFill>
              </a:rPr>
              <a:t> | July 2018</a:t>
            </a:r>
            <a:endParaRPr lang="en-CA" sz="617" dirty="0">
              <a:solidFill>
                <a:srgbClr val="000000">
                  <a:lumMod val="50000"/>
                  <a:lumOff val="50000"/>
                </a:srgbClr>
              </a:solidFill>
            </a:endParaRPr>
          </a:p>
        </p:txBody>
      </p:sp>
      <p:cxnSp>
        <p:nvCxnSpPr>
          <p:cNvPr id="8" name="Straight Connector 7"/>
          <p:cNvCxnSpPr/>
          <p:nvPr/>
        </p:nvCxnSpPr>
        <p:spPr>
          <a:xfrm>
            <a:off x="437446" y="6167775"/>
            <a:ext cx="11290301" cy="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26" name="Picture 2" descr="https://rbc-confluence.fg.rbc.com:8443/download/attachments/11259614/Innovation%20Logo%20Full%20Colour%20SMALL?api=v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07351" y="6277737"/>
            <a:ext cx="1231682" cy="41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20681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Lst>
  <p:timing>
    <p:tnLst>
      <p:par>
        <p:cTn id="1" dur="indefinite" restart="never" nodeType="tmRoot"/>
      </p:par>
    </p:tnLst>
  </p:timing>
  <p:hf hdr="0" ftr="0" dt="0"/>
  <p:txStyles>
    <p:titleStyle>
      <a:lvl1pPr algn="l" defTabSz="314410" rtl="0" fontAlgn="base">
        <a:spcBef>
          <a:spcPct val="0"/>
        </a:spcBef>
        <a:spcAft>
          <a:spcPct val="0"/>
        </a:spcAft>
        <a:defRPr sz="1372">
          <a:solidFill>
            <a:srgbClr val="0051A5"/>
          </a:solidFill>
          <a:latin typeface="Verdana" panose="020B0604030504040204" pitchFamily="34" charset="0"/>
          <a:ea typeface="Verdana" panose="020B0604030504040204" pitchFamily="34" charset="0"/>
          <a:cs typeface="Verdana" panose="020B0604030504040204" pitchFamily="34" charset="0"/>
        </a:defRPr>
      </a:lvl1pPr>
      <a:lvl2pPr algn="l" defTabSz="314410" rtl="0" fontAlgn="base">
        <a:spcBef>
          <a:spcPct val="0"/>
        </a:spcBef>
        <a:spcAft>
          <a:spcPct val="0"/>
        </a:spcAft>
        <a:defRPr sz="960">
          <a:solidFill>
            <a:schemeClr val="tx2"/>
          </a:solidFill>
          <a:latin typeface="Arial" pitchFamily="34" charset="0"/>
          <a:ea typeface="Geneva" pitchFamily="1" charset="-128"/>
        </a:defRPr>
      </a:lvl2pPr>
      <a:lvl3pPr algn="l" defTabSz="314410" rtl="0" fontAlgn="base">
        <a:spcBef>
          <a:spcPct val="0"/>
        </a:spcBef>
        <a:spcAft>
          <a:spcPct val="0"/>
        </a:spcAft>
        <a:defRPr sz="960">
          <a:solidFill>
            <a:schemeClr val="tx2"/>
          </a:solidFill>
          <a:latin typeface="Arial" pitchFamily="34" charset="0"/>
          <a:ea typeface="Geneva" pitchFamily="1" charset="-128"/>
        </a:defRPr>
      </a:lvl3pPr>
      <a:lvl4pPr algn="l" defTabSz="314410" rtl="0" fontAlgn="base">
        <a:spcBef>
          <a:spcPct val="0"/>
        </a:spcBef>
        <a:spcAft>
          <a:spcPct val="0"/>
        </a:spcAft>
        <a:defRPr sz="960">
          <a:solidFill>
            <a:schemeClr val="tx2"/>
          </a:solidFill>
          <a:latin typeface="Arial" pitchFamily="34" charset="0"/>
          <a:ea typeface="Geneva" pitchFamily="1" charset="-128"/>
        </a:defRPr>
      </a:lvl4pPr>
      <a:lvl5pPr algn="l" defTabSz="314410" rtl="0" fontAlgn="base">
        <a:spcBef>
          <a:spcPct val="0"/>
        </a:spcBef>
        <a:spcAft>
          <a:spcPct val="0"/>
        </a:spcAft>
        <a:defRPr sz="960">
          <a:solidFill>
            <a:schemeClr val="tx2"/>
          </a:solidFill>
          <a:latin typeface="Arial" pitchFamily="34" charset="0"/>
          <a:ea typeface="Geneva" pitchFamily="1" charset="-128"/>
        </a:defRPr>
      </a:lvl5pPr>
      <a:lvl6pPr marL="281212" algn="l" defTabSz="314410" rtl="0" fontAlgn="base">
        <a:spcBef>
          <a:spcPct val="0"/>
        </a:spcBef>
        <a:spcAft>
          <a:spcPct val="0"/>
        </a:spcAft>
        <a:defRPr sz="960">
          <a:solidFill>
            <a:schemeClr val="tx2"/>
          </a:solidFill>
          <a:latin typeface="Arial" pitchFamily="34" charset="0"/>
          <a:ea typeface="Geneva" pitchFamily="1" charset="-128"/>
        </a:defRPr>
      </a:lvl6pPr>
      <a:lvl7pPr marL="562423" algn="l" defTabSz="314410" rtl="0" fontAlgn="base">
        <a:spcBef>
          <a:spcPct val="0"/>
        </a:spcBef>
        <a:spcAft>
          <a:spcPct val="0"/>
        </a:spcAft>
        <a:defRPr sz="960">
          <a:solidFill>
            <a:schemeClr val="tx2"/>
          </a:solidFill>
          <a:latin typeface="Arial" pitchFamily="34" charset="0"/>
          <a:ea typeface="Geneva" pitchFamily="1" charset="-128"/>
        </a:defRPr>
      </a:lvl7pPr>
      <a:lvl8pPr marL="843634" algn="l" defTabSz="314410" rtl="0" fontAlgn="base">
        <a:spcBef>
          <a:spcPct val="0"/>
        </a:spcBef>
        <a:spcAft>
          <a:spcPct val="0"/>
        </a:spcAft>
        <a:defRPr sz="960">
          <a:solidFill>
            <a:schemeClr val="tx2"/>
          </a:solidFill>
          <a:latin typeface="Arial" pitchFamily="34" charset="0"/>
          <a:ea typeface="Geneva" pitchFamily="1" charset="-128"/>
        </a:defRPr>
      </a:lvl8pPr>
      <a:lvl9pPr marL="1124844" algn="l" defTabSz="314410" rtl="0" fontAlgn="base">
        <a:spcBef>
          <a:spcPct val="0"/>
        </a:spcBef>
        <a:spcAft>
          <a:spcPct val="0"/>
        </a:spcAft>
        <a:defRPr sz="960">
          <a:solidFill>
            <a:schemeClr val="tx2"/>
          </a:solidFill>
          <a:latin typeface="Arial" pitchFamily="34" charset="0"/>
          <a:ea typeface="Geneva" pitchFamily="1" charset="-128"/>
        </a:defRPr>
      </a:lvl9pPr>
    </p:titleStyle>
    <p:bodyStyle>
      <a:lvl1pPr marL="101236" indent="-89988" algn="l" defTabSz="314410" rtl="0" fontAlgn="base">
        <a:spcBef>
          <a:spcPts val="493"/>
        </a:spcBef>
        <a:spcAft>
          <a:spcPts val="0"/>
        </a:spcAft>
        <a:buClr>
          <a:schemeClr val="tx1"/>
        </a:buClr>
        <a:buFont typeface="Wingdings" panose="05000000000000000000" pitchFamily="2" charset="2"/>
        <a:buChar char="§"/>
        <a:defRPr sz="823" b="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defRPr>
      </a:lvl1pPr>
      <a:lvl2pPr marL="213721" indent="-89988" algn="l" defTabSz="314410" rtl="0" fontAlgn="base">
        <a:lnSpc>
          <a:spcPct val="100000"/>
        </a:lnSpc>
        <a:spcBef>
          <a:spcPts val="246"/>
        </a:spcBef>
        <a:spcAft>
          <a:spcPts val="0"/>
        </a:spcAft>
        <a:buClr>
          <a:schemeClr val="tx1">
            <a:lumMod val="75000"/>
          </a:schemeClr>
        </a:buClr>
        <a:buFont typeface="Symbol" panose="05050102010706020507" pitchFamily="18" charset="2"/>
        <a:buChar char="-"/>
        <a:defRPr sz="754">
          <a:solidFill>
            <a:schemeClr val="tx2">
              <a:lumMod val="85000"/>
              <a:lumOff val="15000"/>
            </a:schemeClr>
          </a:solidFill>
          <a:latin typeface="+mn-lt"/>
          <a:ea typeface="Verdana" panose="020B0604030504040204" pitchFamily="34" charset="0"/>
          <a:cs typeface="Verdana" panose="020B0604030504040204" pitchFamily="34" charset="0"/>
        </a:defRPr>
      </a:lvl2pPr>
      <a:lvl3pPr marL="326205" indent="-89988" algn="l" defTabSz="314410" rtl="0" fontAlgn="base">
        <a:lnSpc>
          <a:spcPct val="100000"/>
        </a:lnSpc>
        <a:spcBef>
          <a:spcPts val="246"/>
        </a:spcBef>
        <a:spcAft>
          <a:spcPts val="0"/>
        </a:spcAft>
        <a:buClr>
          <a:schemeClr val="tx1">
            <a:lumMod val="75000"/>
          </a:schemeClr>
        </a:buClr>
        <a:buFont typeface="Symbol" panose="05050102010706020507" pitchFamily="18" charset="2"/>
        <a:buChar char="-"/>
        <a:defRPr sz="685">
          <a:solidFill>
            <a:schemeClr val="tx2">
              <a:lumMod val="85000"/>
              <a:lumOff val="15000"/>
            </a:schemeClr>
          </a:solidFill>
          <a:latin typeface="+mn-lt"/>
          <a:ea typeface="Verdana" panose="020B0604030504040204" pitchFamily="34" charset="0"/>
          <a:cs typeface="Verdana" panose="020B0604030504040204" pitchFamily="34" charset="0"/>
        </a:defRPr>
      </a:lvl3pPr>
      <a:lvl4pPr marL="438690" indent="-89988" algn="l" defTabSz="314410" rtl="0" fontAlgn="base">
        <a:lnSpc>
          <a:spcPct val="100000"/>
        </a:lnSpc>
        <a:spcBef>
          <a:spcPts val="246"/>
        </a:spcBef>
        <a:spcAft>
          <a:spcPts val="0"/>
        </a:spcAft>
        <a:buClr>
          <a:schemeClr val="tx1">
            <a:lumMod val="75000"/>
          </a:schemeClr>
        </a:buClr>
        <a:buSzPct val="85000"/>
        <a:buFont typeface="Symbol" panose="05050102010706020507" pitchFamily="18" charset="2"/>
        <a:buChar char="-"/>
        <a:defRPr sz="480">
          <a:solidFill>
            <a:schemeClr val="tx2">
              <a:lumMod val="85000"/>
              <a:lumOff val="15000"/>
            </a:schemeClr>
          </a:solidFill>
          <a:latin typeface="+mn-lt"/>
          <a:ea typeface="Verdana" panose="020B0604030504040204" pitchFamily="34" charset="0"/>
          <a:cs typeface="Verdana" panose="020B0604030504040204" pitchFamily="34" charset="0"/>
        </a:defRPr>
      </a:lvl4pPr>
      <a:lvl5pPr marL="566641" indent="-105455" algn="l" defTabSz="314410" rtl="0" fontAlgn="base">
        <a:lnSpc>
          <a:spcPct val="100000"/>
        </a:lnSpc>
        <a:spcBef>
          <a:spcPts val="246"/>
        </a:spcBef>
        <a:spcAft>
          <a:spcPts val="0"/>
        </a:spcAft>
        <a:buClr>
          <a:schemeClr val="tx1">
            <a:lumMod val="75000"/>
          </a:schemeClr>
        </a:buClr>
        <a:buSzPct val="100000"/>
        <a:buFont typeface="Symbol" panose="05050102010706020507" pitchFamily="18" charset="2"/>
        <a:buChar char="-"/>
        <a:defRPr sz="343">
          <a:solidFill>
            <a:schemeClr val="tx2">
              <a:lumMod val="85000"/>
              <a:lumOff val="15000"/>
            </a:schemeClr>
          </a:solidFill>
          <a:latin typeface="+mn-lt"/>
          <a:ea typeface="Verdana" panose="020B0604030504040204" pitchFamily="34" charset="0"/>
          <a:cs typeface="Verdana" panose="020B0604030504040204" pitchFamily="34" charset="0"/>
        </a:defRPr>
      </a:lvl5pPr>
      <a:lvl6pPr marL="589763" indent="-112290" algn="l" defTabSz="314410" rtl="0" fontAlgn="base">
        <a:spcBef>
          <a:spcPct val="0"/>
        </a:spcBef>
        <a:spcAft>
          <a:spcPts val="308"/>
        </a:spcAft>
        <a:buSzPct val="65000"/>
        <a:buFont typeface="Arial" pitchFamily="34" charset="0"/>
        <a:buChar char="–"/>
        <a:defRPr sz="617">
          <a:solidFill>
            <a:schemeClr val="tx1"/>
          </a:solidFill>
          <a:latin typeface="+mn-lt"/>
        </a:defRPr>
      </a:lvl6pPr>
      <a:lvl7pPr marL="870974" indent="-112290" algn="l" defTabSz="314410" rtl="0" fontAlgn="base">
        <a:spcBef>
          <a:spcPct val="0"/>
        </a:spcBef>
        <a:spcAft>
          <a:spcPts val="308"/>
        </a:spcAft>
        <a:buSzPct val="65000"/>
        <a:buFont typeface="Arial" pitchFamily="34" charset="0"/>
        <a:buChar char="–"/>
        <a:defRPr sz="617">
          <a:solidFill>
            <a:schemeClr val="tx1"/>
          </a:solidFill>
          <a:latin typeface="+mn-lt"/>
        </a:defRPr>
      </a:lvl7pPr>
      <a:lvl8pPr marL="1152185" indent="-112290" algn="l" defTabSz="314410" rtl="0" fontAlgn="base">
        <a:spcBef>
          <a:spcPct val="0"/>
        </a:spcBef>
        <a:spcAft>
          <a:spcPts val="308"/>
        </a:spcAft>
        <a:buSzPct val="65000"/>
        <a:buFont typeface="Arial" pitchFamily="34" charset="0"/>
        <a:buChar char="–"/>
        <a:defRPr sz="617">
          <a:solidFill>
            <a:schemeClr val="tx1"/>
          </a:solidFill>
          <a:latin typeface="+mn-lt"/>
        </a:defRPr>
      </a:lvl8pPr>
      <a:lvl9pPr marL="1433396" indent="-112290" algn="l" defTabSz="314410" rtl="0" fontAlgn="base">
        <a:spcBef>
          <a:spcPct val="0"/>
        </a:spcBef>
        <a:spcAft>
          <a:spcPts val="308"/>
        </a:spcAft>
        <a:buSzPct val="65000"/>
        <a:buFont typeface="Arial" pitchFamily="34" charset="0"/>
        <a:buChar char="–"/>
        <a:defRPr sz="617">
          <a:solidFill>
            <a:schemeClr val="tx1"/>
          </a:solidFill>
          <a:latin typeface="+mn-lt"/>
        </a:defRPr>
      </a:lvl9pPr>
    </p:bodyStyle>
    <p:otherStyle>
      <a:defPPr>
        <a:defRPr lang="en-US"/>
      </a:defPPr>
      <a:lvl1pPr marL="0" algn="l" defTabSz="562423" rtl="0" eaLnBrk="1" latinLnBrk="0" hangingPunct="1">
        <a:defRPr sz="1097" kern="1200">
          <a:solidFill>
            <a:schemeClr val="tx1"/>
          </a:solidFill>
          <a:latin typeface="+mn-lt"/>
          <a:ea typeface="+mn-ea"/>
          <a:cs typeface="+mn-cs"/>
        </a:defRPr>
      </a:lvl1pPr>
      <a:lvl2pPr marL="281212" algn="l" defTabSz="562423" rtl="0" eaLnBrk="1" latinLnBrk="0" hangingPunct="1">
        <a:defRPr sz="1097" kern="1200">
          <a:solidFill>
            <a:schemeClr val="tx1"/>
          </a:solidFill>
          <a:latin typeface="+mn-lt"/>
          <a:ea typeface="+mn-ea"/>
          <a:cs typeface="+mn-cs"/>
        </a:defRPr>
      </a:lvl2pPr>
      <a:lvl3pPr marL="562423" algn="l" defTabSz="562423" rtl="0" eaLnBrk="1" latinLnBrk="0" hangingPunct="1">
        <a:defRPr sz="1097" kern="1200">
          <a:solidFill>
            <a:schemeClr val="tx1"/>
          </a:solidFill>
          <a:latin typeface="+mn-lt"/>
          <a:ea typeface="+mn-ea"/>
          <a:cs typeface="+mn-cs"/>
        </a:defRPr>
      </a:lvl3pPr>
      <a:lvl4pPr marL="843634" algn="l" defTabSz="562423" rtl="0" eaLnBrk="1" latinLnBrk="0" hangingPunct="1">
        <a:defRPr sz="1097" kern="1200">
          <a:solidFill>
            <a:schemeClr val="tx1"/>
          </a:solidFill>
          <a:latin typeface="+mn-lt"/>
          <a:ea typeface="+mn-ea"/>
          <a:cs typeface="+mn-cs"/>
        </a:defRPr>
      </a:lvl4pPr>
      <a:lvl5pPr marL="1124844" algn="l" defTabSz="562423" rtl="0" eaLnBrk="1" latinLnBrk="0" hangingPunct="1">
        <a:defRPr sz="1097" kern="1200">
          <a:solidFill>
            <a:schemeClr val="tx1"/>
          </a:solidFill>
          <a:latin typeface="+mn-lt"/>
          <a:ea typeface="+mn-ea"/>
          <a:cs typeface="+mn-cs"/>
        </a:defRPr>
      </a:lvl5pPr>
      <a:lvl6pPr marL="1406056" algn="l" defTabSz="562423" rtl="0" eaLnBrk="1" latinLnBrk="0" hangingPunct="1">
        <a:defRPr sz="1097" kern="1200">
          <a:solidFill>
            <a:schemeClr val="tx1"/>
          </a:solidFill>
          <a:latin typeface="+mn-lt"/>
          <a:ea typeface="+mn-ea"/>
          <a:cs typeface="+mn-cs"/>
        </a:defRPr>
      </a:lvl6pPr>
      <a:lvl7pPr marL="1687268" algn="l" defTabSz="562423" rtl="0" eaLnBrk="1" latinLnBrk="0" hangingPunct="1">
        <a:defRPr sz="1097" kern="1200">
          <a:solidFill>
            <a:schemeClr val="tx1"/>
          </a:solidFill>
          <a:latin typeface="+mn-lt"/>
          <a:ea typeface="+mn-ea"/>
          <a:cs typeface="+mn-cs"/>
        </a:defRPr>
      </a:lvl7pPr>
      <a:lvl8pPr marL="1968478" algn="l" defTabSz="562423" rtl="0" eaLnBrk="1" latinLnBrk="0" hangingPunct="1">
        <a:defRPr sz="1097" kern="1200">
          <a:solidFill>
            <a:schemeClr val="tx1"/>
          </a:solidFill>
          <a:latin typeface="+mn-lt"/>
          <a:ea typeface="+mn-ea"/>
          <a:cs typeface="+mn-cs"/>
        </a:defRPr>
      </a:lvl8pPr>
      <a:lvl9pPr marL="2249690" algn="l" defTabSz="562423" rtl="0" eaLnBrk="1" latinLnBrk="0" hangingPunct="1">
        <a:defRPr sz="1097"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TextBox 16"/>
          <p:cNvSpPr txBox="1"/>
          <p:nvPr userDrawn="1"/>
        </p:nvSpPr>
        <p:spPr>
          <a:xfrm>
            <a:off x="3712976" y="6269316"/>
            <a:ext cx="4766049" cy="215444"/>
          </a:xfrm>
          <a:prstGeom prst="rect">
            <a:avLst/>
          </a:prstGeom>
          <a:noFill/>
        </p:spPr>
        <p:txBody>
          <a:bodyPr wrap="none" rtlCol="0">
            <a:spAutoFit/>
          </a:bodyPr>
          <a:lstStyle/>
          <a:p>
            <a:pPr algn="ctr">
              <a:defRPr/>
            </a:pPr>
            <a:r>
              <a:rPr lang="en-US" sz="800" b="1" dirty="0" smtClean="0">
                <a:solidFill>
                  <a:prstClr val="black">
                    <a:lumMod val="75000"/>
                    <a:lumOff val="25000"/>
                  </a:prstClr>
                </a:solidFill>
                <a:latin typeface="Arial" panose="020B0604020202020204" pitchFamily="34" charset="0"/>
                <a:cs typeface="Arial" panose="020B0604020202020204" pitchFamily="34" charset="0"/>
              </a:rPr>
              <a:t>STRICTLY PRIVATE &amp; CONFIDENTIAL  </a:t>
            </a:r>
            <a:r>
              <a:rPr lang="en-US" sz="800" dirty="0" smtClean="0">
                <a:solidFill>
                  <a:prstClr val="black">
                    <a:lumMod val="75000"/>
                    <a:lumOff val="25000"/>
                  </a:prstClr>
                </a:solidFill>
                <a:latin typeface="Arial" panose="020B0604020202020204" pitchFamily="34" charset="0"/>
                <a:cs typeface="Arial" panose="020B0604020202020204" pitchFamily="34" charset="0"/>
              </a:rPr>
              <a:t>|  RBC Royal Bank of Canada  |  </a:t>
            </a:r>
            <a:fld id="{DFE0FECF-93B3-4C9D-9100-42A195045242}" type="datetime4">
              <a:rPr lang="en-US" sz="800" smtClean="0">
                <a:solidFill>
                  <a:prstClr val="black">
                    <a:lumMod val="75000"/>
                    <a:lumOff val="25000"/>
                  </a:prstClr>
                </a:solidFill>
                <a:latin typeface="Arial" panose="020B0604020202020204" pitchFamily="34" charset="0"/>
                <a:cs typeface="Arial" panose="020B0604020202020204" pitchFamily="34" charset="0"/>
              </a:rPr>
              <a:pPr algn="ctr">
                <a:defRPr/>
              </a:pPr>
              <a:t>October 5, 2018</a:t>
            </a:fld>
            <a:r>
              <a:rPr lang="en-US" sz="800" dirty="0" smtClean="0">
                <a:solidFill>
                  <a:prstClr val="black">
                    <a:lumMod val="75000"/>
                    <a:lumOff val="25000"/>
                  </a:prstClr>
                </a:solidFill>
                <a:latin typeface="Arial" panose="020B0604020202020204" pitchFamily="34" charset="0"/>
                <a:cs typeface="Arial" panose="020B0604020202020204" pitchFamily="34" charset="0"/>
              </a:rPr>
              <a:t>  |  </a:t>
            </a:r>
            <a:fld id="{D5E38787-7733-4C13-AA62-40BA6314B4E2}" type="slidenum">
              <a:rPr lang="en-US" sz="800" smtClean="0">
                <a:solidFill>
                  <a:prstClr val="black">
                    <a:lumMod val="75000"/>
                    <a:lumOff val="25000"/>
                  </a:prstClr>
                </a:solidFill>
                <a:latin typeface="Arial" panose="020B0604020202020204" pitchFamily="34" charset="0"/>
                <a:cs typeface="Arial" panose="020B0604020202020204" pitchFamily="34" charset="0"/>
              </a:rPr>
              <a:pPr algn="ctr">
                <a:defRPr/>
              </a:pPr>
              <a:t>‹#›</a:t>
            </a:fld>
            <a:endParaRPr lang="en-CA" sz="800" dirty="0" smtClean="0">
              <a:solidFill>
                <a:prstClr val="black">
                  <a:lumMod val="75000"/>
                  <a:lumOff val="2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2054086"/>
      </p:ext>
    </p:extLst>
  </p:cSld>
  <p:clrMap bg1="lt1" tx1="dk1" bg2="lt2" tx2="dk2" accent1="accent1" accent2="accent2" accent3="accent3" accent4="accent4" accent5="accent5" accent6="accent6" hlink="hlink" folHlink="folHlink"/>
  <p:sldLayoutIdLst>
    <p:sldLayoutId id="2147483779" r:id="rId1"/>
  </p:sldLayoutIdLst>
  <p:hf hdr="0" ftr="0" dt="0"/>
  <p:txStyles>
    <p:titleStyle>
      <a:lvl1pPr algn="l" defTabSz="914400" rtl="0" eaLnBrk="1" latinLnBrk="0" hangingPunct="1">
        <a:lnSpc>
          <a:spcPct val="90000"/>
        </a:lnSpc>
        <a:spcBef>
          <a:spcPct val="0"/>
        </a:spcBef>
        <a:buNone/>
        <a:defRPr sz="3600" kern="1200">
          <a:solidFill>
            <a:srgbClr val="0051A5"/>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2"/>
            <a:ext cx="10515600" cy="61309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1" y="792482"/>
            <a:ext cx="10515600" cy="53844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7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8648BB25-B2D1-48B5-86ED-B61F044A9C70}" type="datetime1">
              <a:rPr lang="en-US" smtClean="0">
                <a:solidFill>
                  <a:prstClr val="black">
                    <a:tint val="75000"/>
                  </a:prstClr>
                </a:solidFill>
              </a:rPr>
              <a:t>10/05/18</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1" y="635637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1D320145-5A42-4B8C-9FA0-48AB795416E1}" type="slidenum">
              <a:rPr lang="en-US" smtClean="0">
                <a:solidFill>
                  <a:prstClr val="black">
                    <a:tint val="75000"/>
                  </a:prstClr>
                </a:solidFill>
              </a:rPr>
              <a:pPr defTabSz="914126"/>
              <a:t>‹#›</a:t>
            </a:fld>
            <a:endParaRPr lang="en-US" dirty="0">
              <a:solidFill>
                <a:prstClr val="black">
                  <a:tint val="75000"/>
                </a:prstClr>
              </a:solidFill>
            </a:endParaRPr>
          </a:p>
        </p:txBody>
      </p:sp>
    </p:spTree>
    <p:extLst>
      <p:ext uri="{BB962C8B-B14F-4D97-AF65-F5344CB8AC3E}">
        <p14:creationId xmlns:p14="http://schemas.microsoft.com/office/powerpoint/2010/main" val="2843019517"/>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Lst>
  <p:hf hdr="0" ftr="0" dt="0"/>
  <p:txStyles>
    <p:titleStyle>
      <a:lvl1pPr algn="l" defTabSz="914126" rtl="0" eaLnBrk="1" latinLnBrk="0" hangingPunct="1">
        <a:lnSpc>
          <a:spcPct val="90000"/>
        </a:lnSpc>
        <a:spcBef>
          <a:spcPct val="0"/>
        </a:spcBef>
        <a:buNone/>
        <a:defRPr sz="3199"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9016" y="280800"/>
            <a:ext cx="11077252" cy="363600"/>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575737" y="1396804"/>
            <a:ext cx="11040533" cy="4372175"/>
          </a:xfrm>
          <a:prstGeom prst="rect">
            <a:avLst/>
          </a:prstGeom>
        </p:spPr>
        <p:txBody>
          <a:bodyPr vert="horz" lIns="0" tIns="0" rIns="0" bIns="0" rtlCol="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13600" y="6354000"/>
            <a:ext cx="1440000" cy="198000"/>
          </a:xfrm>
          <a:prstGeom prst="rect">
            <a:avLst/>
          </a:prstGeom>
        </p:spPr>
        <p:txBody>
          <a:bodyPr vert="horz" lIns="0" tIns="0" rIns="0" bIns="0" rtlCol="0" anchor="b" anchorCtr="0"/>
          <a:lstStyle>
            <a:lvl1pPr algn="r">
              <a:defRPr sz="900">
                <a:solidFill>
                  <a:srgbClr val="4B4F54"/>
                </a:solidFill>
              </a:defRPr>
            </a:lvl1pPr>
          </a:lstStyle>
          <a:p>
            <a:fld id="{22A4B415-481D-4E87-B85B-81F8388D7FC7}" type="datetime1">
              <a:rPr lang="en-US" smtClean="0"/>
              <a:t>10/05/18</a:t>
            </a:fld>
            <a:endParaRPr lang="en-GB" dirty="0"/>
          </a:p>
        </p:txBody>
      </p:sp>
      <p:sp>
        <p:nvSpPr>
          <p:cNvPr id="6" name="Slide Number Placeholder 5"/>
          <p:cNvSpPr>
            <a:spLocks noGrp="1"/>
          </p:cNvSpPr>
          <p:nvPr>
            <p:ph type="sldNum" sz="quarter" idx="4"/>
          </p:nvPr>
        </p:nvSpPr>
        <p:spPr>
          <a:xfrm>
            <a:off x="588933" y="6354000"/>
            <a:ext cx="436800" cy="198000"/>
          </a:xfrm>
          <a:prstGeom prst="rect">
            <a:avLst/>
          </a:prstGeom>
        </p:spPr>
        <p:txBody>
          <a:bodyPr vert="horz" lIns="0" tIns="0" rIns="0" bIns="0" rtlCol="0" anchor="b" anchorCtr="0"/>
          <a:lstStyle>
            <a:lvl1pPr algn="l">
              <a:defRPr sz="900">
                <a:solidFill>
                  <a:srgbClr val="4B4F54"/>
                </a:solidFill>
              </a:defRPr>
            </a:lvl1pPr>
          </a:lstStyle>
          <a:p>
            <a:fld id="{25B621E3-93B7-4D21-B912-57376FAAC5A7}" type="slidenum">
              <a:rPr lang="en-GB" smtClean="0"/>
              <a:pPr/>
              <a:t>‹#›</a:t>
            </a:fld>
            <a:endParaRPr lang="en-GB" dirty="0"/>
          </a:p>
        </p:txBody>
      </p:sp>
      <p:cxnSp>
        <p:nvCxnSpPr>
          <p:cNvPr id="7" name="Straight Connector 6"/>
          <p:cNvCxnSpPr/>
          <p:nvPr/>
        </p:nvCxnSpPr>
        <p:spPr>
          <a:xfrm>
            <a:off x="563036" y="6057474"/>
            <a:ext cx="11065934" cy="0"/>
          </a:xfrm>
          <a:prstGeom prst="line">
            <a:avLst/>
          </a:prstGeom>
          <a:ln w="6350">
            <a:solidFill>
              <a:srgbClr val="4B4F5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87542" y="6098449"/>
            <a:ext cx="1747200" cy="180000"/>
          </a:xfrm>
          <a:prstGeom prst="rect">
            <a:avLst/>
          </a:prstGeom>
          <a:noFill/>
        </p:spPr>
        <p:txBody>
          <a:bodyPr wrap="square" lIns="0" tIns="0" rIns="0" bIns="0" rtlCol="0" anchor="ctr" anchorCtr="1">
            <a:noAutofit/>
          </a:bodyPr>
          <a:lstStyle/>
          <a:p>
            <a:pPr algn="ctr"/>
            <a:r>
              <a:rPr lang="en-GB" sz="900" i="1" dirty="0">
                <a:solidFill>
                  <a:srgbClr val="4B4F54"/>
                </a:solidFill>
              </a:rPr>
              <a:t>For internal use only</a:t>
            </a:r>
          </a:p>
        </p:txBody>
      </p:sp>
      <p:pic>
        <p:nvPicPr>
          <p:cNvPr id="9" name="Picture 8"/>
          <p:cNvPicPr>
            <a:picLocks noChangeAspect="1"/>
          </p:cNvPicPr>
          <p:nvPr/>
        </p:nvPicPr>
        <p:blipFill>
          <a:blip r:embed="rId18"/>
          <a:stretch>
            <a:fillRect/>
          </a:stretch>
        </p:blipFill>
        <p:spPr>
          <a:xfrm>
            <a:off x="9672000" y="6217205"/>
            <a:ext cx="1977600" cy="455623"/>
          </a:xfrm>
          <a:prstGeom prst="rect">
            <a:avLst/>
          </a:prstGeom>
        </p:spPr>
      </p:pic>
      <p:sp>
        <p:nvSpPr>
          <p:cNvPr id="5" name="Footer Placeholder 4"/>
          <p:cNvSpPr>
            <a:spLocks noGrp="1"/>
          </p:cNvSpPr>
          <p:nvPr>
            <p:ph type="ftr" sz="quarter" idx="3"/>
          </p:nvPr>
        </p:nvSpPr>
        <p:spPr>
          <a:xfrm>
            <a:off x="2641467" y="6353999"/>
            <a:ext cx="5520400" cy="198000"/>
          </a:xfrm>
          <a:prstGeom prst="rect">
            <a:avLst/>
          </a:prstGeom>
        </p:spPr>
        <p:txBody>
          <a:bodyPr vert="horz" lIns="0" tIns="0" rIns="0" bIns="0" rtlCol="0" anchor="b" anchorCtr="0"/>
          <a:lstStyle>
            <a:lvl1pPr algn="l">
              <a:defRPr sz="900">
                <a:solidFill>
                  <a:srgbClr val="4B4F54"/>
                </a:solidFill>
              </a:defRPr>
            </a:lvl1pPr>
          </a:lstStyle>
          <a:p>
            <a:endParaRPr lang="en-GB" dirty="0"/>
          </a:p>
        </p:txBody>
      </p:sp>
    </p:spTree>
    <p:extLst>
      <p:ext uri="{BB962C8B-B14F-4D97-AF65-F5344CB8AC3E}">
        <p14:creationId xmlns:p14="http://schemas.microsoft.com/office/powerpoint/2010/main" val="2097674429"/>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hf hdr="0" ftr="0" dt="0"/>
  <p:txStyles>
    <p:titleStyle>
      <a:lvl1pPr algn="l" defTabSz="914428" rtl="0" eaLnBrk="1" latinLnBrk="0" hangingPunct="1">
        <a:lnSpc>
          <a:spcPct val="100000"/>
        </a:lnSpc>
        <a:spcBef>
          <a:spcPct val="0"/>
        </a:spcBef>
        <a:buNone/>
        <a:defRPr sz="2400" kern="1200">
          <a:solidFill>
            <a:srgbClr val="002567"/>
          </a:solidFill>
          <a:latin typeface="+mj-lt"/>
          <a:ea typeface="+mj-ea"/>
          <a:cs typeface="+mj-cs"/>
        </a:defRPr>
      </a:lvl1pPr>
    </p:titleStyle>
    <p:bodyStyle>
      <a:lvl1pPr marL="0" indent="0" algn="l" defTabSz="914428" rtl="0" eaLnBrk="1" latinLnBrk="0" hangingPunct="1">
        <a:lnSpc>
          <a:spcPct val="100000"/>
        </a:lnSpc>
        <a:spcBef>
          <a:spcPts val="1000"/>
        </a:spcBef>
        <a:buFont typeface="Arial" panose="020B0604020202020204" pitchFamily="34" charset="0"/>
        <a:buNone/>
        <a:defRPr sz="1800" kern="1200">
          <a:solidFill>
            <a:srgbClr val="4B4F54"/>
          </a:solidFill>
          <a:latin typeface="+mn-lt"/>
          <a:ea typeface="+mn-ea"/>
          <a:cs typeface="+mn-cs"/>
        </a:defRPr>
      </a:lvl1pPr>
      <a:lvl2pPr marL="0" indent="0" algn="l" defTabSz="914428" rtl="0" eaLnBrk="1" latinLnBrk="0" hangingPunct="1">
        <a:lnSpc>
          <a:spcPct val="100000"/>
        </a:lnSpc>
        <a:spcBef>
          <a:spcPts val="500"/>
        </a:spcBef>
        <a:buFont typeface="Arial" panose="020B0604020202020204" pitchFamily="34" charset="0"/>
        <a:buNone/>
        <a:defRPr sz="1800" kern="1200">
          <a:solidFill>
            <a:srgbClr val="4B4F54"/>
          </a:solidFill>
          <a:latin typeface="+mn-lt"/>
          <a:ea typeface="+mn-ea"/>
          <a:cs typeface="+mn-cs"/>
        </a:defRPr>
      </a:lvl2pPr>
      <a:lvl3pPr marL="0" indent="0" algn="l" defTabSz="914428" rtl="0" eaLnBrk="1" latinLnBrk="0" hangingPunct="1">
        <a:lnSpc>
          <a:spcPct val="100000"/>
        </a:lnSpc>
        <a:spcBef>
          <a:spcPts val="500"/>
        </a:spcBef>
        <a:buFont typeface="Arial" panose="020B0604020202020204" pitchFamily="34" charset="0"/>
        <a:buNone/>
        <a:defRPr sz="1800" kern="1200">
          <a:solidFill>
            <a:srgbClr val="4B4F54"/>
          </a:solidFill>
          <a:latin typeface="+mn-lt"/>
          <a:ea typeface="+mn-ea"/>
          <a:cs typeface="+mn-cs"/>
        </a:defRPr>
      </a:lvl3pPr>
      <a:lvl4pPr marL="0" indent="0" algn="l" defTabSz="914428" rtl="0" eaLnBrk="1" latinLnBrk="0" hangingPunct="1">
        <a:lnSpc>
          <a:spcPct val="100000"/>
        </a:lnSpc>
        <a:spcBef>
          <a:spcPts val="500"/>
        </a:spcBef>
        <a:buFont typeface="Arial" panose="020B0604020202020204" pitchFamily="34" charset="0"/>
        <a:buNone/>
        <a:defRPr sz="1800" kern="1200">
          <a:solidFill>
            <a:srgbClr val="4B4F54"/>
          </a:solidFill>
          <a:latin typeface="+mn-lt"/>
          <a:ea typeface="+mn-ea"/>
          <a:cs typeface="+mn-cs"/>
        </a:defRPr>
      </a:lvl4pPr>
      <a:lvl5pPr marL="0" indent="0" algn="l" defTabSz="914428" rtl="0" eaLnBrk="1" latinLnBrk="0" hangingPunct="1">
        <a:lnSpc>
          <a:spcPct val="100000"/>
        </a:lnSpc>
        <a:spcBef>
          <a:spcPts val="500"/>
        </a:spcBef>
        <a:buFont typeface="Arial" panose="020B0604020202020204" pitchFamily="34" charset="0"/>
        <a:buNone/>
        <a:defRPr sz="1800" kern="1200">
          <a:solidFill>
            <a:srgbClr val="4B4F54"/>
          </a:solidFill>
          <a:latin typeface="+mn-lt"/>
          <a:ea typeface="+mn-ea"/>
          <a:cs typeface="+mn-cs"/>
        </a:defRPr>
      </a:lvl5pPr>
      <a:lvl6pPr marL="2514679" indent="-228608" algn="l" defTabSz="9144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93" indent="-228608" algn="l" defTabSz="9144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07" indent="-228608" algn="l" defTabSz="9144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22" indent="-228608" algn="l" defTabSz="9144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8" rtl="0" eaLnBrk="1" latinLnBrk="0" hangingPunct="1">
        <a:defRPr sz="1800" kern="1200">
          <a:solidFill>
            <a:schemeClr val="tx1"/>
          </a:solidFill>
          <a:latin typeface="+mn-lt"/>
          <a:ea typeface="+mn-ea"/>
          <a:cs typeface="+mn-cs"/>
        </a:defRPr>
      </a:lvl1pPr>
      <a:lvl2pPr marL="457214" algn="l" defTabSz="914428" rtl="0" eaLnBrk="1" latinLnBrk="0" hangingPunct="1">
        <a:defRPr sz="1800" kern="1200">
          <a:solidFill>
            <a:schemeClr val="tx1"/>
          </a:solidFill>
          <a:latin typeface="+mn-lt"/>
          <a:ea typeface="+mn-ea"/>
          <a:cs typeface="+mn-cs"/>
        </a:defRPr>
      </a:lvl2pPr>
      <a:lvl3pPr marL="914428" algn="l" defTabSz="914428" rtl="0" eaLnBrk="1" latinLnBrk="0" hangingPunct="1">
        <a:defRPr sz="1800" kern="1200">
          <a:solidFill>
            <a:schemeClr val="tx1"/>
          </a:solidFill>
          <a:latin typeface="+mn-lt"/>
          <a:ea typeface="+mn-ea"/>
          <a:cs typeface="+mn-cs"/>
        </a:defRPr>
      </a:lvl3pPr>
      <a:lvl4pPr marL="1371643" algn="l" defTabSz="914428" rtl="0" eaLnBrk="1" latinLnBrk="0" hangingPunct="1">
        <a:defRPr sz="1800" kern="1200">
          <a:solidFill>
            <a:schemeClr val="tx1"/>
          </a:solidFill>
          <a:latin typeface="+mn-lt"/>
          <a:ea typeface="+mn-ea"/>
          <a:cs typeface="+mn-cs"/>
        </a:defRPr>
      </a:lvl4pPr>
      <a:lvl5pPr marL="1828857" algn="l" defTabSz="914428" rtl="0" eaLnBrk="1" latinLnBrk="0" hangingPunct="1">
        <a:defRPr sz="1800" kern="1200">
          <a:solidFill>
            <a:schemeClr val="tx1"/>
          </a:solidFill>
          <a:latin typeface="+mn-lt"/>
          <a:ea typeface="+mn-ea"/>
          <a:cs typeface="+mn-cs"/>
        </a:defRPr>
      </a:lvl5pPr>
      <a:lvl6pPr marL="2286071" algn="l" defTabSz="914428" rtl="0" eaLnBrk="1" latinLnBrk="0" hangingPunct="1">
        <a:defRPr sz="1800" kern="1200">
          <a:solidFill>
            <a:schemeClr val="tx1"/>
          </a:solidFill>
          <a:latin typeface="+mn-lt"/>
          <a:ea typeface="+mn-ea"/>
          <a:cs typeface="+mn-cs"/>
        </a:defRPr>
      </a:lvl6pPr>
      <a:lvl7pPr marL="2743285" algn="l" defTabSz="914428" rtl="0" eaLnBrk="1" latinLnBrk="0" hangingPunct="1">
        <a:defRPr sz="1800" kern="1200">
          <a:solidFill>
            <a:schemeClr val="tx1"/>
          </a:solidFill>
          <a:latin typeface="+mn-lt"/>
          <a:ea typeface="+mn-ea"/>
          <a:cs typeface="+mn-cs"/>
        </a:defRPr>
      </a:lvl7pPr>
      <a:lvl8pPr marL="3200500" algn="l" defTabSz="914428" rtl="0" eaLnBrk="1" latinLnBrk="0" hangingPunct="1">
        <a:defRPr sz="1800" kern="1200">
          <a:solidFill>
            <a:schemeClr val="tx1"/>
          </a:solidFill>
          <a:latin typeface="+mn-lt"/>
          <a:ea typeface="+mn-ea"/>
          <a:cs typeface="+mn-cs"/>
        </a:defRPr>
      </a:lvl8pPr>
      <a:lvl9pPr marL="3657714" algn="l" defTabSz="91442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p15:clr>
            <a:srgbClr val="F26B43"/>
          </p15:clr>
        </p15:guide>
        <p15:guide id="2" orient="horz" pos="2160">
          <p15:clr>
            <a:srgbClr val="F26B43"/>
          </p15:clr>
        </p15:guide>
        <p15:guide id="3" pos="3856">
          <p15:clr>
            <a:srgbClr val="F26B43"/>
          </p15:clr>
        </p15:guide>
        <p15:guide id="4" pos="272">
          <p15:clr>
            <a:srgbClr val="F26B43"/>
          </p15:clr>
        </p15:guide>
        <p15:guide id="5" pos="5488">
          <p15:clr>
            <a:srgbClr val="F26B43"/>
          </p15:clr>
        </p15:guide>
        <p15:guide id="6" pos="1905">
          <p15:clr>
            <a:srgbClr val="F26B43"/>
          </p15:clr>
        </p15:guide>
        <p15:guide id="7" pos="2041">
          <p15:clr>
            <a:srgbClr val="F26B43"/>
          </p15:clr>
        </p15:guide>
        <p15:guide id="8" pos="3696">
          <p15:clr>
            <a:srgbClr val="F26B43"/>
          </p15:clr>
        </p15:guide>
        <p15:guide id="9" orient="horz" pos="913">
          <p15:clr>
            <a:srgbClr val="F26B43"/>
          </p15:clr>
        </p15:guide>
        <p15:guide id="10" orient="horz" pos="232">
          <p15:clr>
            <a:srgbClr val="F26B43"/>
          </p15:clr>
        </p15:guide>
        <p15:guide id="11" orient="horz" pos="3634">
          <p15:clr>
            <a:srgbClr val="F26B43"/>
          </p15:clr>
        </p15:guide>
        <p15:guide id="12" orient="horz" pos="4110">
          <p15:clr>
            <a:srgbClr val="F26B43"/>
          </p15:clr>
        </p15:guide>
        <p15:guide id="13" orient="horz" pos="3814">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Rectangle 5"/>
          <p:cNvSpPr>
            <a:spLocks noGrp="1" noChangeArrowheads="1"/>
          </p:cNvSpPr>
          <p:nvPr>
            <p:ph type="sldNum" sz="quarter" idx="4"/>
          </p:nvPr>
        </p:nvSpPr>
        <p:spPr bwMode="auto">
          <a:xfrm>
            <a:off x="9944238" y="6647958"/>
            <a:ext cx="2247901" cy="143005"/>
          </a:xfrm>
          <a:prstGeom prst="rect">
            <a:avLst/>
          </a:prstGeom>
          <a:noFill/>
          <a:ln w="9525">
            <a:noFill/>
            <a:miter lim="800000"/>
            <a:headEnd/>
            <a:tailEnd/>
          </a:ln>
          <a:effectLst/>
        </p:spPr>
        <p:txBody>
          <a:bodyPr vert="horz" wrap="square" lIns="91429" tIns="45714" rIns="91429" bIns="45714" numCol="1" anchor="ctr" anchorCtr="0" compatLnSpc="1">
            <a:prstTxWarp prst="textNoShape">
              <a:avLst/>
            </a:prstTxWarp>
          </a:bodyPr>
          <a:lstStyle>
            <a:lvl1pPr algn="r">
              <a:defRPr sz="938" b="0" smtClean="0">
                <a:solidFill>
                  <a:srgbClr val="263780"/>
                </a:solidFill>
                <a:latin typeface="Arial" panose="020B0604020202020204" pitchFamily="34" charset="0"/>
                <a:cs typeface="Arial" panose="020B0604020202020204" pitchFamily="34" charset="0"/>
              </a:defRPr>
            </a:lvl1pPr>
          </a:lstStyle>
          <a:p>
            <a:pPr fontAlgn="base">
              <a:spcBef>
                <a:spcPct val="0"/>
              </a:spcBef>
              <a:spcAft>
                <a:spcPct val="0"/>
              </a:spcAft>
              <a:defRPr/>
            </a:pPr>
            <a:fld id="{3F8770B7-9670-4D90-BC13-8AAA9EE3BC11}" type="slidenum">
              <a:rPr lang="en-US"/>
              <a:pPr fontAlgn="base">
                <a:spcBef>
                  <a:spcPct val="0"/>
                </a:spcBef>
                <a:spcAft>
                  <a:spcPct val="0"/>
                </a:spcAft>
                <a:defRPr/>
              </a:pPr>
              <a:t>‹#›</a:t>
            </a:fld>
            <a:endParaRPr lang="en-US" dirty="0"/>
          </a:p>
        </p:txBody>
      </p:sp>
    </p:spTree>
    <p:extLst>
      <p:ext uri="{BB962C8B-B14F-4D97-AF65-F5344CB8AC3E}">
        <p14:creationId xmlns:p14="http://schemas.microsoft.com/office/powerpoint/2010/main" val="305906025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42" r:id="rId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ctr" defTabSz="857150" rtl="0" eaLnBrk="1" latinLnBrk="0" hangingPunct="1">
        <a:spcBef>
          <a:spcPct val="0"/>
        </a:spcBef>
        <a:buNone/>
        <a:defRPr sz="4125" kern="1200">
          <a:solidFill>
            <a:schemeClr val="tx1"/>
          </a:solidFill>
          <a:latin typeface="+mj-lt"/>
          <a:ea typeface="+mj-ea"/>
          <a:cs typeface="+mj-cs"/>
        </a:defRPr>
      </a:lvl1pPr>
    </p:titleStyle>
    <p:bodyStyle>
      <a:lvl1pPr marL="321431" indent="-321431" algn="l" defTabSz="85715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1pPr>
      <a:lvl2pPr marL="696434" indent="-267860" algn="l" defTabSz="857150" rtl="0" eaLnBrk="1" latinLnBrk="0" hangingPunct="1">
        <a:spcBef>
          <a:spcPct val="20000"/>
        </a:spcBef>
        <a:buFont typeface="Arial" panose="020B0604020202020204" pitchFamily="34" charset="0"/>
        <a:buChar char="–"/>
        <a:defRPr sz="2625" kern="1200">
          <a:solidFill>
            <a:schemeClr val="tx1"/>
          </a:solidFill>
          <a:latin typeface="+mn-lt"/>
          <a:ea typeface="+mn-ea"/>
          <a:cs typeface="+mn-cs"/>
        </a:defRPr>
      </a:lvl2pPr>
      <a:lvl3pPr marL="1071438" indent="-214287" algn="l" defTabSz="85715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3pPr>
      <a:lvl4pPr marL="1500012" indent="-214287" algn="l" defTabSz="857150" rtl="0" eaLnBrk="1" latinLnBrk="0" hangingPunct="1">
        <a:spcBef>
          <a:spcPct val="20000"/>
        </a:spcBef>
        <a:buFont typeface="Arial" panose="020B0604020202020204" pitchFamily="34" charset="0"/>
        <a:buChar char="–"/>
        <a:defRPr sz="1875" kern="1200">
          <a:solidFill>
            <a:schemeClr val="tx1"/>
          </a:solidFill>
          <a:latin typeface="+mn-lt"/>
          <a:ea typeface="+mn-ea"/>
          <a:cs typeface="+mn-cs"/>
        </a:defRPr>
      </a:lvl4pPr>
      <a:lvl5pPr marL="1928587" indent="-214287" algn="l" defTabSz="857150" rtl="0" eaLnBrk="1" latinLnBrk="0" hangingPunct="1">
        <a:spcBef>
          <a:spcPct val="20000"/>
        </a:spcBef>
        <a:buFont typeface="Arial" panose="020B0604020202020204" pitchFamily="34" charset="0"/>
        <a:buChar char="»"/>
        <a:defRPr sz="1875" kern="1200">
          <a:solidFill>
            <a:schemeClr val="tx1"/>
          </a:solidFill>
          <a:latin typeface="+mn-lt"/>
          <a:ea typeface="+mn-ea"/>
          <a:cs typeface="+mn-cs"/>
        </a:defRPr>
      </a:lvl5pPr>
      <a:lvl6pPr marL="2357162" indent="-214287" algn="l" defTabSz="857150" rtl="0" eaLnBrk="1" latinLnBrk="0" hangingPunct="1">
        <a:spcBef>
          <a:spcPct val="20000"/>
        </a:spcBef>
        <a:buFont typeface="Arial" panose="020B0604020202020204" pitchFamily="34" charset="0"/>
        <a:buChar char="•"/>
        <a:defRPr sz="1875" kern="1200">
          <a:solidFill>
            <a:schemeClr val="tx1"/>
          </a:solidFill>
          <a:latin typeface="+mn-lt"/>
          <a:ea typeface="+mn-ea"/>
          <a:cs typeface="+mn-cs"/>
        </a:defRPr>
      </a:lvl6pPr>
      <a:lvl7pPr marL="2785737" indent="-214287" algn="l" defTabSz="857150" rtl="0" eaLnBrk="1" latinLnBrk="0" hangingPunct="1">
        <a:spcBef>
          <a:spcPct val="20000"/>
        </a:spcBef>
        <a:buFont typeface="Arial" panose="020B0604020202020204" pitchFamily="34" charset="0"/>
        <a:buChar char="•"/>
        <a:defRPr sz="1875" kern="1200">
          <a:solidFill>
            <a:schemeClr val="tx1"/>
          </a:solidFill>
          <a:latin typeface="+mn-lt"/>
          <a:ea typeface="+mn-ea"/>
          <a:cs typeface="+mn-cs"/>
        </a:defRPr>
      </a:lvl7pPr>
      <a:lvl8pPr marL="3214312" indent="-214287" algn="l" defTabSz="857150" rtl="0" eaLnBrk="1" latinLnBrk="0" hangingPunct="1">
        <a:spcBef>
          <a:spcPct val="20000"/>
        </a:spcBef>
        <a:buFont typeface="Arial" panose="020B0604020202020204" pitchFamily="34" charset="0"/>
        <a:buChar char="•"/>
        <a:defRPr sz="1875" kern="1200">
          <a:solidFill>
            <a:schemeClr val="tx1"/>
          </a:solidFill>
          <a:latin typeface="+mn-lt"/>
          <a:ea typeface="+mn-ea"/>
          <a:cs typeface="+mn-cs"/>
        </a:defRPr>
      </a:lvl8pPr>
      <a:lvl9pPr marL="3642887" indent="-214287" algn="l" defTabSz="857150" rtl="0" eaLnBrk="1" latinLnBrk="0" hangingPunct="1">
        <a:spcBef>
          <a:spcPct val="20000"/>
        </a:spcBef>
        <a:buFont typeface="Arial" panose="020B0604020202020204" pitchFamily="34" charset="0"/>
        <a:buChar char="•"/>
        <a:defRPr sz="1875" kern="1200">
          <a:solidFill>
            <a:schemeClr val="tx1"/>
          </a:solidFill>
          <a:latin typeface="+mn-lt"/>
          <a:ea typeface="+mn-ea"/>
          <a:cs typeface="+mn-cs"/>
        </a:defRPr>
      </a:lvl9pPr>
    </p:bodyStyle>
    <p:otherStyle>
      <a:defPPr>
        <a:defRPr lang="en-US"/>
      </a:defPPr>
      <a:lvl1pPr marL="0" algn="l" defTabSz="857150" rtl="0" eaLnBrk="1" latinLnBrk="0" hangingPunct="1">
        <a:defRPr sz="1688" kern="1200">
          <a:solidFill>
            <a:schemeClr val="tx1"/>
          </a:solidFill>
          <a:latin typeface="+mn-lt"/>
          <a:ea typeface="+mn-ea"/>
          <a:cs typeface="+mn-cs"/>
        </a:defRPr>
      </a:lvl1pPr>
      <a:lvl2pPr marL="428574" algn="l" defTabSz="857150" rtl="0" eaLnBrk="1" latinLnBrk="0" hangingPunct="1">
        <a:defRPr sz="1688" kern="1200">
          <a:solidFill>
            <a:schemeClr val="tx1"/>
          </a:solidFill>
          <a:latin typeface="+mn-lt"/>
          <a:ea typeface="+mn-ea"/>
          <a:cs typeface="+mn-cs"/>
        </a:defRPr>
      </a:lvl2pPr>
      <a:lvl3pPr marL="857150" algn="l" defTabSz="857150" rtl="0" eaLnBrk="1" latinLnBrk="0" hangingPunct="1">
        <a:defRPr sz="1688" kern="1200">
          <a:solidFill>
            <a:schemeClr val="tx1"/>
          </a:solidFill>
          <a:latin typeface="+mn-lt"/>
          <a:ea typeface="+mn-ea"/>
          <a:cs typeface="+mn-cs"/>
        </a:defRPr>
      </a:lvl3pPr>
      <a:lvl4pPr marL="1285725" algn="l" defTabSz="857150" rtl="0" eaLnBrk="1" latinLnBrk="0" hangingPunct="1">
        <a:defRPr sz="1688" kern="1200">
          <a:solidFill>
            <a:schemeClr val="tx1"/>
          </a:solidFill>
          <a:latin typeface="+mn-lt"/>
          <a:ea typeface="+mn-ea"/>
          <a:cs typeface="+mn-cs"/>
        </a:defRPr>
      </a:lvl4pPr>
      <a:lvl5pPr marL="1714299" algn="l" defTabSz="857150" rtl="0" eaLnBrk="1" latinLnBrk="0" hangingPunct="1">
        <a:defRPr sz="1688" kern="1200">
          <a:solidFill>
            <a:schemeClr val="tx1"/>
          </a:solidFill>
          <a:latin typeface="+mn-lt"/>
          <a:ea typeface="+mn-ea"/>
          <a:cs typeface="+mn-cs"/>
        </a:defRPr>
      </a:lvl5pPr>
      <a:lvl6pPr marL="2142875" algn="l" defTabSz="857150" rtl="0" eaLnBrk="1" latinLnBrk="0" hangingPunct="1">
        <a:defRPr sz="1688" kern="1200">
          <a:solidFill>
            <a:schemeClr val="tx1"/>
          </a:solidFill>
          <a:latin typeface="+mn-lt"/>
          <a:ea typeface="+mn-ea"/>
          <a:cs typeface="+mn-cs"/>
        </a:defRPr>
      </a:lvl6pPr>
      <a:lvl7pPr marL="2571449" algn="l" defTabSz="857150" rtl="0" eaLnBrk="1" latinLnBrk="0" hangingPunct="1">
        <a:defRPr sz="1688" kern="1200">
          <a:solidFill>
            <a:schemeClr val="tx1"/>
          </a:solidFill>
          <a:latin typeface="+mn-lt"/>
          <a:ea typeface="+mn-ea"/>
          <a:cs typeface="+mn-cs"/>
        </a:defRPr>
      </a:lvl7pPr>
      <a:lvl8pPr marL="3000024" algn="l" defTabSz="857150" rtl="0" eaLnBrk="1" latinLnBrk="0" hangingPunct="1">
        <a:defRPr sz="1688" kern="1200">
          <a:solidFill>
            <a:schemeClr val="tx1"/>
          </a:solidFill>
          <a:latin typeface="+mn-lt"/>
          <a:ea typeface="+mn-ea"/>
          <a:cs typeface="+mn-cs"/>
        </a:defRPr>
      </a:lvl8pPr>
      <a:lvl9pPr marL="3428599" algn="l" defTabSz="857150" rtl="0" eaLnBrk="1" latinLnBrk="0" hangingPunct="1">
        <a:defRPr sz="1688"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32" name="Pageheading"/>
          <p:cNvSpPr>
            <a:spLocks noGrp="1" noChangeArrowheads="1"/>
          </p:cNvSpPr>
          <p:nvPr>
            <p:ph type="title"/>
          </p:nvPr>
        </p:nvSpPr>
        <p:spPr bwMode="auto">
          <a:xfrm>
            <a:off x="448737" y="357839"/>
            <a:ext cx="11258781" cy="4069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dirty="0" smtClean="0"/>
              <a:t>Click To Edit Master Title Style</a:t>
            </a:r>
          </a:p>
        </p:txBody>
      </p:sp>
      <p:sp>
        <p:nvSpPr>
          <p:cNvPr id="1133" name="Line 109"/>
          <p:cNvSpPr>
            <a:spLocks noChangeShapeType="1"/>
          </p:cNvSpPr>
          <p:nvPr/>
        </p:nvSpPr>
        <p:spPr bwMode="auto">
          <a:xfrm>
            <a:off x="435717" y="802723"/>
            <a:ext cx="11303317" cy="0"/>
          </a:xfrm>
          <a:prstGeom prst="line">
            <a:avLst/>
          </a:prstGeom>
          <a:noFill/>
          <a:ln w="1270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6243" tIns="28121" rIns="56243" bIns="28121" anchor="ctr"/>
          <a:lstStyle/>
          <a:p>
            <a:pPr algn="ctr" fontAlgn="base">
              <a:spcBef>
                <a:spcPct val="0"/>
              </a:spcBef>
              <a:spcAft>
                <a:spcPct val="0"/>
              </a:spcAft>
            </a:pPr>
            <a:endParaRPr lang="en-US" sz="617">
              <a:solidFill>
                <a:srgbClr val="0051A5"/>
              </a:solidFill>
              <a:latin typeface="Verdana" panose="020B0604030504040204" pitchFamily="34" charset="0"/>
              <a:ea typeface="Verdana" panose="020B0604030504040204" pitchFamily="34" charset="0"/>
              <a:cs typeface="Verdana" panose="020B0604030504040204" pitchFamily="34" charset="0"/>
            </a:endParaRPr>
          </a:p>
        </p:txBody>
      </p:sp>
      <p:sp>
        <p:nvSpPr>
          <p:cNvPr id="1136" name="Rectangle 112"/>
          <p:cNvSpPr>
            <a:spLocks noGrp="1" noChangeArrowheads="1"/>
          </p:cNvSpPr>
          <p:nvPr>
            <p:ph type="body" idx="1"/>
          </p:nvPr>
        </p:nvSpPr>
        <p:spPr bwMode="auto">
          <a:xfrm>
            <a:off x="447006" y="1191231"/>
            <a:ext cx="11280741" cy="4839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48449" bIns="0" numCol="1" anchor="t" anchorCtr="0" compatLnSpc="1">
            <a:prstTxWarp prst="textNoShape">
              <a:avLst/>
            </a:prstTxWarp>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4" name="Rectangle 6"/>
          <p:cNvSpPr txBox="1">
            <a:spLocks noChangeArrowheads="1"/>
          </p:cNvSpPr>
          <p:nvPr/>
        </p:nvSpPr>
        <p:spPr bwMode="auto">
          <a:xfrm>
            <a:off x="448735" y="6186809"/>
            <a:ext cx="2605516" cy="16105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defPPr>
              <a:defRPr lang="en-US"/>
            </a:defPPr>
            <a:lvl1pPr algn="ctr" rtl="0" fontAlgn="base">
              <a:spcBef>
                <a:spcPct val="0"/>
              </a:spcBef>
              <a:spcAft>
                <a:spcPct val="0"/>
              </a:spcAft>
              <a:defRPr sz="1000" kern="1200">
                <a:solidFill>
                  <a:schemeClr val="bg1">
                    <a:lumMod val="65000"/>
                  </a:schemeClr>
                </a:solidFill>
                <a:latin typeface="Verdana" charset="0"/>
                <a:ea typeface="Verdana" charset="0"/>
                <a:cs typeface="Verdana" charset="0"/>
              </a:defRPr>
            </a:lvl1pPr>
            <a:lvl2pPr marL="457200" algn="ctr" rtl="0" fontAlgn="base">
              <a:spcBef>
                <a:spcPct val="0"/>
              </a:spcBef>
              <a:spcAft>
                <a:spcPct val="0"/>
              </a:spcAft>
              <a:defRPr sz="1000" kern="1200">
                <a:solidFill>
                  <a:schemeClr val="tx1"/>
                </a:solidFill>
                <a:latin typeface="Arial" charset="0"/>
                <a:ea typeface="+mn-ea"/>
                <a:cs typeface="+mn-cs"/>
              </a:defRPr>
            </a:lvl2pPr>
            <a:lvl3pPr marL="914400" algn="ctr" rtl="0" fontAlgn="base">
              <a:spcBef>
                <a:spcPct val="0"/>
              </a:spcBef>
              <a:spcAft>
                <a:spcPct val="0"/>
              </a:spcAft>
              <a:defRPr sz="1000" kern="1200">
                <a:solidFill>
                  <a:schemeClr val="tx1"/>
                </a:solidFill>
                <a:latin typeface="Arial" charset="0"/>
                <a:ea typeface="+mn-ea"/>
                <a:cs typeface="+mn-cs"/>
              </a:defRPr>
            </a:lvl3pPr>
            <a:lvl4pPr marL="1371600" algn="ctr" rtl="0" fontAlgn="base">
              <a:spcBef>
                <a:spcPct val="0"/>
              </a:spcBef>
              <a:spcAft>
                <a:spcPct val="0"/>
              </a:spcAft>
              <a:defRPr sz="1000" kern="1200">
                <a:solidFill>
                  <a:schemeClr val="tx1"/>
                </a:solidFill>
                <a:latin typeface="Arial" charset="0"/>
                <a:ea typeface="+mn-ea"/>
                <a:cs typeface="+mn-cs"/>
              </a:defRPr>
            </a:lvl4pPr>
            <a:lvl5pPr marL="1828800" algn="ctr"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algn="l" defTabSz="562423">
              <a:defRPr/>
            </a:pPr>
            <a:r>
              <a:rPr lang="en-CA" sz="617" dirty="0" smtClean="0">
                <a:solidFill>
                  <a:srgbClr val="000000">
                    <a:lumMod val="50000"/>
                    <a:lumOff val="50000"/>
                  </a:srgbClr>
                </a:solidFill>
              </a:rPr>
              <a:t>Page </a:t>
            </a:r>
            <a:fld id="{A9E4B9AD-B339-4F5D-8467-1A5EB7D4A4C3}" type="slidenum">
              <a:rPr lang="en-CA" sz="617" smtClean="0">
                <a:solidFill>
                  <a:srgbClr val="000000">
                    <a:lumMod val="50000"/>
                    <a:lumOff val="50000"/>
                  </a:srgbClr>
                </a:solidFill>
              </a:rPr>
              <a:pPr algn="l" defTabSz="562423">
                <a:defRPr/>
              </a:pPr>
              <a:t>‹#›</a:t>
            </a:fld>
            <a:r>
              <a:rPr lang="en-CA" sz="617" dirty="0" smtClean="0">
                <a:solidFill>
                  <a:srgbClr val="000000">
                    <a:lumMod val="50000"/>
                    <a:lumOff val="50000"/>
                  </a:srgbClr>
                </a:solidFill>
              </a:rPr>
              <a:t> | July 2018</a:t>
            </a:r>
            <a:endParaRPr lang="en-CA" sz="617" dirty="0">
              <a:solidFill>
                <a:srgbClr val="000000">
                  <a:lumMod val="50000"/>
                  <a:lumOff val="50000"/>
                </a:srgbClr>
              </a:solidFill>
            </a:endParaRPr>
          </a:p>
        </p:txBody>
      </p:sp>
      <p:cxnSp>
        <p:nvCxnSpPr>
          <p:cNvPr id="8" name="Straight Connector 7"/>
          <p:cNvCxnSpPr/>
          <p:nvPr/>
        </p:nvCxnSpPr>
        <p:spPr>
          <a:xfrm>
            <a:off x="437446" y="6167775"/>
            <a:ext cx="11290301" cy="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26" name="Picture 2" descr="https://rbc-confluence.fg.rbc.com:8443/download/attachments/11259614/Innovation%20Logo%20Full%20Colour%20SMALL?api=v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07351" y="6277737"/>
            <a:ext cx="1231682" cy="41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514898"/>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Lst>
  <p:timing>
    <p:tnLst>
      <p:par>
        <p:cTn id="1" dur="indefinite" restart="never" nodeType="tmRoot"/>
      </p:par>
    </p:tnLst>
  </p:timing>
  <p:hf sldNum="0" hdr="0"/>
  <p:txStyles>
    <p:titleStyle>
      <a:lvl1pPr algn="l" defTabSz="314410" rtl="0" fontAlgn="base">
        <a:spcBef>
          <a:spcPct val="0"/>
        </a:spcBef>
        <a:spcAft>
          <a:spcPct val="0"/>
        </a:spcAft>
        <a:defRPr sz="1372">
          <a:solidFill>
            <a:srgbClr val="0051A5"/>
          </a:solidFill>
          <a:latin typeface="Verdana" panose="020B0604030504040204" pitchFamily="34" charset="0"/>
          <a:ea typeface="Verdana" panose="020B0604030504040204" pitchFamily="34" charset="0"/>
          <a:cs typeface="Verdana" panose="020B0604030504040204" pitchFamily="34" charset="0"/>
        </a:defRPr>
      </a:lvl1pPr>
      <a:lvl2pPr algn="l" defTabSz="314410" rtl="0" fontAlgn="base">
        <a:spcBef>
          <a:spcPct val="0"/>
        </a:spcBef>
        <a:spcAft>
          <a:spcPct val="0"/>
        </a:spcAft>
        <a:defRPr sz="960">
          <a:solidFill>
            <a:schemeClr val="tx2"/>
          </a:solidFill>
          <a:latin typeface="Arial" pitchFamily="34" charset="0"/>
          <a:ea typeface="Geneva" pitchFamily="1" charset="-128"/>
        </a:defRPr>
      </a:lvl2pPr>
      <a:lvl3pPr algn="l" defTabSz="314410" rtl="0" fontAlgn="base">
        <a:spcBef>
          <a:spcPct val="0"/>
        </a:spcBef>
        <a:spcAft>
          <a:spcPct val="0"/>
        </a:spcAft>
        <a:defRPr sz="960">
          <a:solidFill>
            <a:schemeClr val="tx2"/>
          </a:solidFill>
          <a:latin typeface="Arial" pitchFamily="34" charset="0"/>
          <a:ea typeface="Geneva" pitchFamily="1" charset="-128"/>
        </a:defRPr>
      </a:lvl3pPr>
      <a:lvl4pPr algn="l" defTabSz="314410" rtl="0" fontAlgn="base">
        <a:spcBef>
          <a:spcPct val="0"/>
        </a:spcBef>
        <a:spcAft>
          <a:spcPct val="0"/>
        </a:spcAft>
        <a:defRPr sz="960">
          <a:solidFill>
            <a:schemeClr val="tx2"/>
          </a:solidFill>
          <a:latin typeface="Arial" pitchFamily="34" charset="0"/>
          <a:ea typeface="Geneva" pitchFamily="1" charset="-128"/>
        </a:defRPr>
      </a:lvl4pPr>
      <a:lvl5pPr algn="l" defTabSz="314410" rtl="0" fontAlgn="base">
        <a:spcBef>
          <a:spcPct val="0"/>
        </a:spcBef>
        <a:spcAft>
          <a:spcPct val="0"/>
        </a:spcAft>
        <a:defRPr sz="960">
          <a:solidFill>
            <a:schemeClr val="tx2"/>
          </a:solidFill>
          <a:latin typeface="Arial" pitchFamily="34" charset="0"/>
          <a:ea typeface="Geneva" pitchFamily="1" charset="-128"/>
        </a:defRPr>
      </a:lvl5pPr>
      <a:lvl6pPr marL="281212" algn="l" defTabSz="314410" rtl="0" fontAlgn="base">
        <a:spcBef>
          <a:spcPct val="0"/>
        </a:spcBef>
        <a:spcAft>
          <a:spcPct val="0"/>
        </a:spcAft>
        <a:defRPr sz="960">
          <a:solidFill>
            <a:schemeClr val="tx2"/>
          </a:solidFill>
          <a:latin typeface="Arial" pitchFamily="34" charset="0"/>
          <a:ea typeface="Geneva" pitchFamily="1" charset="-128"/>
        </a:defRPr>
      </a:lvl6pPr>
      <a:lvl7pPr marL="562423" algn="l" defTabSz="314410" rtl="0" fontAlgn="base">
        <a:spcBef>
          <a:spcPct val="0"/>
        </a:spcBef>
        <a:spcAft>
          <a:spcPct val="0"/>
        </a:spcAft>
        <a:defRPr sz="960">
          <a:solidFill>
            <a:schemeClr val="tx2"/>
          </a:solidFill>
          <a:latin typeface="Arial" pitchFamily="34" charset="0"/>
          <a:ea typeface="Geneva" pitchFamily="1" charset="-128"/>
        </a:defRPr>
      </a:lvl7pPr>
      <a:lvl8pPr marL="843634" algn="l" defTabSz="314410" rtl="0" fontAlgn="base">
        <a:spcBef>
          <a:spcPct val="0"/>
        </a:spcBef>
        <a:spcAft>
          <a:spcPct val="0"/>
        </a:spcAft>
        <a:defRPr sz="960">
          <a:solidFill>
            <a:schemeClr val="tx2"/>
          </a:solidFill>
          <a:latin typeface="Arial" pitchFamily="34" charset="0"/>
          <a:ea typeface="Geneva" pitchFamily="1" charset="-128"/>
        </a:defRPr>
      </a:lvl8pPr>
      <a:lvl9pPr marL="1124844" algn="l" defTabSz="314410" rtl="0" fontAlgn="base">
        <a:spcBef>
          <a:spcPct val="0"/>
        </a:spcBef>
        <a:spcAft>
          <a:spcPct val="0"/>
        </a:spcAft>
        <a:defRPr sz="960">
          <a:solidFill>
            <a:schemeClr val="tx2"/>
          </a:solidFill>
          <a:latin typeface="Arial" pitchFamily="34" charset="0"/>
          <a:ea typeface="Geneva" pitchFamily="1" charset="-128"/>
        </a:defRPr>
      </a:lvl9pPr>
    </p:titleStyle>
    <p:bodyStyle>
      <a:lvl1pPr marL="101236" indent="-89988" algn="l" defTabSz="314410" rtl="0" fontAlgn="base">
        <a:spcBef>
          <a:spcPts val="493"/>
        </a:spcBef>
        <a:spcAft>
          <a:spcPts val="0"/>
        </a:spcAft>
        <a:buClr>
          <a:schemeClr val="tx1"/>
        </a:buClr>
        <a:buFont typeface="Wingdings" panose="05000000000000000000" pitchFamily="2" charset="2"/>
        <a:buChar char="§"/>
        <a:defRPr sz="823" b="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defRPr>
      </a:lvl1pPr>
      <a:lvl2pPr marL="213721" indent="-89988" algn="l" defTabSz="314410" rtl="0" fontAlgn="base">
        <a:lnSpc>
          <a:spcPct val="100000"/>
        </a:lnSpc>
        <a:spcBef>
          <a:spcPts val="246"/>
        </a:spcBef>
        <a:spcAft>
          <a:spcPts val="0"/>
        </a:spcAft>
        <a:buClr>
          <a:schemeClr val="tx1">
            <a:lumMod val="75000"/>
          </a:schemeClr>
        </a:buClr>
        <a:buFont typeface="Symbol" panose="05050102010706020507" pitchFamily="18" charset="2"/>
        <a:buChar char="-"/>
        <a:defRPr sz="754">
          <a:solidFill>
            <a:schemeClr val="tx2">
              <a:lumMod val="85000"/>
              <a:lumOff val="15000"/>
            </a:schemeClr>
          </a:solidFill>
          <a:latin typeface="+mn-lt"/>
          <a:ea typeface="Verdana" panose="020B0604030504040204" pitchFamily="34" charset="0"/>
          <a:cs typeface="Verdana" panose="020B0604030504040204" pitchFamily="34" charset="0"/>
        </a:defRPr>
      </a:lvl2pPr>
      <a:lvl3pPr marL="326205" indent="-89988" algn="l" defTabSz="314410" rtl="0" fontAlgn="base">
        <a:lnSpc>
          <a:spcPct val="100000"/>
        </a:lnSpc>
        <a:spcBef>
          <a:spcPts val="246"/>
        </a:spcBef>
        <a:spcAft>
          <a:spcPts val="0"/>
        </a:spcAft>
        <a:buClr>
          <a:schemeClr val="tx1">
            <a:lumMod val="75000"/>
          </a:schemeClr>
        </a:buClr>
        <a:buFont typeface="Symbol" panose="05050102010706020507" pitchFamily="18" charset="2"/>
        <a:buChar char="-"/>
        <a:defRPr sz="685">
          <a:solidFill>
            <a:schemeClr val="tx2">
              <a:lumMod val="85000"/>
              <a:lumOff val="15000"/>
            </a:schemeClr>
          </a:solidFill>
          <a:latin typeface="+mn-lt"/>
          <a:ea typeface="Verdana" panose="020B0604030504040204" pitchFamily="34" charset="0"/>
          <a:cs typeface="Verdana" panose="020B0604030504040204" pitchFamily="34" charset="0"/>
        </a:defRPr>
      </a:lvl3pPr>
      <a:lvl4pPr marL="438690" indent="-89988" algn="l" defTabSz="314410" rtl="0" fontAlgn="base">
        <a:lnSpc>
          <a:spcPct val="100000"/>
        </a:lnSpc>
        <a:spcBef>
          <a:spcPts val="246"/>
        </a:spcBef>
        <a:spcAft>
          <a:spcPts val="0"/>
        </a:spcAft>
        <a:buClr>
          <a:schemeClr val="tx1">
            <a:lumMod val="75000"/>
          </a:schemeClr>
        </a:buClr>
        <a:buSzPct val="85000"/>
        <a:buFont typeface="Symbol" panose="05050102010706020507" pitchFamily="18" charset="2"/>
        <a:buChar char="-"/>
        <a:defRPr sz="480">
          <a:solidFill>
            <a:schemeClr val="tx2">
              <a:lumMod val="85000"/>
              <a:lumOff val="15000"/>
            </a:schemeClr>
          </a:solidFill>
          <a:latin typeface="+mn-lt"/>
          <a:ea typeface="Verdana" panose="020B0604030504040204" pitchFamily="34" charset="0"/>
          <a:cs typeface="Verdana" panose="020B0604030504040204" pitchFamily="34" charset="0"/>
        </a:defRPr>
      </a:lvl4pPr>
      <a:lvl5pPr marL="566641" indent="-105455" algn="l" defTabSz="314410" rtl="0" fontAlgn="base">
        <a:lnSpc>
          <a:spcPct val="100000"/>
        </a:lnSpc>
        <a:spcBef>
          <a:spcPts val="246"/>
        </a:spcBef>
        <a:spcAft>
          <a:spcPts val="0"/>
        </a:spcAft>
        <a:buClr>
          <a:schemeClr val="tx1">
            <a:lumMod val="75000"/>
          </a:schemeClr>
        </a:buClr>
        <a:buSzPct val="100000"/>
        <a:buFont typeface="Symbol" panose="05050102010706020507" pitchFamily="18" charset="2"/>
        <a:buChar char="-"/>
        <a:defRPr sz="343">
          <a:solidFill>
            <a:schemeClr val="tx2">
              <a:lumMod val="85000"/>
              <a:lumOff val="15000"/>
            </a:schemeClr>
          </a:solidFill>
          <a:latin typeface="+mn-lt"/>
          <a:ea typeface="Verdana" panose="020B0604030504040204" pitchFamily="34" charset="0"/>
          <a:cs typeface="Verdana" panose="020B0604030504040204" pitchFamily="34" charset="0"/>
        </a:defRPr>
      </a:lvl5pPr>
      <a:lvl6pPr marL="589763" indent="-112290" algn="l" defTabSz="314410" rtl="0" fontAlgn="base">
        <a:spcBef>
          <a:spcPct val="0"/>
        </a:spcBef>
        <a:spcAft>
          <a:spcPts val="308"/>
        </a:spcAft>
        <a:buSzPct val="65000"/>
        <a:buFont typeface="Arial" pitchFamily="34" charset="0"/>
        <a:buChar char="–"/>
        <a:defRPr sz="617">
          <a:solidFill>
            <a:schemeClr val="tx1"/>
          </a:solidFill>
          <a:latin typeface="+mn-lt"/>
        </a:defRPr>
      </a:lvl6pPr>
      <a:lvl7pPr marL="870974" indent="-112290" algn="l" defTabSz="314410" rtl="0" fontAlgn="base">
        <a:spcBef>
          <a:spcPct val="0"/>
        </a:spcBef>
        <a:spcAft>
          <a:spcPts val="308"/>
        </a:spcAft>
        <a:buSzPct val="65000"/>
        <a:buFont typeface="Arial" pitchFamily="34" charset="0"/>
        <a:buChar char="–"/>
        <a:defRPr sz="617">
          <a:solidFill>
            <a:schemeClr val="tx1"/>
          </a:solidFill>
          <a:latin typeface="+mn-lt"/>
        </a:defRPr>
      </a:lvl7pPr>
      <a:lvl8pPr marL="1152185" indent="-112290" algn="l" defTabSz="314410" rtl="0" fontAlgn="base">
        <a:spcBef>
          <a:spcPct val="0"/>
        </a:spcBef>
        <a:spcAft>
          <a:spcPts val="308"/>
        </a:spcAft>
        <a:buSzPct val="65000"/>
        <a:buFont typeface="Arial" pitchFamily="34" charset="0"/>
        <a:buChar char="–"/>
        <a:defRPr sz="617">
          <a:solidFill>
            <a:schemeClr val="tx1"/>
          </a:solidFill>
          <a:latin typeface="+mn-lt"/>
        </a:defRPr>
      </a:lvl8pPr>
      <a:lvl9pPr marL="1433396" indent="-112290" algn="l" defTabSz="314410" rtl="0" fontAlgn="base">
        <a:spcBef>
          <a:spcPct val="0"/>
        </a:spcBef>
        <a:spcAft>
          <a:spcPts val="308"/>
        </a:spcAft>
        <a:buSzPct val="65000"/>
        <a:buFont typeface="Arial" pitchFamily="34" charset="0"/>
        <a:buChar char="–"/>
        <a:defRPr sz="617">
          <a:solidFill>
            <a:schemeClr val="tx1"/>
          </a:solidFill>
          <a:latin typeface="+mn-lt"/>
        </a:defRPr>
      </a:lvl9pPr>
    </p:bodyStyle>
    <p:otherStyle>
      <a:defPPr>
        <a:defRPr lang="en-US"/>
      </a:defPPr>
      <a:lvl1pPr marL="0" algn="l" defTabSz="562423" rtl="0" eaLnBrk="1" latinLnBrk="0" hangingPunct="1">
        <a:defRPr sz="1097" kern="1200">
          <a:solidFill>
            <a:schemeClr val="tx1"/>
          </a:solidFill>
          <a:latin typeface="+mn-lt"/>
          <a:ea typeface="+mn-ea"/>
          <a:cs typeface="+mn-cs"/>
        </a:defRPr>
      </a:lvl1pPr>
      <a:lvl2pPr marL="281212" algn="l" defTabSz="562423" rtl="0" eaLnBrk="1" latinLnBrk="0" hangingPunct="1">
        <a:defRPr sz="1097" kern="1200">
          <a:solidFill>
            <a:schemeClr val="tx1"/>
          </a:solidFill>
          <a:latin typeface="+mn-lt"/>
          <a:ea typeface="+mn-ea"/>
          <a:cs typeface="+mn-cs"/>
        </a:defRPr>
      </a:lvl2pPr>
      <a:lvl3pPr marL="562423" algn="l" defTabSz="562423" rtl="0" eaLnBrk="1" latinLnBrk="0" hangingPunct="1">
        <a:defRPr sz="1097" kern="1200">
          <a:solidFill>
            <a:schemeClr val="tx1"/>
          </a:solidFill>
          <a:latin typeface="+mn-lt"/>
          <a:ea typeface="+mn-ea"/>
          <a:cs typeface="+mn-cs"/>
        </a:defRPr>
      </a:lvl3pPr>
      <a:lvl4pPr marL="843634" algn="l" defTabSz="562423" rtl="0" eaLnBrk="1" latinLnBrk="0" hangingPunct="1">
        <a:defRPr sz="1097" kern="1200">
          <a:solidFill>
            <a:schemeClr val="tx1"/>
          </a:solidFill>
          <a:latin typeface="+mn-lt"/>
          <a:ea typeface="+mn-ea"/>
          <a:cs typeface="+mn-cs"/>
        </a:defRPr>
      </a:lvl4pPr>
      <a:lvl5pPr marL="1124844" algn="l" defTabSz="562423" rtl="0" eaLnBrk="1" latinLnBrk="0" hangingPunct="1">
        <a:defRPr sz="1097" kern="1200">
          <a:solidFill>
            <a:schemeClr val="tx1"/>
          </a:solidFill>
          <a:latin typeface="+mn-lt"/>
          <a:ea typeface="+mn-ea"/>
          <a:cs typeface="+mn-cs"/>
        </a:defRPr>
      </a:lvl5pPr>
      <a:lvl6pPr marL="1406056" algn="l" defTabSz="562423" rtl="0" eaLnBrk="1" latinLnBrk="0" hangingPunct="1">
        <a:defRPr sz="1097" kern="1200">
          <a:solidFill>
            <a:schemeClr val="tx1"/>
          </a:solidFill>
          <a:latin typeface="+mn-lt"/>
          <a:ea typeface="+mn-ea"/>
          <a:cs typeface="+mn-cs"/>
        </a:defRPr>
      </a:lvl6pPr>
      <a:lvl7pPr marL="1687268" algn="l" defTabSz="562423" rtl="0" eaLnBrk="1" latinLnBrk="0" hangingPunct="1">
        <a:defRPr sz="1097" kern="1200">
          <a:solidFill>
            <a:schemeClr val="tx1"/>
          </a:solidFill>
          <a:latin typeface="+mn-lt"/>
          <a:ea typeface="+mn-ea"/>
          <a:cs typeface="+mn-cs"/>
        </a:defRPr>
      </a:lvl7pPr>
      <a:lvl8pPr marL="1968478" algn="l" defTabSz="562423" rtl="0" eaLnBrk="1" latinLnBrk="0" hangingPunct="1">
        <a:defRPr sz="1097" kern="1200">
          <a:solidFill>
            <a:schemeClr val="tx1"/>
          </a:solidFill>
          <a:latin typeface="+mn-lt"/>
          <a:ea typeface="+mn-ea"/>
          <a:cs typeface="+mn-cs"/>
        </a:defRPr>
      </a:lvl8pPr>
      <a:lvl9pPr marL="2249690" algn="l" defTabSz="562423" rtl="0" eaLnBrk="1" latinLnBrk="0" hangingPunct="1">
        <a:defRPr sz="109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Rectangle 5"/>
          <p:cNvSpPr>
            <a:spLocks noGrp="1" noChangeArrowheads="1"/>
          </p:cNvSpPr>
          <p:nvPr>
            <p:ph type="sldNum" sz="quarter" idx="4"/>
          </p:nvPr>
        </p:nvSpPr>
        <p:spPr bwMode="auto">
          <a:xfrm>
            <a:off x="9944238" y="6647958"/>
            <a:ext cx="2247901" cy="143005"/>
          </a:xfrm>
          <a:prstGeom prst="rect">
            <a:avLst/>
          </a:prstGeom>
          <a:noFill/>
          <a:ln w="9525">
            <a:noFill/>
            <a:miter lim="800000"/>
            <a:headEnd/>
            <a:tailEnd/>
          </a:ln>
          <a:effectLst/>
        </p:spPr>
        <p:txBody>
          <a:bodyPr vert="horz" wrap="square" lIns="91429" tIns="45714" rIns="91429" bIns="45714" numCol="1" anchor="ctr" anchorCtr="0" compatLnSpc="1">
            <a:prstTxWarp prst="textNoShape">
              <a:avLst/>
            </a:prstTxWarp>
          </a:bodyPr>
          <a:lstStyle>
            <a:lvl1pPr algn="r">
              <a:defRPr sz="938" b="0" smtClean="0">
                <a:solidFill>
                  <a:srgbClr val="263780"/>
                </a:solidFill>
                <a:latin typeface="Arial" panose="020B0604020202020204" pitchFamily="34" charset="0"/>
                <a:cs typeface="Arial" panose="020B0604020202020204" pitchFamily="34" charset="0"/>
              </a:defRPr>
            </a:lvl1pPr>
          </a:lstStyle>
          <a:p>
            <a:pPr fontAlgn="base">
              <a:spcBef>
                <a:spcPct val="0"/>
              </a:spcBef>
              <a:spcAft>
                <a:spcPct val="0"/>
              </a:spcAft>
              <a:defRPr/>
            </a:pPr>
            <a:fld id="{3F8770B7-9670-4D90-BC13-8AAA9EE3BC11}" type="slidenum">
              <a:rPr lang="en-US"/>
              <a:pPr fontAlgn="base">
                <a:spcBef>
                  <a:spcPct val="0"/>
                </a:spcBef>
                <a:spcAft>
                  <a:spcPct val="0"/>
                </a:spcAft>
                <a:defRPr/>
              </a:pPr>
              <a:t>‹#›</a:t>
            </a:fld>
            <a:endParaRPr lang="en-US" dirty="0"/>
          </a:p>
        </p:txBody>
      </p:sp>
    </p:spTree>
    <p:extLst>
      <p:ext uri="{BB962C8B-B14F-4D97-AF65-F5344CB8AC3E}">
        <p14:creationId xmlns:p14="http://schemas.microsoft.com/office/powerpoint/2010/main" val="371892800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ctr" defTabSz="857150" rtl="0" eaLnBrk="1" latinLnBrk="0" hangingPunct="1">
        <a:spcBef>
          <a:spcPct val="0"/>
        </a:spcBef>
        <a:buNone/>
        <a:defRPr sz="4125" kern="1200">
          <a:solidFill>
            <a:schemeClr val="tx1"/>
          </a:solidFill>
          <a:latin typeface="+mj-lt"/>
          <a:ea typeface="+mj-ea"/>
          <a:cs typeface="+mj-cs"/>
        </a:defRPr>
      </a:lvl1pPr>
    </p:titleStyle>
    <p:bodyStyle>
      <a:lvl1pPr marL="321431" indent="-321431" algn="l" defTabSz="85715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1pPr>
      <a:lvl2pPr marL="696434" indent="-267860" algn="l" defTabSz="857150" rtl="0" eaLnBrk="1" latinLnBrk="0" hangingPunct="1">
        <a:spcBef>
          <a:spcPct val="20000"/>
        </a:spcBef>
        <a:buFont typeface="Arial" panose="020B0604020202020204" pitchFamily="34" charset="0"/>
        <a:buChar char="–"/>
        <a:defRPr sz="2625" kern="1200">
          <a:solidFill>
            <a:schemeClr val="tx1"/>
          </a:solidFill>
          <a:latin typeface="+mn-lt"/>
          <a:ea typeface="+mn-ea"/>
          <a:cs typeface="+mn-cs"/>
        </a:defRPr>
      </a:lvl2pPr>
      <a:lvl3pPr marL="1071438" indent="-214287" algn="l" defTabSz="857150" rtl="0" eaLnBrk="1" latinLnBrk="0" hangingPunct="1">
        <a:spcBef>
          <a:spcPct val="20000"/>
        </a:spcBef>
        <a:buFont typeface="Arial" panose="020B0604020202020204" pitchFamily="34" charset="0"/>
        <a:buChar char="•"/>
        <a:defRPr sz="2250" kern="1200">
          <a:solidFill>
            <a:schemeClr val="tx1"/>
          </a:solidFill>
          <a:latin typeface="+mn-lt"/>
          <a:ea typeface="+mn-ea"/>
          <a:cs typeface="+mn-cs"/>
        </a:defRPr>
      </a:lvl3pPr>
      <a:lvl4pPr marL="1500012" indent="-214287" algn="l" defTabSz="857150" rtl="0" eaLnBrk="1" latinLnBrk="0" hangingPunct="1">
        <a:spcBef>
          <a:spcPct val="20000"/>
        </a:spcBef>
        <a:buFont typeface="Arial" panose="020B0604020202020204" pitchFamily="34" charset="0"/>
        <a:buChar char="–"/>
        <a:defRPr sz="1875" kern="1200">
          <a:solidFill>
            <a:schemeClr val="tx1"/>
          </a:solidFill>
          <a:latin typeface="+mn-lt"/>
          <a:ea typeface="+mn-ea"/>
          <a:cs typeface="+mn-cs"/>
        </a:defRPr>
      </a:lvl4pPr>
      <a:lvl5pPr marL="1928587" indent="-214287" algn="l" defTabSz="857150" rtl="0" eaLnBrk="1" latinLnBrk="0" hangingPunct="1">
        <a:spcBef>
          <a:spcPct val="20000"/>
        </a:spcBef>
        <a:buFont typeface="Arial" panose="020B0604020202020204" pitchFamily="34" charset="0"/>
        <a:buChar char="»"/>
        <a:defRPr sz="1875" kern="1200">
          <a:solidFill>
            <a:schemeClr val="tx1"/>
          </a:solidFill>
          <a:latin typeface="+mn-lt"/>
          <a:ea typeface="+mn-ea"/>
          <a:cs typeface="+mn-cs"/>
        </a:defRPr>
      </a:lvl5pPr>
      <a:lvl6pPr marL="2357162" indent="-214287" algn="l" defTabSz="857150" rtl="0" eaLnBrk="1" latinLnBrk="0" hangingPunct="1">
        <a:spcBef>
          <a:spcPct val="20000"/>
        </a:spcBef>
        <a:buFont typeface="Arial" panose="020B0604020202020204" pitchFamily="34" charset="0"/>
        <a:buChar char="•"/>
        <a:defRPr sz="1875" kern="1200">
          <a:solidFill>
            <a:schemeClr val="tx1"/>
          </a:solidFill>
          <a:latin typeface="+mn-lt"/>
          <a:ea typeface="+mn-ea"/>
          <a:cs typeface="+mn-cs"/>
        </a:defRPr>
      </a:lvl6pPr>
      <a:lvl7pPr marL="2785737" indent="-214287" algn="l" defTabSz="857150" rtl="0" eaLnBrk="1" latinLnBrk="0" hangingPunct="1">
        <a:spcBef>
          <a:spcPct val="20000"/>
        </a:spcBef>
        <a:buFont typeface="Arial" panose="020B0604020202020204" pitchFamily="34" charset="0"/>
        <a:buChar char="•"/>
        <a:defRPr sz="1875" kern="1200">
          <a:solidFill>
            <a:schemeClr val="tx1"/>
          </a:solidFill>
          <a:latin typeface="+mn-lt"/>
          <a:ea typeface="+mn-ea"/>
          <a:cs typeface="+mn-cs"/>
        </a:defRPr>
      </a:lvl7pPr>
      <a:lvl8pPr marL="3214312" indent="-214287" algn="l" defTabSz="857150" rtl="0" eaLnBrk="1" latinLnBrk="0" hangingPunct="1">
        <a:spcBef>
          <a:spcPct val="20000"/>
        </a:spcBef>
        <a:buFont typeface="Arial" panose="020B0604020202020204" pitchFamily="34" charset="0"/>
        <a:buChar char="•"/>
        <a:defRPr sz="1875" kern="1200">
          <a:solidFill>
            <a:schemeClr val="tx1"/>
          </a:solidFill>
          <a:latin typeface="+mn-lt"/>
          <a:ea typeface="+mn-ea"/>
          <a:cs typeface="+mn-cs"/>
        </a:defRPr>
      </a:lvl8pPr>
      <a:lvl9pPr marL="3642887" indent="-214287" algn="l" defTabSz="857150" rtl="0" eaLnBrk="1" latinLnBrk="0" hangingPunct="1">
        <a:spcBef>
          <a:spcPct val="20000"/>
        </a:spcBef>
        <a:buFont typeface="Arial" panose="020B0604020202020204" pitchFamily="34" charset="0"/>
        <a:buChar char="•"/>
        <a:defRPr sz="1875" kern="1200">
          <a:solidFill>
            <a:schemeClr val="tx1"/>
          </a:solidFill>
          <a:latin typeface="+mn-lt"/>
          <a:ea typeface="+mn-ea"/>
          <a:cs typeface="+mn-cs"/>
        </a:defRPr>
      </a:lvl9pPr>
    </p:bodyStyle>
    <p:otherStyle>
      <a:defPPr>
        <a:defRPr lang="en-US"/>
      </a:defPPr>
      <a:lvl1pPr marL="0" algn="l" defTabSz="857150" rtl="0" eaLnBrk="1" latinLnBrk="0" hangingPunct="1">
        <a:defRPr sz="1688" kern="1200">
          <a:solidFill>
            <a:schemeClr val="tx1"/>
          </a:solidFill>
          <a:latin typeface="+mn-lt"/>
          <a:ea typeface="+mn-ea"/>
          <a:cs typeface="+mn-cs"/>
        </a:defRPr>
      </a:lvl1pPr>
      <a:lvl2pPr marL="428574" algn="l" defTabSz="857150" rtl="0" eaLnBrk="1" latinLnBrk="0" hangingPunct="1">
        <a:defRPr sz="1688" kern="1200">
          <a:solidFill>
            <a:schemeClr val="tx1"/>
          </a:solidFill>
          <a:latin typeface="+mn-lt"/>
          <a:ea typeface="+mn-ea"/>
          <a:cs typeface="+mn-cs"/>
        </a:defRPr>
      </a:lvl2pPr>
      <a:lvl3pPr marL="857150" algn="l" defTabSz="857150" rtl="0" eaLnBrk="1" latinLnBrk="0" hangingPunct="1">
        <a:defRPr sz="1688" kern="1200">
          <a:solidFill>
            <a:schemeClr val="tx1"/>
          </a:solidFill>
          <a:latin typeface="+mn-lt"/>
          <a:ea typeface="+mn-ea"/>
          <a:cs typeface="+mn-cs"/>
        </a:defRPr>
      </a:lvl3pPr>
      <a:lvl4pPr marL="1285725" algn="l" defTabSz="857150" rtl="0" eaLnBrk="1" latinLnBrk="0" hangingPunct="1">
        <a:defRPr sz="1688" kern="1200">
          <a:solidFill>
            <a:schemeClr val="tx1"/>
          </a:solidFill>
          <a:latin typeface="+mn-lt"/>
          <a:ea typeface="+mn-ea"/>
          <a:cs typeface="+mn-cs"/>
        </a:defRPr>
      </a:lvl4pPr>
      <a:lvl5pPr marL="1714299" algn="l" defTabSz="857150" rtl="0" eaLnBrk="1" latinLnBrk="0" hangingPunct="1">
        <a:defRPr sz="1688" kern="1200">
          <a:solidFill>
            <a:schemeClr val="tx1"/>
          </a:solidFill>
          <a:latin typeface="+mn-lt"/>
          <a:ea typeface="+mn-ea"/>
          <a:cs typeface="+mn-cs"/>
        </a:defRPr>
      </a:lvl5pPr>
      <a:lvl6pPr marL="2142875" algn="l" defTabSz="857150" rtl="0" eaLnBrk="1" latinLnBrk="0" hangingPunct="1">
        <a:defRPr sz="1688" kern="1200">
          <a:solidFill>
            <a:schemeClr val="tx1"/>
          </a:solidFill>
          <a:latin typeface="+mn-lt"/>
          <a:ea typeface="+mn-ea"/>
          <a:cs typeface="+mn-cs"/>
        </a:defRPr>
      </a:lvl6pPr>
      <a:lvl7pPr marL="2571449" algn="l" defTabSz="857150" rtl="0" eaLnBrk="1" latinLnBrk="0" hangingPunct="1">
        <a:defRPr sz="1688" kern="1200">
          <a:solidFill>
            <a:schemeClr val="tx1"/>
          </a:solidFill>
          <a:latin typeface="+mn-lt"/>
          <a:ea typeface="+mn-ea"/>
          <a:cs typeface="+mn-cs"/>
        </a:defRPr>
      </a:lvl7pPr>
      <a:lvl8pPr marL="3000024" algn="l" defTabSz="857150" rtl="0" eaLnBrk="1" latinLnBrk="0" hangingPunct="1">
        <a:defRPr sz="1688" kern="1200">
          <a:solidFill>
            <a:schemeClr val="tx1"/>
          </a:solidFill>
          <a:latin typeface="+mn-lt"/>
          <a:ea typeface="+mn-ea"/>
          <a:cs typeface="+mn-cs"/>
        </a:defRPr>
      </a:lvl8pPr>
      <a:lvl9pPr marL="3428599" algn="l" defTabSz="857150" rtl="0" eaLnBrk="1" latinLnBrk="0" hangingPunct="1">
        <a:defRPr sz="1688"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3294" y="3429005"/>
            <a:ext cx="10515162"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4" name="Date Placeholder 3"/>
          <p:cNvSpPr>
            <a:spLocks noGrp="1"/>
          </p:cNvSpPr>
          <p:nvPr>
            <p:ph type="dt" sz="half" idx="2"/>
          </p:nvPr>
        </p:nvSpPr>
        <p:spPr>
          <a:xfrm>
            <a:off x="838431" y="6356375"/>
            <a:ext cx="274232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1253833"/>
            <a:fld id="{F18C41B1-20AF-424E-9781-1D7AB6036F7F}" type="datetime1">
              <a:rPr lang="en-CA" smtClean="0">
                <a:solidFill>
                  <a:prstClr val="black">
                    <a:tint val="75000"/>
                  </a:prstClr>
                </a:solidFill>
              </a:rPr>
              <a:pPr defTabSz="1253833"/>
              <a:t>05/10/2018</a:t>
            </a:fld>
            <a:endParaRPr lang="en-CA" dirty="0">
              <a:solidFill>
                <a:prstClr val="black">
                  <a:tint val="75000"/>
                </a:prstClr>
              </a:solidFill>
            </a:endParaRPr>
          </a:p>
        </p:txBody>
      </p:sp>
      <p:sp>
        <p:nvSpPr>
          <p:cNvPr id="5" name="Footer Placeholder 4"/>
          <p:cNvSpPr>
            <a:spLocks noGrp="1"/>
          </p:cNvSpPr>
          <p:nvPr>
            <p:ph type="ftr" sz="quarter" idx="3"/>
          </p:nvPr>
        </p:nvSpPr>
        <p:spPr>
          <a:xfrm>
            <a:off x="4038065" y="6356375"/>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1253833"/>
            <a:endParaRPr lang="en-CA" dirty="0">
              <a:solidFill>
                <a:prstClr val="black">
                  <a:tint val="75000"/>
                </a:prstClr>
              </a:solidFill>
            </a:endParaRPr>
          </a:p>
        </p:txBody>
      </p:sp>
      <p:sp>
        <p:nvSpPr>
          <p:cNvPr id="6" name="Slide Number Placeholder 5"/>
          <p:cNvSpPr>
            <a:spLocks noGrp="1"/>
          </p:cNvSpPr>
          <p:nvPr>
            <p:ph type="sldNum" sz="quarter" idx="4"/>
          </p:nvPr>
        </p:nvSpPr>
        <p:spPr>
          <a:xfrm>
            <a:off x="8611266" y="6356375"/>
            <a:ext cx="274232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53833"/>
            <a:fld id="{16CA8DC7-4B54-4160-B331-E38EC09259F8}" type="slidenum">
              <a:rPr lang="en-CA" smtClean="0">
                <a:solidFill>
                  <a:prstClr val="black">
                    <a:tint val="75000"/>
                  </a:prstClr>
                </a:solidFill>
              </a:rPr>
              <a:pPr defTabSz="1253833"/>
              <a:t>‹#›</a:t>
            </a:fld>
            <a:endParaRPr lang="en-CA" dirty="0">
              <a:solidFill>
                <a:prstClr val="black">
                  <a:tint val="75000"/>
                </a:prstClr>
              </a:solidFill>
            </a:endParaRPr>
          </a:p>
        </p:txBody>
      </p:sp>
    </p:spTree>
    <p:extLst>
      <p:ext uri="{BB962C8B-B14F-4D97-AF65-F5344CB8AC3E}">
        <p14:creationId xmlns:p14="http://schemas.microsoft.com/office/powerpoint/2010/main" val="2972846326"/>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2"/>
            <a:ext cx="10515600" cy="61309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1" y="792482"/>
            <a:ext cx="10515600" cy="53844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7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5B49A4A7-F7FD-4655-B99D-B57738CB960E}" type="datetime1">
              <a:rPr lang="en-CA" smtClean="0">
                <a:solidFill>
                  <a:prstClr val="black">
                    <a:tint val="75000"/>
                  </a:prstClr>
                </a:solidFill>
              </a:rPr>
              <a:pPr defTabSz="914126"/>
              <a:t>05/10/2018</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1" y="635637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1D320145-5A42-4B8C-9FA0-48AB795416E1}" type="slidenum">
              <a:rPr lang="en-US" smtClean="0">
                <a:solidFill>
                  <a:prstClr val="black">
                    <a:tint val="75000"/>
                  </a:prstClr>
                </a:solidFill>
              </a:rPr>
              <a:pPr defTabSz="914126"/>
              <a:t>‹#›</a:t>
            </a:fld>
            <a:endParaRPr lang="en-US" dirty="0">
              <a:solidFill>
                <a:prstClr val="black">
                  <a:tint val="75000"/>
                </a:prstClr>
              </a:solidFill>
            </a:endParaRPr>
          </a:p>
        </p:txBody>
      </p:sp>
    </p:spTree>
    <p:extLst>
      <p:ext uri="{BB962C8B-B14F-4D97-AF65-F5344CB8AC3E}">
        <p14:creationId xmlns:p14="http://schemas.microsoft.com/office/powerpoint/2010/main" val="2355946531"/>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Lst>
  <p:hf hdr="0" ftr="0" dt="0"/>
  <p:txStyles>
    <p:titleStyle>
      <a:lvl1pPr algn="l" defTabSz="914126" rtl="0" eaLnBrk="1" latinLnBrk="0" hangingPunct="1">
        <a:lnSpc>
          <a:spcPct val="90000"/>
        </a:lnSpc>
        <a:spcBef>
          <a:spcPct val="0"/>
        </a:spcBef>
        <a:buNone/>
        <a:defRPr sz="3199"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TextBox 16"/>
          <p:cNvSpPr txBox="1"/>
          <p:nvPr userDrawn="1"/>
        </p:nvSpPr>
        <p:spPr>
          <a:xfrm>
            <a:off x="3712976" y="6269316"/>
            <a:ext cx="4766049" cy="215444"/>
          </a:xfrm>
          <a:prstGeom prst="rect">
            <a:avLst/>
          </a:prstGeom>
          <a:noFill/>
        </p:spPr>
        <p:txBody>
          <a:bodyPr wrap="none" rtlCol="0">
            <a:spAutoFit/>
          </a:bodyPr>
          <a:lstStyle/>
          <a:p>
            <a:pPr algn="ctr">
              <a:defRPr/>
            </a:pPr>
            <a:r>
              <a:rPr lang="en-US" sz="800" b="1" dirty="0" smtClean="0">
                <a:solidFill>
                  <a:prstClr val="black">
                    <a:lumMod val="75000"/>
                    <a:lumOff val="25000"/>
                  </a:prstClr>
                </a:solidFill>
                <a:latin typeface="Arial" panose="020B0604020202020204" pitchFamily="34" charset="0"/>
                <a:cs typeface="Arial" panose="020B0604020202020204" pitchFamily="34" charset="0"/>
              </a:rPr>
              <a:t>STRICTLY PRIVATE &amp; CONFIDENTIAL  </a:t>
            </a:r>
            <a:r>
              <a:rPr lang="en-US" sz="800" dirty="0" smtClean="0">
                <a:solidFill>
                  <a:prstClr val="black">
                    <a:lumMod val="75000"/>
                    <a:lumOff val="25000"/>
                  </a:prstClr>
                </a:solidFill>
                <a:latin typeface="Arial" panose="020B0604020202020204" pitchFamily="34" charset="0"/>
                <a:cs typeface="Arial" panose="020B0604020202020204" pitchFamily="34" charset="0"/>
              </a:rPr>
              <a:t>|  RBC Royal Bank of Canada  |  </a:t>
            </a:r>
            <a:fld id="{DFE0FECF-93B3-4C9D-9100-42A195045242}" type="datetime4">
              <a:rPr lang="en-US" sz="800" smtClean="0">
                <a:solidFill>
                  <a:prstClr val="black">
                    <a:lumMod val="75000"/>
                    <a:lumOff val="25000"/>
                  </a:prstClr>
                </a:solidFill>
                <a:latin typeface="Arial" panose="020B0604020202020204" pitchFamily="34" charset="0"/>
                <a:cs typeface="Arial" panose="020B0604020202020204" pitchFamily="34" charset="0"/>
              </a:rPr>
              <a:pPr algn="ctr">
                <a:defRPr/>
              </a:pPr>
              <a:t>October 5, 2018</a:t>
            </a:fld>
            <a:r>
              <a:rPr lang="en-US" sz="800" dirty="0" smtClean="0">
                <a:solidFill>
                  <a:prstClr val="black">
                    <a:lumMod val="75000"/>
                    <a:lumOff val="25000"/>
                  </a:prstClr>
                </a:solidFill>
                <a:latin typeface="Arial" panose="020B0604020202020204" pitchFamily="34" charset="0"/>
                <a:cs typeface="Arial" panose="020B0604020202020204" pitchFamily="34" charset="0"/>
              </a:rPr>
              <a:t>  |  </a:t>
            </a:r>
            <a:fld id="{D5E38787-7733-4C13-AA62-40BA6314B4E2}" type="slidenum">
              <a:rPr lang="en-US" sz="800" smtClean="0">
                <a:solidFill>
                  <a:prstClr val="black">
                    <a:lumMod val="75000"/>
                    <a:lumOff val="25000"/>
                  </a:prstClr>
                </a:solidFill>
                <a:latin typeface="Arial" panose="020B0604020202020204" pitchFamily="34" charset="0"/>
                <a:cs typeface="Arial" panose="020B0604020202020204" pitchFamily="34" charset="0"/>
              </a:rPr>
              <a:pPr algn="ctr">
                <a:defRPr/>
              </a:pPr>
              <a:t>‹#›</a:t>
            </a:fld>
            <a:endParaRPr lang="en-CA" sz="800" dirty="0" smtClean="0">
              <a:solidFill>
                <a:prstClr val="black">
                  <a:lumMod val="75000"/>
                  <a:lumOff val="2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5736244"/>
      </p:ext>
    </p:extLst>
  </p:cSld>
  <p:clrMap bg1="lt1" tx1="dk1" bg2="lt2" tx2="dk2" accent1="accent1" accent2="accent2" accent3="accent3" accent4="accent4" accent5="accent5" accent6="accent6" hlink="hlink" folHlink="folHlink"/>
  <p:sldLayoutIdLst>
    <p:sldLayoutId id="2147483683" r:id="rId1"/>
  </p:sldLayoutIdLst>
  <p:hf hdr="0" ftr="0" dt="0"/>
  <p:txStyles>
    <p:titleStyle>
      <a:lvl1pPr algn="l" defTabSz="914400" rtl="0" eaLnBrk="1" latinLnBrk="0" hangingPunct="1">
        <a:lnSpc>
          <a:spcPct val="90000"/>
        </a:lnSpc>
        <a:spcBef>
          <a:spcPct val="0"/>
        </a:spcBef>
        <a:buNone/>
        <a:defRPr sz="3600" kern="1200">
          <a:solidFill>
            <a:srgbClr val="0051A5"/>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2469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780" r:id="rId4"/>
  </p:sldLayoutIdLst>
  <p:hf hdr="0" ftr="0" dt="0"/>
  <p:txStyles>
    <p:titleStyle>
      <a:lvl1pPr algn="l" defTabSz="914126" rtl="0" eaLnBrk="1" latinLnBrk="0" hangingPunct="1">
        <a:lnSpc>
          <a:spcPct val="90000"/>
        </a:lnSpc>
        <a:spcBef>
          <a:spcPct val="0"/>
        </a:spcBef>
        <a:buNone/>
        <a:defRPr sz="3599" kern="1200">
          <a:solidFill>
            <a:srgbClr val="0051A5"/>
          </a:solidFill>
          <a:latin typeface="Century Gothic" panose="020B0502020202020204" pitchFamily="34" charset="0"/>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userDrawn="1"/>
        </p:nvSpPr>
        <p:spPr>
          <a:xfrm>
            <a:off x="3712976" y="6269316"/>
            <a:ext cx="4766049" cy="215444"/>
          </a:xfrm>
          <a:prstGeom prst="rect">
            <a:avLst/>
          </a:prstGeom>
          <a:noFill/>
        </p:spPr>
        <p:txBody>
          <a:bodyPr wrap="none" rtlCol="0">
            <a:spAutoFit/>
          </a:bodyPr>
          <a:lstStyle/>
          <a:p>
            <a:pPr algn="ctr">
              <a:defRPr/>
            </a:pPr>
            <a:r>
              <a:rPr lang="en-US" sz="800" b="1" dirty="0" smtClean="0">
                <a:solidFill>
                  <a:prstClr val="black">
                    <a:lumMod val="75000"/>
                    <a:lumOff val="25000"/>
                  </a:prstClr>
                </a:solidFill>
                <a:latin typeface="Arial" panose="020B0604020202020204" pitchFamily="34" charset="0"/>
                <a:cs typeface="Arial" panose="020B0604020202020204" pitchFamily="34" charset="0"/>
              </a:rPr>
              <a:t>STRICTLY PRIVATE &amp; CONFIDENTIAL  </a:t>
            </a:r>
            <a:r>
              <a:rPr lang="en-US" sz="800" dirty="0" smtClean="0">
                <a:solidFill>
                  <a:prstClr val="black">
                    <a:lumMod val="75000"/>
                    <a:lumOff val="25000"/>
                  </a:prstClr>
                </a:solidFill>
                <a:latin typeface="Arial" panose="020B0604020202020204" pitchFamily="34" charset="0"/>
                <a:cs typeface="Arial" panose="020B0604020202020204" pitchFamily="34" charset="0"/>
              </a:rPr>
              <a:t>|  RBC Royal Bank of Canada  |  </a:t>
            </a:r>
            <a:fld id="{DFE0FECF-93B3-4C9D-9100-42A195045242}" type="datetime4">
              <a:rPr lang="en-US" sz="800" smtClean="0">
                <a:solidFill>
                  <a:prstClr val="black">
                    <a:lumMod val="75000"/>
                    <a:lumOff val="25000"/>
                  </a:prstClr>
                </a:solidFill>
                <a:latin typeface="Arial" panose="020B0604020202020204" pitchFamily="34" charset="0"/>
                <a:cs typeface="Arial" panose="020B0604020202020204" pitchFamily="34" charset="0"/>
              </a:rPr>
              <a:pPr algn="ctr">
                <a:defRPr/>
              </a:pPr>
              <a:t>October 5, 2018</a:t>
            </a:fld>
            <a:r>
              <a:rPr lang="en-US" sz="800" dirty="0" smtClean="0">
                <a:solidFill>
                  <a:prstClr val="black">
                    <a:lumMod val="75000"/>
                    <a:lumOff val="25000"/>
                  </a:prstClr>
                </a:solidFill>
                <a:latin typeface="Arial" panose="020B0604020202020204" pitchFamily="34" charset="0"/>
                <a:cs typeface="Arial" panose="020B0604020202020204" pitchFamily="34" charset="0"/>
              </a:rPr>
              <a:t>  |  </a:t>
            </a:r>
            <a:fld id="{D5E38787-7733-4C13-AA62-40BA6314B4E2}" type="slidenum">
              <a:rPr lang="en-US" sz="800" smtClean="0">
                <a:solidFill>
                  <a:prstClr val="black">
                    <a:lumMod val="75000"/>
                    <a:lumOff val="25000"/>
                  </a:prstClr>
                </a:solidFill>
                <a:latin typeface="Arial" panose="020B0604020202020204" pitchFamily="34" charset="0"/>
                <a:cs typeface="Arial" panose="020B0604020202020204" pitchFamily="34" charset="0"/>
              </a:rPr>
              <a:pPr algn="ctr">
                <a:defRPr/>
              </a:pPr>
              <a:t>‹#›</a:t>
            </a:fld>
            <a:endParaRPr lang="en-CA" sz="800" dirty="0" smtClean="0">
              <a:solidFill>
                <a:prstClr val="black">
                  <a:lumMod val="75000"/>
                  <a:lumOff val="2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4669608"/>
      </p:ext>
    </p:extLst>
  </p:cSld>
  <p:clrMap bg1="lt1" tx1="dk1" bg2="lt2" tx2="dk2" accent1="accent1" accent2="accent2" accent3="accent3" accent4="accent4" accent5="accent5" accent6="accent6" hlink="hlink" folHlink="folHlink"/>
  <p:sldLayoutIdLst>
    <p:sldLayoutId id="2147483689" r:id="rId1"/>
  </p:sldLayoutIdLst>
  <p:hf hdr="0" ftr="0" dt="0"/>
  <p:txStyles>
    <p:titleStyle>
      <a:lvl1pPr algn="l" defTabSz="914400" rtl="0" eaLnBrk="1" latinLnBrk="0" hangingPunct="1">
        <a:lnSpc>
          <a:spcPct val="90000"/>
        </a:lnSpc>
        <a:spcBef>
          <a:spcPct val="0"/>
        </a:spcBef>
        <a:buNone/>
        <a:defRPr sz="3600" kern="1200">
          <a:solidFill>
            <a:srgbClr val="0051A5"/>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838200"/>
          </a:xfrm>
          <a:prstGeom prst="rect">
            <a:avLst/>
          </a:prstGeom>
          <a:solidFill>
            <a:srgbClr val="181273"/>
          </a:solid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defTabSz="914498"/>
            <a:endParaRPr lang="en-US" sz="1867">
              <a:solidFill>
                <a:prstClr val="white"/>
              </a:solidFill>
              <a:latin typeface="Arial Narrow" panose="020B0606020202030204" pitchFamily="34" charset="0"/>
            </a:endParaRPr>
          </a:p>
        </p:txBody>
      </p:sp>
      <p:sp>
        <p:nvSpPr>
          <p:cNvPr id="7" name="Rectangle 6"/>
          <p:cNvSpPr/>
          <p:nvPr userDrawn="1"/>
        </p:nvSpPr>
        <p:spPr>
          <a:xfrm>
            <a:off x="0" y="6614160"/>
            <a:ext cx="12192000" cy="2438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defTabSz="914498"/>
            <a:endParaRPr lang="en-US" sz="1867">
              <a:solidFill>
                <a:prstClr val="white"/>
              </a:solidFill>
              <a:latin typeface="Arial Narrow" panose="020B0606020202030204" pitchFamily="34" charset="0"/>
            </a:endParaRPr>
          </a:p>
        </p:txBody>
      </p:sp>
      <p:sp>
        <p:nvSpPr>
          <p:cNvPr id="2" name="Title Placeholder 1"/>
          <p:cNvSpPr>
            <a:spLocks noGrp="1"/>
          </p:cNvSpPr>
          <p:nvPr>
            <p:ph type="title"/>
          </p:nvPr>
        </p:nvSpPr>
        <p:spPr>
          <a:xfrm>
            <a:off x="609600" y="76200"/>
            <a:ext cx="10972800" cy="715963"/>
          </a:xfrm>
          <a:prstGeom prst="rect">
            <a:avLst/>
          </a:prstGeom>
        </p:spPr>
        <p:txBody>
          <a:bodyPr vert="horz" lIns="68589" tIns="34295" rIns="68589" bIns="34295"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68589" tIns="34295" rIns="68589" bIns="3429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347197" y="6614160"/>
            <a:ext cx="2844800" cy="243841"/>
          </a:xfrm>
          <a:prstGeom prst="rect">
            <a:avLst/>
          </a:prstGeom>
        </p:spPr>
        <p:txBody>
          <a:bodyPr vert="horz" lIns="68589" tIns="34295" rIns="68589" bIns="34295" rtlCol="0" anchor="ctr"/>
          <a:lstStyle>
            <a:lvl1pPr algn="r">
              <a:defRPr sz="1200">
                <a:solidFill>
                  <a:srgbClr val="00133A"/>
                </a:solidFill>
                <a:latin typeface="Arial Narrow" panose="020B0606020202030204" pitchFamily="34" charset="0"/>
              </a:defRPr>
            </a:lvl1pPr>
          </a:lstStyle>
          <a:p>
            <a:pPr defTabSz="914498"/>
            <a:fld id="{2A916FC7-36A5-47F8-AC6B-E8604D873A68}" type="slidenum">
              <a:rPr lang="en-US" smtClean="0"/>
              <a:pPr defTabSz="914498"/>
              <a:t>‹#›</a:t>
            </a:fld>
            <a:endParaRPr lang="en-US" dirty="0"/>
          </a:p>
        </p:txBody>
      </p:sp>
      <p:cxnSp>
        <p:nvCxnSpPr>
          <p:cNvPr id="12" name="Straight Connector 11"/>
          <p:cNvCxnSpPr/>
          <p:nvPr userDrawn="1"/>
        </p:nvCxnSpPr>
        <p:spPr>
          <a:xfrm>
            <a:off x="-7620" y="838200"/>
            <a:ext cx="1220724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547752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Lst>
  <p:timing>
    <p:tnLst>
      <p:par>
        <p:cTn id="1" dur="indefinite" restart="never" nodeType="tmRoot"/>
      </p:par>
    </p:tnLst>
  </p:timing>
  <p:hf hdr="0" ftr="0" dt="0"/>
  <p:txStyles>
    <p:titleStyle>
      <a:lvl1pPr algn="l" defTabSz="914498" rtl="0" eaLnBrk="1" latinLnBrk="0" hangingPunct="1">
        <a:spcBef>
          <a:spcPct val="0"/>
        </a:spcBef>
        <a:buNone/>
        <a:defRPr sz="4400" b="1" kern="1200">
          <a:solidFill>
            <a:schemeClr val="bg1"/>
          </a:solidFill>
          <a:latin typeface="Arial Narrow" panose="020B0606020202030204" pitchFamily="34" charset="0"/>
          <a:ea typeface="+mj-ea"/>
          <a:cs typeface="+mj-cs"/>
        </a:defRPr>
      </a:lvl1pPr>
    </p:titleStyle>
    <p:bodyStyle>
      <a:lvl1pPr marL="342937" indent="-342937" algn="l" defTabSz="914498" rtl="0" eaLnBrk="1" latinLnBrk="0" hangingPunct="1">
        <a:spcBef>
          <a:spcPct val="20000"/>
        </a:spcBef>
        <a:buFont typeface="Arial" panose="020B0604020202020204" pitchFamily="34" charset="0"/>
        <a:buChar char="•"/>
        <a:defRPr sz="3200" kern="1200">
          <a:solidFill>
            <a:srgbClr val="00133A"/>
          </a:solidFill>
          <a:latin typeface="Arial Narrow" panose="020B0606020202030204" pitchFamily="34" charset="0"/>
          <a:ea typeface="+mn-ea"/>
          <a:cs typeface="+mn-cs"/>
        </a:defRPr>
      </a:lvl1pPr>
      <a:lvl2pPr marL="743031" indent="-285781" algn="l" defTabSz="914498" rtl="0" eaLnBrk="1" latinLnBrk="0" hangingPunct="1">
        <a:spcBef>
          <a:spcPct val="20000"/>
        </a:spcBef>
        <a:buFont typeface="Arial" panose="020B0604020202020204" pitchFamily="34" charset="0"/>
        <a:buChar char="–"/>
        <a:defRPr sz="2800" kern="1200">
          <a:solidFill>
            <a:srgbClr val="00133A"/>
          </a:solidFill>
          <a:latin typeface="Arial Narrow" panose="020B0606020202030204" pitchFamily="34" charset="0"/>
          <a:ea typeface="+mn-ea"/>
          <a:cs typeface="+mn-cs"/>
        </a:defRPr>
      </a:lvl2pPr>
      <a:lvl3pPr marL="1143123" indent="-228625" algn="l" defTabSz="914498" rtl="0" eaLnBrk="1" latinLnBrk="0" hangingPunct="1">
        <a:spcBef>
          <a:spcPct val="20000"/>
        </a:spcBef>
        <a:buFont typeface="Arial" panose="020B0604020202020204" pitchFamily="34" charset="0"/>
        <a:buChar char="•"/>
        <a:defRPr sz="2400" kern="1200">
          <a:solidFill>
            <a:srgbClr val="00133A"/>
          </a:solidFill>
          <a:latin typeface="Arial Narrow" panose="020B0606020202030204" pitchFamily="34" charset="0"/>
          <a:ea typeface="+mn-ea"/>
          <a:cs typeface="+mn-cs"/>
        </a:defRPr>
      </a:lvl3pPr>
      <a:lvl4pPr marL="1600373" indent="-228625" algn="l" defTabSz="914498" rtl="0" eaLnBrk="1" latinLnBrk="0" hangingPunct="1">
        <a:spcBef>
          <a:spcPct val="20000"/>
        </a:spcBef>
        <a:buFont typeface="Arial" panose="020B0604020202020204" pitchFamily="34" charset="0"/>
        <a:buChar char="–"/>
        <a:defRPr sz="2000" kern="1200">
          <a:solidFill>
            <a:srgbClr val="00133A"/>
          </a:solidFill>
          <a:latin typeface="Arial Narrow" panose="020B0606020202030204" pitchFamily="34" charset="0"/>
          <a:ea typeface="+mn-ea"/>
          <a:cs typeface="+mn-cs"/>
        </a:defRPr>
      </a:lvl4pPr>
      <a:lvl5pPr marL="2057623" indent="-228625" algn="l" defTabSz="914498" rtl="0" eaLnBrk="1" latinLnBrk="0" hangingPunct="1">
        <a:spcBef>
          <a:spcPct val="20000"/>
        </a:spcBef>
        <a:buFont typeface="Arial" panose="020B0604020202020204" pitchFamily="34" charset="0"/>
        <a:buChar char="»"/>
        <a:defRPr sz="2000" kern="1200">
          <a:solidFill>
            <a:srgbClr val="00133A"/>
          </a:solidFill>
          <a:latin typeface="Arial Narrow" panose="020B0606020202030204" pitchFamily="34" charset="0"/>
          <a:ea typeface="+mn-ea"/>
          <a:cs typeface="+mn-cs"/>
        </a:defRPr>
      </a:lvl5pPr>
      <a:lvl6pPr marL="2514872" indent="-228625" algn="l" defTabSz="91449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2122" indent="-228625" algn="l" defTabSz="91449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372" indent="-228625" algn="l" defTabSz="91449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621" indent="-228625" algn="l" defTabSz="91449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98" rtl="0" eaLnBrk="1" latinLnBrk="0" hangingPunct="1">
        <a:defRPr sz="1867" kern="1200">
          <a:solidFill>
            <a:schemeClr val="tx1"/>
          </a:solidFill>
          <a:latin typeface="+mn-lt"/>
          <a:ea typeface="+mn-ea"/>
          <a:cs typeface="+mn-cs"/>
        </a:defRPr>
      </a:lvl1pPr>
      <a:lvl2pPr marL="457250" algn="l" defTabSz="914498" rtl="0" eaLnBrk="1" latinLnBrk="0" hangingPunct="1">
        <a:defRPr sz="1867" kern="1200">
          <a:solidFill>
            <a:schemeClr val="tx1"/>
          </a:solidFill>
          <a:latin typeface="+mn-lt"/>
          <a:ea typeface="+mn-ea"/>
          <a:cs typeface="+mn-cs"/>
        </a:defRPr>
      </a:lvl2pPr>
      <a:lvl3pPr marL="914498" algn="l" defTabSz="914498" rtl="0" eaLnBrk="1" latinLnBrk="0" hangingPunct="1">
        <a:defRPr sz="1867" kern="1200">
          <a:solidFill>
            <a:schemeClr val="tx1"/>
          </a:solidFill>
          <a:latin typeface="+mn-lt"/>
          <a:ea typeface="+mn-ea"/>
          <a:cs typeface="+mn-cs"/>
        </a:defRPr>
      </a:lvl3pPr>
      <a:lvl4pPr marL="1371748" algn="l" defTabSz="914498" rtl="0" eaLnBrk="1" latinLnBrk="0" hangingPunct="1">
        <a:defRPr sz="1867" kern="1200">
          <a:solidFill>
            <a:schemeClr val="tx1"/>
          </a:solidFill>
          <a:latin typeface="+mn-lt"/>
          <a:ea typeface="+mn-ea"/>
          <a:cs typeface="+mn-cs"/>
        </a:defRPr>
      </a:lvl4pPr>
      <a:lvl5pPr marL="1828998" algn="l" defTabSz="914498" rtl="0" eaLnBrk="1" latinLnBrk="0" hangingPunct="1">
        <a:defRPr sz="1867" kern="1200">
          <a:solidFill>
            <a:schemeClr val="tx1"/>
          </a:solidFill>
          <a:latin typeface="+mn-lt"/>
          <a:ea typeface="+mn-ea"/>
          <a:cs typeface="+mn-cs"/>
        </a:defRPr>
      </a:lvl5pPr>
      <a:lvl6pPr marL="2286248" algn="l" defTabSz="914498" rtl="0" eaLnBrk="1" latinLnBrk="0" hangingPunct="1">
        <a:defRPr sz="1867" kern="1200">
          <a:solidFill>
            <a:schemeClr val="tx1"/>
          </a:solidFill>
          <a:latin typeface="+mn-lt"/>
          <a:ea typeface="+mn-ea"/>
          <a:cs typeface="+mn-cs"/>
        </a:defRPr>
      </a:lvl6pPr>
      <a:lvl7pPr marL="2743497" algn="l" defTabSz="914498" rtl="0" eaLnBrk="1" latinLnBrk="0" hangingPunct="1">
        <a:defRPr sz="1867" kern="1200">
          <a:solidFill>
            <a:schemeClr val="tx1"/>
          </a:solidFill>
          <a:latin typeface="+mn-lt"/>
          <a:ea typeface="+mn-ea"/>
          <a:cs typeface="+mn-cs"/>
        </a:defRPr>
      </a:lvl7pPr>
      <a:lvl8pPr marL="3200747" algn="l" defTabSz="914498" rtl="0" eaLnBrk="1" latinLnBrk="0" hangingPunct="1">
        <a:defRPr sz="1867" kern="1200">
          <a:solidFill>
            <a:schemeClr val="tx1"/>
          </a:solidFill>
          <a:latin typeface="+mn-lt"/>
          <a:ea typeface="+mn-ea"/>
          <a:cs typeface="+mn-cs"/>
        </a:defRPr>
      </a:lvl8pPr>
      <a:lvl9pPr marL="3657997" algn="l" defTabSz="914498" rtl="0" eaLnBrk="1" latinLnBrk="0" hangingPunct="1">
        <a:defRPr sz="1867"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32" name="Pageheading"/>
          <p:cNvSpPr>
            <a:spLocks noGrp="1" noChangeArrowheads="1"/>
          </p:cNvSpPr>
          <p:nvPr>
            <p:ph type="title"/>
          </p:nvPr>
        </p:nvSpPr>
        <p:spPr bwMode="auto">
          <a:xfrm>
            <a:off x="448736" y="357839"/>
            <a:ext cx="11258781" cy="4069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n-US" dirty="0" smtClean="0"/>
              <a:t>Click To Edit Master Title Style</a:t>
            </a:r>
          </a:p>
        </p:txBody>
      </p:sp>
      <p:sp>
        <p:nvSpPr>
          <p:cNvPr id="1133" name="Line 109"/>
          <p:cNvSpPr>
            <a:spLocks noChangeShapeType="1"/>
          </p:cNvSpPr>
          <p:nvPr/>
        </p:nvSpPr>
        <p:spPr bwMode="auto">
          <a:xfrm>
            <a:off x="435716" y="802723"/>
            <a:ext cx="11303317" cy="0"/>
          </a:xfrm>
          <a:prstGeom prst="line">
            <a:avLst/>
          </a:prstGeom>
          <a:noFill/>
          <a:ln w="12700">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530" tIns="30765" rIns="61530" bIns="30765" anchor="ctr"/>
          <a:lstStyle/>
          <a:p>
            <a:pPr algn="ctr" fontAlgn="base">
              <a:spcBef>
                <a:spcPct val="0"/>
              </a:spcBef>
              <a:spcAft>
                <a:spcPct val="0"/>
              </a:spcAft>
            </a:pPr>
            <a:endParaRPr lang="en-US" sz="675">
              <a:solidFill>
                <a:srgbClr val="0051A5"/>
              </a:solidFill>
              <a:latin typeface="Verdana" panose="020B0604030504040204" pitchFamily="34" charset="0"/>
              <a:ea typeface="Verdana" panose="020B0604030504040204" pitchFamily="34" charset="0"/>
              <a:cs typeface="Verdana" panose="020B0604030504040204" pitchFamily="34" charset="0"/>
            </a:endParaRPr>
          </a:p>
        </p:txBody>
      </p:sp>
      <p:sp>
        <p:nvSpPr>
          <p:cNvPr id="1136" name="Rectangle 112"/>
          <p:cNvSpPr>
            <a:spLocks noGrp="1" noChangeArrowheads="1"/>
          </p:cNvSpPr>
          <p:nvPr>
            <p:ph type="body" idx="1"/>
          </p:nvPr>
        </p:nvSpPr>
        <p:spPr bwMode="auto">
          <a:xfrm>
            <a:off x="447006" y="1191230"/>
            <a:ext cx="11280740" cy="4839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48449" bIns="0" numCol="1" anchor="t" anchorCtr="0" compatLnSpc="1">
            <a:prstTxWarp prst="textNoShape">
              <a:avLst/>
            </a:prstTxWarp>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4" name="Rectangle 6"/>
          <p:cNvSpPr txBox="1">
            <a:spLocks noChangeArrowheads="1"/>
          </p:cNvSpPr>
          <p:nvPr/>
        </p:nvSpPr>
        <p:spPr bwMode="auto">
          <a:xfrm>
            <a:off x="448735" y="6186808"/>
            <a:ext cx="2605516" cy="16105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defPPr>
              <a:defRPr lang="en-US"/>
            </a:defPPr>
            <a:lvl1pPr algn="ctr" rtl="0" fontAlgn="base">
              <a:spcBef>
                <a:spcPct val="0"/>
              </a:spcBef>
              <a:spcAft>
                <a:spcPct val="0"/>
              </a:spcAft>
              <a:defRPr sz="1000" kern="1200">
                <a:solidFill>
                  <a:schemeClr val="bg1">
                    <a:lumMod val="65000"/>
                  </a:schemeClr>
                </a:solidFill>
                <a:latin typeface="Verdana" charset="0"/>
                <a:ea typeface="Verdana" charset="0"/>
                <a:cs typeface="Verdana" charset="0"/>
              </a:defRPr>
            </a:lvl1pPr>
            <a:lvl2pPr marL="457200" algn="ctr" rtl="0" fontAlgn="base">
              <a:spcBef>
                <a:spcPct val="0"/>
              </a:spcBef>
              <a:spcAft>
                <a:spcPct val="0"/>
              </a:spcAft>
              <a:defRPr sz="1000" kern="1200">
                <a:solidFill>
                  <a:schemeClr val="tx1"/>
                </a:solidFill>
                <a:latin typeface="Arial" charset="0"/>
                <a:ea typeface="+mn-ea"/>
                <a:cs typeface="+mn-cs"/>
              </a:defRPr>
            </a:lvl2pPr>
            <a:lvl3pPr marL="914400" algn="ctr" rtl="0" fontAlgn="base">
              <a:spcBef>
                <a:spcPct val="0"/>
              </a:spcBef>
              <a:spcAft>
                <a:spcPct val="0"/>
              </a:spcAft>
              <a:defRPr sz="1000" kern="1200">
                <a:solidFill>
                  <a:schemeClr val="tx1"/>
                </a:solidFill>
                <a:latin typeface="Arial" charset="0"/>
                <a:ea typeface="+mn-ea"/>
                <a:cs typeface="+mn-cs"/>
              </a:defRPr>
            </a:lvl3pPr>
            <a:lvl4pPr marL="1371600" algn="ctr" rtl="0" fontAlgn="base">
              <a:spcBef>
                <a:spcPct val="0"/>
              </a:spcBef>
              <a:spcAft>
                <a:spcPct val="0"/>
              </a:spcAft>
              <a:defRPr sz="1000" kern="1200">
                <a:solidFill>
                  <a:schemeClr val="tx1"/>
                </a:solidFill>
                <a:latin typeface="Arial" charset="0"/>
                <a:ea typeface="+mn-ea"/>
                <a:cs typeface="+mn-cs"/>
              </a:defRPr>
            </a:lvl4pPr>
            <a:lvl5pPr marL="1828800" algn="ctr"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algn="l" defTabSz="615300">
              <a:defRPr/>
            </a:pPr>
            <a:r>
              <a:rPr lang="en-CA" sz="675" dirty="0" smtClean="0">
                <a:solidFill>
                  <a:srgbClr val="000000">
                    <a:lumMod val="50000"/>
                    <a:lumOff val="50000"/>
                  </a:srgbClr>
                </a:solidFill>
              </a:rPr>
              <a:t>Page </a:t>
            </a:r>
            <a:fld id="{A9E4B9AD-B339-4F5D-8467-1A5EB7D4A4C3}" type="slidenum">
              <a:rPr lang="en-CA" sz="675" smtClean="0">
                <a:solidFill>
                  <a:srgbClr val="000000">
                    <a:lumMod val="50000"/>
                    <a:lumOff val="50000"/>
                  </a:srgbClr>
                </a:solidFill>
              </a:rPr>
              <a:pPr algn="l" defTabSz="615300">
                <a:defRPr/>
              </a:pPr>
              <a:t>‹#›</a:t>
            </a:fld>
            <a:r>
              <a:rPr lang="en-CA" sz="675" dirty="0" smtClean="0">
                <a:solidFill>
                  <a:srgbClr val="000000">
                    <a:lumMod val="50000"/>
                    <a:lumOff val="50000"/>
                  </a:srgbClr>
                </a:solidFill>
              </a:rPr>
              <a:t> | July 2018</a:t>
            </a:r>
            <a:endParaRPr lang="en-CA" sz="675" dirty="0">
              <a:solidFill>
                <a:srgbClr val="000000">
                  <a:lumMod val="50000"/>
                  <a:lumOff val="50000"/>
                </a:srgbClr>
              </a:solidFill>
            </a:endParaRPr>
          </a:p>
        </p:txBody>
      </p:sp>
      <p:cxnSp>
        <p:nvCxnSpPr>
          <p:cNvPr id="8" name="Straight Connector 7"/>
          <p:cNvCxnSpPr/>
          <p:nvPr/>
        </p:nvCxnSpPr>
        <p:spPr>
          <a:xfrm>
            <a:off x="437446" y="6167775"/>
            <a:ext cx="11290300" cy="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26" name="Picture 2" descr="https://rbc-confluence.fg.rbc.com:8443/download/attachments/11259614/Innovation%20Logo%20Full%20Colour%20SMALL?api=v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09933" y="6277736"/>
            <a:ext cx="1429100" cy="41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64809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Lst>
  <p:timing>
    <p:tnLst>
      <p:par>
        <p:cTn id="1" dur="indefinite" restart="never" nodeType="tmRoot"/>
      </p:par>
    </p:tnLst>
  </p:timing>
  <p:hf hdr="0" ftr="0" dt="0"/>
  <p:txStyles>
    <p:titleStyle>
      <a:lvl1pPr algn="l" defTabSz="343970" rtl="0" fontAlgn="base">
        <a:spcBef>
          <a:spcPct val="0"/>
        </a:spcBef>
        <a:spcAft>
          <a:spcPct val="0"/>
        </a:spcAft>
        <a:defRPr sz="1500">
          <a:solidFill>
            <a:srgbClr val="0051A5"/>
          </a:solidFill>
          <a:latin typeface="Verdana" panose="020B0604030504040204" pitchFamily="34" charset="0"/>
          <a:ea typeface="Verdana" panose="020B0604030504040204" pitchFamily="34" charset="0"/>
          <a:cs typeface="Verdana" panose="020B0604030504040204" pitchFamily="34" charset="0"/>
        </a:defRPr>
      </a:lvl1pPr>
      <a:lvl2pPr algn="l" defTabSz="343970" rtl="0" fontAlgn="base">
        <a:spcBef>
          <a:spcPct val="0"/>
        </a:spcBef>
        <a:spcAft>
          <a:spcPct val="0"/>
        </a:spcAft>
        <a:defRPr sz="1050">
          <a:solidFill>
            <a:schemeClr val="tx2"/>
          </a:solidFill>
          <a:latin typeface="Arial" pitchFamily="34" charset="0"/>
          <a:ea typeface="Geneva" pitchFamily="1" charset="-128"/>
        </a:defRPr>
      </a:lvl2pPr>
      <a:lvl3pPr algn="l" defTabSz="343970" rtl="0" fontAlgn="base">
        <a:spcBef>
          <a:spcPct val="0"/>
        </a:spcBef>
        <a:spcAft>
          <a:spcPct val="0"/>
        </a:spcAft>
        <a:defRPr sz="1050">
          <a:solidFill>
            <a:schemeClr val="tx2"/>
          </a:solidFill>
          <a:latin typeface="Arial" pitchFamily="34" charset="0"/>
          <a:ea typeface="Geneva" pitchFamily="1" charset="-128"/>
        </a:defRPr>
      </a:lvl3pPr>
      <a:lvl4pPr algn="l" defTabSz="343970" rtl="0" fontAlgn="base">
        <a:spcBef>
          <a:spcPct val="0"/>
        </a:spcBef>
        <a:spcAft>
          <a:spcPct val="0"/>
        </a:spcAft>
        <a:defRPr sz="1050">
          <a:solidFill>
            <a:schemeClr val="tx2"/>
          </a:solidFill>
          <a:latin typeface="Arial" pitchFamily="34" charset="0"/>
          <a:ea typeface="Geneva" pitchFamily="1" charset="-128"/>
        </a:defRPr>
      </a:lvl4pPr>
      <a:lvl5pPr algn="l" defTabSz="343970" rtl="0" fontAlgn="base">
        <a:spcBef>
          <a:spcPct val="0"/>
        </a:spcBef>
        <a:spcAft>
          <a:spcPct val="0"/>
        </a:spcAft>
        <a:defRPr sz="1050">
          <a:solidFill>
            <a:schemeClr val="tx2"/>
          </a:solidFill>
          <a:latin typeface="Arial" pitchFamily="34" charset="0"/>
          <a:ea typeface="Geneva" pitchFamily="1" charset="-128"/>
        </a:defRPr>
      </a:lvl5pPr>
      <a:lvl6pPr marL="307650" algn="l" defTabSz="343970" rtl="0" fontAlgn="base">
        <a:spcBef>
          <a:spcPct val="0"/>
        </a:spcBef>
        <a:spcAft>
          <a:spcPct val="0"/>
        </a:spcAft>
        <a:defRPr sz="1050">
          <a:solidFill>
            <a:schemeClr val="tx2"/>
          </a:solidFill>
          <a:latin typeface="Arial" pitchFamily="34" charset="0"/>
          <a:ea typeface="Geneva" pitchFamily="1" charset="-128"/>
        </a:defRPr>
      </a:lvl6pPr>
      <a:lvl7pPr marL="615300" algn="l" defTabSz="343970" rtl="0" fontAlgn="base">
        <a:spcBef>
          <a:spcPct val="0"/>
        </a:spcBef>
        <a:spcAft>
          <a:spcPct val="0"/>
        </a:spcAft>
        <a:defRPr sz="1050">
          <a:solidFill>
            <a:schemeClr val="tx2"/>
          </a:solidFill>
          <a:latin typeface="Arial" pitchFamily="34" charset="0"/>
          <a:ea typeface="Geneva" pitchFamily="1" charset="-128"/>
        </a:defRPr>
      </a:lvl7pPr>
      <a:lvl8pPr marL="922950" algn="l" defTabSz="343970" rtl="0" fontAlgn="base">
        <a:spcBef>
          <a:spcPct val="0"/>
        </a:spcBef>
        <a:spcAft>
          <a:spcPct val="0"/>
        </a:spcAft>
        <a:defRPr sz="1050">
          <a:solidFill>
            <a:schemeClr val="tx2"/>
          </a:solidFill>
          <a:latin typeface="Arial" pitchFamily="34" charset="0"/>
          <a:ea typeface="Geneva" pitchFamily="1" charset="-128"/>
        </a:defRPr>
      </a:lvl8pPr>
      <a:lvl9pPr marL="1230599" algn="l" defTabSz="343970" rtl="0" fontAlgn="base">
        <a:spcBef>
          <a:spcPct val="0"/>
        </a:spcBef>
        <a:spcAft>
          <a:spcPct val="0"/>
        </a:spcAft>
        <a:defRPr sz="1050">
          <a:solidFill>
            <a:schemeClr val="tx2"/>
          </a:solidFill>
          <a:latin typeface="Arial" pitchFamily="34" charset="0"/>
          <a:ea typeface="Geneva" pitchFamily="1" charset="-128"/>
        </a:defRPr>
      </a:lvl9pPr>
    </p:titleStyle>
    <p:bodyStyle>
      <a:lvl1pPr marL="110754" indent="-98448" algn="l" defTabSz="343970" rtl="0" fontAlgn="base">
        <a:spcBef>
          <a:spcPts val="539"/>
        </a:spcBef>
        <a:spcAft>
          <a:spcPts val="0"/>
        </a:spcAft>
        <a:buClr>
          <a:schemeClr val="tx1"/>
        </a:buClr>
        <a:buFont typeface="Wingdings" panose="05000000000000000000" pitchFamily="2" charset="2"/>
        <a:buChar char="§"/>
        <a:defRPr sz="900" b="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defRPr>
      </a:lvl1pPr>
      <a:lvl2pPr marL="233814" indent="-98448" algn="l" defTabSz="343970" rtl="0" fontAlgn="base">
        <a:lnSpc>
          <a:spcPct val="100000"/>
        </a:lnSpc>
        <a:spcBef>
          <a:spcPts val="269"/>
        </a:spcBef>
        <a:spcAft>
          <a:spcPts val="0"/>
        </a:spcAft>
        <a:buClr>
          <a:schemeClr val="tx1">
            <a:lumMod val="75000"/>
          </a:schemeClr>
        </a:buClr>
        <a:buFont typeface="Symbol" panose="05050102010706020507" pitchFamily="18" charset="2"/>
        <a:buChar char="-"/>
        <a:defRPr sz="825">
          <a:solidFill>
            <a:schemeClr val="tx2">
              <a:lumMod val="85000"/>
              <a:lumOff val="15000"/>
            </a:schemeClr>
          </a:solidFill>
          <a:latin typeface="+mn-lt"/>
          <a:ea typeface="Verdana" panose="020B0604030504040204" pitchFamily="34" charset="0"/>
          <a:cs typeface="Verdana" panose="020B0604030504040204" pitchFamily="34" charset="0"/>
        </a:defRPr>
      </a:lvl2pPr>
      <a:lvl3pPr marL="356874" indent="-98448" algn="l" defTabSz="343970" rtl="0" fontAlgn="base">
        <a:lnSpc>
          <a:spcPct val="100000"/>
        </a:lnSpc>
        <a:spcBef>
          <a:spcPts val="269"/>
        </a:spcBef>
        <a:spcAft>
          <a:spcPts val="0"/>
        </a:spcAft>
        <a:buClr>
          <a:schemeClr val="tx1">
            <a:lumMod val="75000"/>
          </a:schemeClr>
        </a:buClr>
        <a:buFont typeface="Symbol" panose="05050102010706020507" pitchFamily="18" charset="2"/>
        <a:buChar char="-"/>
        <a:defRPr sz="750">
          <a:solidFill>
            <a:schemeClr val="tx2">
              <a:lumMod val="85000"/>
              <a:lumOff val="15000"/>
            </a:schemeClr>
          </a:solidFill>
          <a:latin typeface="+mn-lt"/>
          <a:ea typeface="Verdana" panose="020B0604030504040204" pitchFamily="34" charset="0"/>
          <a:cs typeface="Verdana" panose="020B0604030504040204" pitchFamily="34" charset="0"/>
        </a:defRPr>
      </a:lvl3pPr>
      <a:lvl4pPr marL="479934" indent="-98448" algn="l" defTabSz="343970" rtl="0" fontAlgn="base">
        <a:lnSpc>
          <a:spcPct val="100000"/>
        </a:lnSpc>
        <a:spcBef>
          <a:spcPts val="269"/>
        </a:spcBef>
        <a:spcAft>
          <a:spcPts val="0"/>
        </a:spcAft>
        <a:buClr>
          <a:schemeClr val="tx1">
            <a:lumMod val="75000"/>
          </a:schemeClr>
        </a:buClr>
        <a:buSzPct val="85000"/>
        <a:buFont typeface="Symbol" panose="05050102010706020507" pitchFamily="18" charset="2"/>
        <a:buChar char="-"/>
        <a:defRPr sz="525">
          <a:solidFill>
            <a:schemeClr val="tx2">
              <a:lumMod val="85000"/>
              <a:lumOff val="15000"/>
            </a:schemeClr>
          </a:solidFill>
          <a:latin typeface="+mn-lt"/>
          <a:ea typeface="Verdana" panose="020B0604030504040204" pitchFamily="34" charset="0"/>
          <a:cs typeface="Verdana" panose="020B0604030504040204" pitchFamily="34" charset="0"/>
        </a:defRPr>
      </a:lvl4pPr>
      <a:lvl5pPr marL="619915" indent="-115369" algn="l" defTabSz="343970" rtl="0" fontAlgn="base">
        <a:lnSpc>
          <a:spcPct val="100000"/>
        </a:lnSpc>
        <a:spcBef>
          <a:spcPts val="269"/>
        </a:spcBef>
        <a:spcAft>
          <a:spcPts val="0"/>
        </a:spcAft>
        <a:buClr>
          <a:schemeClr val="tx1">
            <a:lumMod val="75000"/>
          </a:schemeClr>
        </a:buClr>
        <a:buSzPct val="100000"/>
        <a:buFont typeface="Symbol" panose="05050102010706020507" pitchFamily="18" charset="2"/>
        <a:buChar char="-"/>
        <a:defRPr sz="375">
          <a:solidFill>
            <a:schemeClr val="tx2">
              <a:lumMod val="85000"/>
              <a:lumOff val="15000"/>
            </a:schemeClr>
          </a:solidFill>
          <a:latin typeface="+mn-lt"/>
          <a:ea typeface="Verdana" panose="020B0604030504040204" pitchFamily="34" charset="0"/>
          <a:cs typeface="Verdana" panose="020B0604030504040204" pitchFamily="34" charset="0"/>
        </a:defRPr>
      </a:lvl5pPr>
      <a:lvl6pPr marL="645210" indent="-122847" algn="l" defTabSz="343970" rtl="0" fontAlgn="base">
        <a:spcBef>
          <a:spcPct val="0"/>
        </a:spcBef>
        <a:spcAft>
          <a:spcPts val="337"/>
        </a:spcAft>
        <a:buSzPct val="65000"/>
        <a:buFont typeface="Arial" pitchFamily="34" charset="0"/>
        <a:buChar char="–"/>
        <a:defRPr sz="675">
          <a:solidFill>
            <a:schemeClr val="tx1"/>
          </a:solidFill>
          <a:latin typeface="+mn-lt"/>
        </a:defRPr>
      </a:lvl6pPr>
      <a:lvl7pPr marL="952860" indent="-122847" algn="l" defTabSz="343970" rtl="0" fontAlgn="base">
        <a:spcBef>
          <a:spcPct val="0"/>
        </a:spcBef>
        <a:spcAft>
          <a:spcPts val="337"/>
        </a:spcAft>
        <a:buSzPct val="65000"/>
        <a:buFont typeface="Arial" pitchFamily="34" charset="0"/>
        <a:buChar char="–"/>
        <a:defRPr sz="675">
          <a:solidFill>
            <a:schemeClr val="tx1"/>
          </a:solidFill>
          <a:latin typeface="+mn-lt"/>
        </a:defRPr>
      </a:lvl7pPr>
      <a:lvl8pPr marL="1260510" indent="-122847" algn="l" defTabSz="343970" rtl="0" fontAlgn="base">
        <a:spcBef>
          <a:spcPct val="0"/>
        </a:spcBef>
        <a:spcAft>
          <a:spcPts val="337"/>
        </a:spcAft>
        <a:buSzPct val="65000"/>
        <a:buFont typeface="Arial" pitchFamily="34" charset="0"/>
        <a:buChar char="–"/>
        <a:defRPr sz="675">
          <a:solidFill>
            <a:schemeClr val="tx1"/>
          </a:solidFill>
          <a:latin typeface="+mn-lt"/>
        </a:defRPr>
      </a:lvl8pPr>
      <a:lvl9pPr marL="1568160" indent="-122847" algn="l" defTabSz="343970" rtl="0" fontAlgn="base">
        <a:spcBef>
          <a:spcPct val="0"/>
        </a:spcBef>
        <a:spcAft>
          <a:spcPts val="337"/>
        </a:spcAft>
        <a:buSzPct val="65000"/>
        <a:buFont typeface="Arial" pitchFamily="34" charset="0"/>
        <a:buChar char="–"/>
        <a:defRPr sz="675">
          <a:solidFill>
            <a:schemeClr val="tx1"/>
          </a:solidFill>
          <a:latin typeface="+mn-lt"/>
        </a:defRPr>
      </a:lvl9pPr>
    </p:bodyStyle>
    <p:otherStyle>
      <a:defPPr>
        <a:defRPr lang="en-US"/>
      </a:defPPr>
      <a:lvl1pPr marL="0" algn="l" defTabSz="615300" rtl="0" eaLnBrk="1" latinLnBrk="0" hangingPunct="1">
        <a:defRPr sz="1200" kern="1200">
          <a:solidFill>
            <a:schemeClr val="tx1"/>
          </a:solidFill>
          <a:latin typeface="+mn-lt"/>
          <a:ea typeface="+mn-ea"/>
          <a:cs typeface="+mn-cs"/>
        </a:defRPr>
      </a:lvl1pPr>
      <a:lvl2pPr marL="307650" algn="l" defTabSz="615300" rtl="0" eaLnBrk="1" latinLnBrk="0" hangingPunct="1">
        <a:defRPr sz="1200" kern="1200">
          <a:solidFill>
            <a:schemeClr val="tx1"/>
          </a:solidFill>
          <a:latin typeface="+mn-lt"/>
          <a:ea typeface="+mn-ea"/>
          <a:cs typeface="+mn-cs"/>
        </a:defRPr>
      </a:lvl2pPr>
      <a:lvl3pPr marL="615300" algn="l" defTabSz="615300" rtl="0" eaLnBrk="1" latinLnBrk="0" hangingPunct="1">
        <a:defRPr sz="1200" kern="1200">
          <a:solidFill>
            <a:schemeClr val="tx1"/>
          </a:solidFill>
          <a:latin typeface="+mn-lt"/>
          <a:ea typeface="+mn-ea"/>
          <a:cs typeface="+mn-cs"/>
        </a:defRPr>
      </a:lvl3pPr>
      <a:lvl4pPr marL="922950" algn="l" defTabSz="615300" rtl="0" eaLnBrk="1" latinLnBrk="0" hangingPunct="1">
        <a:defRPr sz="1200" kern="1200">
          <a:solidFill>
            <a:schemeClr val="tx1"/>
          </a:solidFill>
          <a:latin typeface="+mn-lt"/>
          <a:ea typeface="+mn-ea"/>
          <a:cs typeface="+mn-cs"/>
        </a:defRPr>
      </a:lvl4pPr>
      <a:lvl5pPr marL="1230599" algn="l" defTabSz="615300" rtl="0" eaLnBrk="1" latinLnBrk="0" hangingPunct="1">
        <a:defRPr sz="1200" kern="1200">
          <a:solidFill>
            <a:schemeClr val="tx1"/>
          </a:solidFill>
          <a:latin typeface="+mn-lt"/>
          <a:ea typeface="+mn-ea"/>
          <a:cs typeface="+mn-cs"/>
        </a:defRPr>
      </a:lvl5pPr>
      <a:lvl6pPr marL="1538249" algn="l" defTabSz="615300" rtl="0" eaLnBrk="1" latinLnBrk="0" hangingPunct="1">
        <a:defRPr sz="1200" kern="1200">
          <a:solidFill>
            <a:schemeClr val="tx1"/>
          </a:solidFill>
          <a:latin typeface="+mn-lt"/>
          <a:ea typeface="+mn-ea"/>
          <a:cs typeface="+mn-cs"/>
        </a:defRPr>
      </a:lvl6pPr>
      <a:lvl7pPr marL="1845899" algn="l" defTabSz="615300" rtl="0" eaLnBrk="1" latinLnBrk="0" hangingPunct="1">
        <a:defRPr sz="1200" kern="1200">
          <a:solidFill>
            <a:schemeClr val="tx1"/>
          </a:solidFill>
          <a:latin typeface="+mn-lt"/>
          <a:ea typeface="+mn-ea"/>
          <a:cs typeface="+mn-cs"/>
        </a:defRPr>
      </a:lvl7pPr>
      <a:lvl8pPr marL="2153549" algn="l" defTabSz="615300" rtl="0" eaLnBrk="1" latinLnBrk="0" hangingPunct="1">
        <a:defRPr sz="1200" kern="1200">
          <a:solidFill>
            <a:schemeClr val="tx1"/>
          </a:solidFill>
          <a:latin typeface="+mn-lt"/>
          <a:ea typeface="+mn-ea"/>
          <a:cs typeface="+mn-cs"/>
        </a:defRPr>
      </a:lvl8pPr>
      <a:lvl9pPr marL="2461199" algn="l" defTabSz="615300" rtl="0" eaLnBrk="1" latinLnBrk="0" hangingPunct="1">
        <a:defRPr sz="12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166A73-C28D-413D-9794-D4E46E1132DD}" type="datetime1">
              <a:rPr lang="en-US" smtClean="0">
                <a:solidFill>
                  <a:prstClr val="black">
                    <a:tint val="75000"/>
                  </a:prstClr>
                </a:solidFill>
              </a:rPr>
              <a:t>10/05/18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43FF2A-6026-1E43-B33A-2D54679C45A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710570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3294" y="3429005"/>
            <a:ext cx="10515162"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4" name="Date Placeholder 3"/>
          <p:cNvSpPr>
            <a:spLocks noGrp="1"/>
          </p:cNvSpPr>
          <p:nvPr>
            <p:ph type="dt" sz="half" idx="2"/>
          </p:nvPr>
        </p:nvSpPr>
        <p:spPr>
          <a:xfrm>
            <a:off x="838431" y="6356375"/>
            <a:ext cx="274232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1253833"/>
            <a:fld id="{6F290C80-B34D-4488-9999-1598C4CA9800}" type="datetime1">
              <a:rPr lang="en-US" smtClean="0">
                <a:solidFill>
                  <a:prstClr val="black">
                    <a:tint val="75000"/>
                  </a:prstClr>
                </a:solidFill>
              </a:rPr>
              <a:t>10/05/18</a:t>
            </a:fld>
            <a:endParaRPr lang="en-CA" dirty="0">
              <a:solidFill>
                <a:prstClr val="black">
                  <a:tint val="75000"/>
                </a:prstClr>
              </a:solidFill>
            </a:endParaRPr>
          </a:p>
        </p:txBody>
      </p:sp>
      <p:sp>
        <p:nvSpPr>
          <p:cNvPr id="5" name="Footer Placeholder 4"/>
          <p:cNvSpPr>
            <a:spLocks noGrp="1"/>
          </p:cNvSpPr>
          <p:nvPr>
            <p:ph type="ftr" sz="quarter" idx="3"/>
          </p:nvPr>
        </p:nvSpPr>
        <p:spPr>
          <a:xfrm>
            <a:off x="4038065" y="6356375"/>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1253833"/>
            <a:endParaRPr lang="en-CA" dirty="0">
              <a:solidFill>
                <a:prstClr val="black">
                  <a:tint val="75000"/>
                </a:prstClr>
              </a:solidFill>
            </a:endParaRPr>
          </a:p>
        </p:txBody>
      </p:sp>
      <p:sp>
        <p:nvSpPr>
          <p:cNvPr id="6" name="Slide Number Placeholder 5"/>
          <p:cNvSpPr>
            <a:spLocks noGrp="1"/>
          </p:cNvSpPr>
          <p:nvPr>
            <p:ph type="sldNum" sz="quarter" idx="4"/>
          </p:nvPr>
        </p:nvSpPr>
        <p:spPr>
          <a:xfrm>
            <a:off x="8611266" y="6356375"/>
            <a:ext cx="274232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53833"/>
            <a:fld id="{16CA8DC7-4B54-4160-B331-E38EC09259F8}" type="slidenum">
              <a:rPr lang="en-CA" smtClean="0">
                <a:solidFill>
                  <a:prstClr val="black">
                    <a:tint val="75000"/>
                  </a:prstClr>
                </a:solidFill>
              </a:rPr>
              <a:pPr defTabSz="1253833"/>
              <a:t>‹#›</a:t>
            </a:fld>
            <a:endParaRPr lang="en-CA" dirty="0">
              <a:solidFill>
                <a:prstClr val="black">
                  <a:tint val="75000"/>
                </a:prstClr>
              </a:solidFill>
            </a:endParaRPr>
          </a:p>
        </p:txBody>
      </p:sp>
    </p:spTree>
    <p:extLst>
      <p:ext uri="{BB962C8B-B14F-4D97-AF65-F5344CB8AC3E}">
        <p14:creationId xmlns:p14="http://schemas.microsoft.com/office/powerpoint/2010/main" val="1405206870"/>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6.png"/><Relationship Id="rId7" Type="http://schemas.openxmlformats.org/officeDocument/2006/relationships/image" Target="../media/image38.png"/><Relationship Id="rId2" Type="http://schemas.openxmlformats.org/officeDocument/2006/relationships/slideLayout" Target="../slideLayouts/slideLayout117.xml"/><Relationship Id="rId1" Type="http://schemas.openxmlformats.org/officeDocument/2006/relationships/tags" Target="../tags/tag14.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6.png"/><Relationship Id="rId7" Type="http://schemas.openxmlformats.org/officeDocument/2006/relationships/image" Target="../media/image45.png"/><Relationship Id="rId2" Type="http://schemas.openxmlformats.org/officeDocument/2006/relationships/slideLayout" Target="../slideLayouts/slideLayout117.xml"/><Relationship Id="rId1" Type="http://schemas.openxmlformats.org/officeDocument/2006/relationships/tags" Target="../tags/tag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17.xml"/><Relationship Id="rId1" Type="http://schemas.openxmlformats.org/officeDocument/2006/relationships/tags" Target="../tags/tag16.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117.xml"/><Relationship Id="rId1" Type="http://schemas.openxmlformats.org/officeDocument/2006/relationships/tags" Target="../tags/tag17.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6.xml"/><Relationship Id="rId1" Type="http://schemas.openxmlformats.org/officeDocument/2006/relationships/tags" Target="../tags/tag18.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6.xml"/><Relationship Id="rId1" Type="http://schemas.openxmlformats.org/officeDocument/2006/relationships/tags" Target="../tags/tag19.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6.xml"/><Relationship Id="rId1" Type="http://schemas.openxmlformats.org/officeDocument/2006/relationships/tags" Target="../tags/tag20.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6.xml"/><Relationship Id="rId1" Type="http://schemas.openxmlformats.org/officeDocument/2006/relationships/tags" Target="../tags/tag2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90.xml"/><Relationship Id="rId1" Type="http://schemas.openxmlformats.org/officeDocument/2006/relationships/tags" Target="../tags/tag2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18.xml"/><Relationship Id="rId1" Type="http://schemas.openxmlformats.org/officeDocument/2006/relationships/tags" Target="../tags/tag23.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0.xml"/><Relationship Id="rId1" Type="http://schemas.openxmlformats.org/officeDocument/2006/relationships/tags" Target="../tags/tag2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0.xml"/><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0.xml"/><Relationship Id="rId1" Type="http://schemas.openxmlformats.org/officeDocument/2006/relationships/tags" Target="../tags/tag2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0.xml"/><Relationship Id="rId1" Type="http://schemas.openxmlformats.org/officeDocument/2006/relationships/tags" Target="../tags/tag2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0.xml"/><Relationship Id="rId1" Type="http://schemas.openxmlformats.org/officeDocument/2006/relationships/tags" Target="../tags/tag2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3.xml"/><Relationship Id="rId1" Type="http://schemas.openxmlformats.org/officeDocument/2006/relationships/tags" Target="../tags/tag29.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3.xml"/><Relationship Id="rId1" Type="http://schemas.openxmlformats.org/officeDocument/2006/relationships/tags" Target="../tags/tag3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3.xml"/><Relationship Id="rId1" Type="http://schemas.openxmlformats.org/officeDocument/2006/relationships/tags" Target="../tags/tag3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3.xml"/><Relationship Id="rId1" Type="http://schemas.openxmlformats.org/officeDocument/2006/relationships/tags" Target="../tags/tag3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3.xml"/><Relationship Id="rId1" Type="http://schemas.openxmlformats.org/officeDocument/2006/relationships/tags" Target="../tags/tag3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5.em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3.xml"/><Relationship Id="rId1" Type="http://schemas.openxmlformats.org/officeDocument/2006/relationships/tags" Target="../tags/tag3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35.xml"/><Relationship Id="rId1" Type="http://schemas.openxmlformats.org/officeDocument/2006/relationships/vmlDrawing" Target="../drawings/vmlDrawing5.vml"/><Relationship Id="rId5" Type="http://schemas.openxmlformats.org/officeDocument/2006/relationships/image" Target="../media/image55.emf"/><Relationship Id="rId4" Type="http://schemas.openxmlformats.org/officeDocument/2006/relationships/package" Target="../embeddings/Microsoft_Excel_Worksheet4.xlsx"/></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36.xml"/><Relationship Id="rId1" Type="http://schemas.openxmlformats.org/officeDocument/2006/relationships/vmlDrawing" Target="../drawings/vmlDrawing6.vml"/><Relationship Id="rId5" Type="http://schemas.openxmlformats.org/officeDocument/2006/relationships/image" Target="../media/image56.emf"/><Relationship Id="rId4" Type="http://schemas.openxmlformats.org/officeDocument/2006/relationships/package" Target="../embeddings/Microsoft_Excel_Worksheet5.xlsx"/></Relationships>
</file>

<file path=ppt/slides/_rels/slide3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slideLayout" Target="../slideLayouts/slideLayout28.xml"/><Relationship Id="rId1" Type="http://schemas.openxmlformats.org/officeDocument/2006/relationships/tags" Target="../tags/tag3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3.xml"/><Relationship Id="rId1" Type="http://schemas.openxmlformats.org/officeDocument/2006/relationships/tags" Target="../tags/tag3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3.xml"/><Relationship Id="rId1" Type="http://schemas.openxmlformats.org/officeDocument/2006/relationships/tags" Target="../tags/tag3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3.xml"/><Relationship Id="rId1" Type="http://schemas.openxmlformats.org/officeDocument/2006/relationships/tags" Target="../tags/tag4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1.xml"/><Relationship Id="rId1" Type="http://schemas.openxmlformats.org/officeDocument/2006/relationships/tags" Target="../tags/tag41.xml"/><Relationship Id="rId5" Type="http://schemas.openxmlformats.org/officeDocument/2006/relationships/image" Target="../media/image59.jpe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1.xml"/><Relationship Id="rId1" Type="http://schemas.openxmlformats.org/officeDocument/2006/relationships/tags" Target="../tags/tag4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1.xml"/><Relationship Id="rId1" Type="http://schemas.openxmlformats.org/officeDocument/2006/relationships/tags" Target="../tags/tag43.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chart" Target="../charts/chart2.xml"/><Relationship Id="rId4" Type="http://schemas.openxmlformats.org/officeDocument/2006/relationships/chart" Target="../charts/char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1.xml"/><Relationship Id="rId1" Type="http://schemas.openxmlformats.org/officeDocument/2006/relationships/tags" Target="../tags/tag44.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1.xml"/><Relationship Id="rId1" Type="http://schemas.openxmlformats.org/officeDocument/2006/relationships/tags" Target="../tags/tag45.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1.xml"/><Relationship Id="rId1" Type="http://schemas.openxmlformats.org/officeDocument/2006/relationships/tags" Target="../tags/tag46.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1.xml"/><Relationship Id="rId1" Type="http://schemas.openxmlformats.org/officeDocument/2006/relationships/tags" Target="../tags/tag47.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1.xml"/><Relationship Id="rId1" Type="http://schemas.openxmlformats.org/officeDocument/2006/relationships/tags" Target="../tags/tag48.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1.xml"/><Relationship Id="rId1" Type="http://schemas.openxmlformats.org/officeDocument/2006/relationships/tags" Target="../tags/tag49.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1.xml"/><Relationship Id="rId1" Type="http://schemas.openxmlformats.org/officeDocument/2006/relationships/tags" Target="../tags/tag50.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2.xml"/><Relationship Id="rId1" Type="http://schemas.openxmlformats.org/officeDocument/2006/relationships/tags" Target="../tags/tag5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5.xml"/><Relationship Id="rId1" Type="http://schemas.openxmlformats.org/officeDocument/2006/relationships/tags" Target="../tags/tag5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5.xml"/><Relationship Id="rId1" Type="http://schemas.openxmlformats.org/officeDocument/2006/relationships/tags" Target="../tags/tag5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25.xml"/><Relationship Id="rId1" Type="http://schemas.openxmlformats.org/officeDocument/2006/relationships/tags" Target="../tags/tag5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8.xml"/><Relationship Id="rId1" Type="http://schemas.openxmlformats.org/officeDocument/2006/relationships/tags" Target="../tags/tag5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8.xml"/><Relationship Id="rId1" Type="http://schemas.openxmlformats.org/officeDocument/2006/relationships/tags" Target="../tags/tag5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8.xml"/><Relationship Id="rId1" Type="http://schemas.openxmlformats.org/officeDocument/2006/relationships/tags" Target="../tags/tag5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8.xml"/><Relationship Id="rId1" Type="http://schemas.openxmlformats.org/officeDocument/2006/relationships/tags" Target="../tags/tag5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8.xml"/><Relationship Id="rId1" Type="http://schemas.openxmlformats.org/officeDocument/2006/relationships/tags" Target="../tags/tag59.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39.xml"/><Relationship Id="rId1" Type="http://schemas.openxmlformats.org/officeDocument/2006/relationships/tags" Target="../tags/tag60.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9.xml"/><Relationship Id="rId1" Type="http://schemas.openxmlformats.org/officeDocument/2006/relationships/tags" Target="../tags/tag6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9.xml"/><Relationship Id="rId1" Type="http://schemas.openxmlformats.org/officeDocument/2006/relationships/tags" Target="../tags/tag6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8.xml"/><Relationship Id="rId1" Type="http://schemas.openxmlformats.org/officeDocument/2006/relationships/tags" Target="../tags/tag6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2.xml"/><Relationship Id="rId1" Type="http://schemas.openxmlformats.org/officeDocument/2006/relationships/tags" Target="../tags/tag10.xml"/><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8.xml"/><Relationship Id="rId1" Type="http://schemas.openxmlformats.org/officeDocument/2006/relationships/tags" Target="../tags/tag6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8.xml"/><Relationship Id="rId1" Type="http://schemas.openxmlformats.org/officeDocument/2006/relationships/tags" Target="../tags/tag65.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8.xml"/><Relationship Id="rId1" Type="http://schemas.openxmlformats.org/officeDocument/2006/relationships/tags" Target="../tags/tag66.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8.xml"/><Relationship Id="rId1" Type="http://schemas.openxmlformats.org/officeDocument/2006/relationships/tags" Target="../tags/tag67.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tags" Target="../tags/tag68.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tags" Target="../tags/tag69.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tags" Target="../tags/tag70.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tags" Target="../tags/tag71.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tags" Target="../tags/tag7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27.xml"/><Relationship Id="rId1" Type="http://schemas.openxmlformats.org/officeDocument/2006/relationships/tags" Target="../tags/tag73.xml"/></Relationships>
</file>

<file path=ppt/slides/_rels/slide7.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slideLayout" Target="../slideLayouts/slideLayout116.xml"/><Relationship Id="rId7" Type="http://schemas.openxmlformats.org/officeDocument/2006/relationships/oleObject" Target="file:///C:\Users\orap696\Documents\2018%20planning\ICI\ICI%20Data.xlsx!SLT!R1C6:R12C9" TargetMode="External"/><Relationship Id="rId12" Type="http://schemas.openxmlformats.org/officeDocument/2006/relationships/image" Target="../media/image30.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image" Target="../media/image26.png"/><Relationship Id="rId11" Type="http://schemas.openxmlformats.org/officeDocument/2006/relationships/package" Target="../embeddings/Microsoft_Excel_Worksheet3.xlsx"/><Relationship Id="rId5" Type="http://schemas.openxmlformats.org/officeDocument/2006/relationships/image" Target="../media/image27.emf"/><Relationship Id="rId10" Type="http://schemas.openxmlformats.org/officeDocument/2006/relationships/image" Target="../media/image29.emf"/><Relationship Id="rId4" Type="http://schemas.openxmlformats.org/officeDocument/2006/relationships/oleObject" Target="file:///C:\Users\orap696\Desktop\Book3!Sheet2!R21C1:R38C5" TargetMode="External"/><Relationship Id="rId9" Type="http://schemas.openxmlformats.org/officeDocument/2006/relationships/oleObject" Target="file:///C:\Users\orap696\Documents\2018%20planning\ICI\ICI%20Data%2009.05.xlsx!Sheet4!R1C1:R11C3" TargetMode="Externa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2.xml"/><Relationship Id="rId1" Type="http://schemas.openxmlformats.org/officeDocument/2006/relationships/tags" Target="../tags/tag74.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1.xml"/><Relationship Id="rId1" Type="http://schemas.openxmlformats.org/officeDocument/2006/relationships/tags" Target="../tags/tag75.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1.xml"/><Relationship Id="rId1" Type="http://schemas.openxmlformats.org/officeDocument/2006/relationships/tags" Target="../tags/tag76.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1.xml"/><Relationship Id="rId1" Type="http://schemas.openxmlformats.org/officeDocument/2006/relationships/tags" Target="../tags/tag77.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1.xml"/><Relationship Id="rId1" Type="http://schemas.openxmlformats.org/officeDocument/2006/relationships/tags" Target="../tags/tag78.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2.xml"/><Relationship Id="rId1" Type="http://schemas.openxmlformats.org/officeDocument/2006/relationships/tags" Target="../tags/tag79.xml"/><Relationship Id="rId4" Type="http://schemas.openxmlformats.org/officeDocument/2006/relationships/image" Target="../media/image60.emf"/></Relationships>
</file>

<file path=ppt/slides/_rels/slide8.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slideLayout" Target="../slideLayouts/slideLayout116.xml"/><Relationship Id="rId7" Type="http://schemas.openxmlformats.org/officeDocument/2006/relationships/image" Target="../media/image31.emf"/><Relationship Id="rId2" Type="http://schemas.openxmlformats.org/officeDocument/2006/relationships/tags" Target="../tags/tag12.xml"/><Relationship Id="rId1" Type="http://schemas.openxmlformats.org/officeDocument/2006/relationships/vmlDrawing" Target="../drawings/vmlDrawing4.vml"/><Relationship Id="rId6" Type="http://schemas.openxmlformats.org/officeDocument/2006/relationships/oleObject" Target="file:///C:\Users\orap696\Documents\2018%20planning\ICI\ICI%20Data%2009.05.xlsx!Sheet1!R5C7:R15C10" TargetMode="External"/><Relationship Id="rId5" Type="http://schemas.openxmlformats.org/officeDocument/2006/relationships/image" Target="../media/image26.png"/><Relationship Id="rId10" Type="http://schemas.openxmlformats.org/officeDocument/2006/relationships/image" Target="../media/image32.emf"/><Relationship Id="rId4" Type="http://schemas.openxmlformats.org/officeDocument/2006/relationships/notesSlide" Target="../notesSlides/notesSlide6.xml"/><Relationship Id="rId9" Type="http://schemas.openxmlformats.org/officeDocument/2006/relationships/oleObject" Target="file:///C:\Users\orap696\Documents\2018%20planning\ICI\ICI%20Data%2009.05.xlsx!Sheet5!R1C1:R9C4"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6.xml"/><Relationship Id="rId1" Type="http://schemas.openxmlformats.org/officeDocument/2006/relationships/tags" Target="../tags/tag13.xml"/><Relationship Id="rId6" Type="http://schemas.openxmlformats.org/officeDocument/2006/relationships/image" Target="../media/image34.emf"/><Relationship Id="rId5" Type="http://schemas.openxmlformats.org/officeDocument/2006/relationships/image" Target="../media/image33.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2323" y="1122363"/>
            <a:ext cx="10172699" cy="2387600"/>
          </a:xfrm>
        </p:spPr>
        <p:txBody>
          <a:bodyPr/>
          <a:lstStyle/>
          <a:p>
            <a:r>
              <a:rPr lang="en-US" b="1" dirty="0" smtClean="0"/>
              <a:t>2019 Initiatives, Capacity, Impact</a:t>
            </a:r>
            <a:endParaRPr lang="en-US" b="1" dirty="0"/>
          </a:p>
        </p:txBody>
      </p:sp>
      <p:sp>
        <p:nvSpPr>
          <p:cNvPr id="3" name="Subtitle 2"/>
          <p:cNvSpPr>
            <a:spLocks noGrp="1"/>
          </p:cNvSpPr>
          <p:nvPr>
            <p:ph type="subTitle" idx="1"/>
          </p:nvPr>
        </p:nvSpPr>
        <p:spPr/>
        <p:txBody>
          <a:bodyPr>
            <a:normAutofit/>
          </a:bodyPr>
          <a:lstStyle/>
          <a:p>
            <a:r>
              <a:rPr lang="en-US" sz="2800" dirty="0" smtClean="0"/>
              <a:t>Innovation &amp; Technology</a:t>
            </a:r>
          </a:p>
          <a:p>
            <a:r>
              <a:rPr lang="en-US" sz="2800" dirty="0" smtClean="0"/>
              <a:t>Sep 13</a:t>
            </a:r>
            <a:r>
              <a:rPr lang="en-US" sz="2800" baseline="30000" dirty="0" smtClean="0"/>
              <a:t>th</a:t>
            </a:r>
            <a:r>
              <a:rPr lang="en-US" sz="2800" dirty="0" smtClean="0"/>
              <a:t>, 2018</a:t>
            </a:r>
            <a:endParaRPr lang="en-US" sz="2800" dirty="0"/>
          </a:p>
        </p:txBody>
      </p:sp>
      <p:sp>
        <p:nvSpPr>
          <p:cNvPr id="4" name="Slide Number Placeholder 3"/>
          <p:cNvSpPr>
            <a:spLocks noGrp="1"/>
          </p:cNvSpPr>
          <p:nvPr>
            <p:ph type="sldNum" sz="quarter" idx="12"/>
          </p:nvPr>
        </p:nvSpPr>
        <p:spPr/>
        <p:txBody>
          <a:bodyPr/>
          <a:lstStyle/>
          <a:p>
            <a:fld id="{1190BA2A-4E42-4548-BB76-F9393884CAA5}" type="slidenum">
              <a:rPr lang="en-US" smtClean="0"/>
              <a:t>1</a:t>
            </a:fld>
            <a:endParaRPr lang="en-US"/>
          </a:p>
        </p:txBody>
      </p:sp>
    </p:spTree>
    <p:custDataLst>
      <p:tags r:id="rId1"/>
    </p:custDataLst>
    <p:extLst>
      <p:ext uri="{BB962C8B-B14F-4D97-AF65-F5344CB8AC3E}">
        <p14:creationId xmlns:p14="http://schemas.microsoft.com/office/powerpoint/2010/main" val="7728448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980257" y="677302"/>
            <a:ext cx="10016031" cy="367055"/>
          </a:xfrm>
          <a:solidFill>
            <a:schemeClr val="accent6">
              <a:lumMod val="75000"/>
            </a:schemeClr>
          </a:solidFill>
        </p:spPr>
        <p:txBody>
          <a:bodyPr/>
          <a:lstStyle/>
          <a:p>
            <a:r>
              <a:rPr lang="en-US" dirty="0" smtClean="0">
                <a:solidFill>
                  <a:schemeClr val="bg1"/>
                </a:solidFill>
              </a:rPr>
              <a:t>LOB Priority Breakdown </a:t>
            </a:r>
            <a:endParaRPr lang="en-US" dirty="0">
              <a:solidFill>
                <a:schemeClr val="bg1"/>
              </a:solidFill>
            </a:endParaRPr>
          </a:p>
        </p:txBody>
      </p:sp>
      <p:sp>
        <p:nvSpPr>
          <p:cNvPr id="7" name="Slide Number Placeholder 6"/>
          <p:cNvSpPr>
            <a:spLocks noGrp="1"/>
          </p:cNvSpPr>
          <p:nvPr>
            <p:ph type="sldNum" sz="quarter" idx="16"/>
          </p:nvPr>
        </p:nvSpPr>
        <p:spPr/>
        <p:txBody>
          <a:bodyPr/>
          <a:lstStyle/>
          <a:p>
            <a:fld id="{25B621E3-93B7-4D21-B912-57376FAAC5A7}" type="slidenum">
              <a:rPr lang="en-GB" smtClean="0"/>
              <a:pPr/>
              <a:t>10</a:t>
            </a:fld>
            <a:endParaRPr lang="en-GB" dirty="0"/>
          </a:p>
        </p:txBody>
      </p:sp>
      <p:sp>
        <p:nvSpPr>
          <p:cNvPr id="8" name="Rectangle 7"/>
          <p:cNvSpPr/>
          <p:nvPr/>
        </p:nvSpPr>
        <p:spPr>
          <a:xfrm>
            <a:off x="738188" y="1"/>
            <a:ext cx="10715625" cy="528464"/>
          </a:xfrm>
          <a:prstGeom prst="rect">
            <a:avLst/>
          </a:prstGeom>
          <a:solidFill>
            <a:srgbClr val="1F6CB5"/>
          </a:solidFill>
          <a:ln w="10795" cap="flat" cmpd="sng" algn="ctr">
            <a:noFill/>
            <a:prstDash val="solid"/>
          </a:ln>
          <a:effectLst/>
        </p:spPr>
        <p:txBody>
          <a:bodyPr rtlCol="0" anchor="ctr"/>
          <a:lstStyle/>
          <a:p>
            <a:pPr algn="ctr" eaLnBrk="0" fontAlgn="base" hangingPunct="0">
              <a:spcBef>
                <a:spcPct val="0"/>
              </a:spcBef>
              <a:spcAft>
                <a:spcPct val="0"/>
              </a:spcAft>
              <a:defRPr/>
            </a:pPr>
            <a:endParaRPr lang="en-US" sz="1350" kern="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grpSp>
        <p:nvGrpSpPr>
          <p:cNvPr id="9" name="Group 8"/>
          <p:cNvGrpSpPr/>
          <p:nvPr/>
        </p:nvGrpSpPr>
        <p:grpSpPr>
          <a:xfrm>
            <a:off x="9766699" y="72773"/>
            <a:ext cx="1687114" cy="352148"/>
            <a:chOff x="7307866" y="79389"/>
            <a:chExt cx="1799588" cy="375624"/>
          </a:xfrm>
        </p:grpSpPr>
        <p:sp>
          <p:nvSpPr>
            <p:cNvPr id="10" name="Oval 9"/>
            <p:cNvSpPr/>
            <p:nvPr/>
          </p:nvSpPr>
          <p:spPr>
            <a:xfrm>
              <a:off x="7307866" y="79389"/>
              <a:ext cx="370562" cy="370562"/>
            </a:xfrm>
            <a:prstGeom prst="ellipse">
              <a:avLst/>
            </a:prstGeom>
            <a:solidFill>
              <a:sysClr val="window" lastClr="FFFFFF"/>
            </a:solidFill>
            <a:ln w="10795" cap="flat" cmpd="sng" algn="ctr">
              <a:noFill/>
              <a:prstDash val="solid"/>
            </a:ln>
            <a:effectLst/>
          </p:spPr>
          <p:txBody>
            <a:bodyPr rtlCol="0" anchor="ctr"/>
            <a:lstStyle/>
            <a:p>
              <a:pPr algn="ctr" eaLnBrk="0" fontAlgn="base" hangingPunct="0">
                <a:spcBef>
                  <a:spcPct val="0"/>
                </a:spcBef>
                <a:spcAft>
                  <a:spcPct val="0"/>
                </a:spcAft>
                <a:defRPr/>
              </a:pPr>
              <a:endParaRPr lang="en-CA" sz="1688" kern="0">
                <a:solidFill>
                  <a:prstClr val="white"/>
                </a:solidFill>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7866" y="81154"/>
              <a:ext cx="370562" cy="367033"/>
            </a:xfrm>
            <a:prstGeom prst="rect">
              <a:avLst/>
            </a:prstGeom>
          </p:spPr>
        </p:pic>
        <p:sp>
          <p:nvSpPr>
            <p:cNvPr id="12" name="TextBox 11"/>
            <p:cNvSpPr txBox="1"/>
            <p:nvPr/>
          </p:nvSpPr>
          <p:spPr>
            <a:xfrm>
              <a:off x="7678428" y="79389"/>
              <a:ext cx="1429026" cy="375624"/>
            </a:xfrm>
            <a:prstGeom prst="rect">
              <a:avLst/>
            </a:prstGeom>
            <a:noFill/>
          </p:spPr>
          <p:txBody>
            <a:bodyPr wrap="square" rtlCol="0">
              <a:spAutoFit/>
            </a:bodyPr>
            <a:lstStyle/>
            <a:p>
              <a:pPr eaLnBrk="0" fontAlgn="base" hangingPunct="0">
                <a:spcBef>
                  <a:spcPct val="0"/>
                </a:spcBef>
                <a:spcAft>
                  <a:spcPct val="0"/>
                </a:spcAft>
                <a:defRPr/>
              </a:pPr>
              <a:r>
                <a:rPr lang="en-US" sz="844" b="1" kern="0" dirty="0">
                  <a:solidFill>
                    <a:prstClr val="white"/>
                  </a:solidFill>
                  <a:ea typeface="Tahoma" panose="020B0604030504040204" pitchFamily="34" charset="0"/>
                  <a:cs typeface="Arial" panose="020B0604020202020204" pitchFamily="34" charset="0"/>
                </a:rPr>
                <a:t>Wealth Management</a:t>
              </a:r>
            </a:p>
            <a:p>
              <a:pPr eaLnBrk="0" fontAlgn="base" hangingPunct="0">
                <a:spcBef>
                  <a:spcPct val="0"/>
                </a:spcBef>
                <a:spcAft>
                  <a:spcPct val="0"/>
                </a:spcAft>
                <a:defRPr/>
              </a:pPr>
              <a:r>
                <a:rPr lang="en-US" sz="844" kern="0" dirty="0">
                  <a:solidFill>
                    <a:prstClr val="white"/>
                  </a:solidFill>
                  <a:ea typeface="Tahoma" panose="020B0604030504040204" pitchFamily="34" charset="0"/>
                  <a:cs typeface="Arial" panose="020B0604020202020204" pitchFamily="34" charset="0"/>
                </a:rPr>
                <a:t>Technology &amp; Solutions</a:t>
              </a:r>
              <a:endParaRPr lang="en-CA" sz="844" kern="0" dirty="0">
                <a:solidFill>
                  <a:prstClr val="white"/>
                </a:solidFill>
                <a:ea typeface="Tahoma" panose="020B0604030504040204" pitchFamily="34" charset="0"/>
                <a:cs typeface="Arial" panose="020B0604020202020204" pitchFamily="34" charset="0"/>
              </a:endParaRPr>
            </a:p>
          </p:txBody>
        </p:sp>
      </p:grpSp>
      <p:sp>
        <p:nvSpPr>
          <p:cNvPr id="13" name="Title 1"/>
          <p:cNvSpPr txBox="1">
            <a:spLocks/>
          </p:cNvSpPr>
          <p:nvPr/>
        </p:nvSpPr>
        <p:spPr>
          <a:xfrm>
            <a:off x="974128" y="145416"/>
            <a:ext cx="6193434" cy="334487"/>
          </a:xfrm>
          <a:prstGeom prst="rect">
            <a:avLst/>
          </a:prstGeom>
        </p:spPr>
        <p:txBody>
          <a:bodyPr vert="horz" lIns="85725" tIns="42863" rIns="85725" bIns="42863"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base">
              <a:spcAft>
                <a:spcPct val="0"/>
              </a:spcAft>
            </a:pPr>
            <a:r>
              <a:rPr lang="en-US" sz="1800" b="1" dirty="0">
                <a:solidFill>
                  <a:prstClr val="white"/>
                </a:solidFill>
                <a:latin typeface="Tahoma" panose="020B0604030504040204" pitchFamily="34" charset="0"/>
                <a:ea typeface="Tahoma" panose="020B0604030504040204" pitchFamily="34" charset="0"/>
                <a:cs typeface="Tahoma" panose="020B0604030504040204" pitchFamily="34" charset="0"/>
              </a:rPr>
              <a:t>Prioritization of Projects – by LOB</a:t>
            </a:r>
          </a:p>
        </p:txBody>
      </p:sp>
      <p:pic>
        <p:nvPicPr>
          <p:cNvPr id="4" name="Picture 3"/>
          <p:cNvPicPr>
            <a:picLocks noChangeAspect="1"/>
          </p:cNvPicPr>
          <p:nvPr/>
        </p:nvPicPr>
        <p:blipFill>
          <a:blip r:embed="rId4"/>
          <a:stretch>
            <a:fillRect/>
          </a:stretch>
        </p:blipFill>
        <p:spPr>
          <a:xfrm>
            <a:off x="3464496" y="1337433"/>
            <a:ext cx="2439739" cy="1657601"/>
          </a:xfrm>
          <a:prstGeom prst="rect">
            <a:avLst/>
          </a:prstGeom>
        </p:spPr>
      </p:pic>
      <p:pic>
        <p:nvPicPr>
          <p:cNvPr id="15" name="Picture 14"/>
          <p:cNvPicPr>
            <a:picLocks noChangeAspect="1"/>
          </p:cNvPicPr>
          <p:nvPr/>
        </p:nvPicPr>
        <p:blipFill>
          <a:blip r:embed="rId5"/>
          <a:stretch>
            <a:fillRect/>
          </a:stretch>
        </p:blipFill>
        <p:spPr>
          <a:xfrm>
            <a:off x="974128" y="1326127"/>
            <a:ext cx="2458588" cy="1670408"/>
          </a:xfrm>
          <a:prstGeom prst="rect">
            <a:avLst/>
          </a:prstGeom>
        </p:spPr>
      </p:pic>
      <p:pic>
        <p:nvPicPr>
          <p:cNvPr id="16" name="Picture 15"/>
          <p:cNvPicPr>
            <a:picLocks noChangeAspect="1"/>
          </p:cNvPicPr>
          <p:nvPr/>
        </p:nvPicPr>
        <p:blipFill>
          <a:blip r:embed="rId6"/>
          <a:stretch>
            <a:fillRect/>
          </a:stretch>
        </p:blipFill>
        <p:spPr>
          <a:xfrm>
            <a:off x="974128" y="3155910"/>
            <a:ext cx="2458588" cy="1670408"/>
          </a:xfrm>
          <a:prstGeom prst="rect">
            <a:avLst/>
          </a:prstGeom>
        </p:spPr>
      </p:pic>
      <p:pic>
        <p:nvPicPr>
          <p:cNvPr id="17" name="Picture 16"/>
          <p:cNvPicPr>
            <a:picLocks noChangeAspect="1"/>
          </p:cNvPicPr>
          <p:nvPr/>
        </p:nvPicPr>
        <p:blipFill>
          <a:blip r:embed="rId7"/>
          <a:stretch>
            <a:fillRect/>
          </a:stretch>
        </p:blipFill>
        <p:spPr>
          <a:xfrm>
            <a:off x="3439181" y="3155910"/>
            <a:ext cx="2465053" cy="1674799"/>
          </a:xfrm>
          <a:prstGeom prst="rect">
            <a:avLst/>
          </a:prstGeom>
        </p:spPr>
      </p:pic>
      <p:pic>
        <p:nvPicPr>
          <p:cNvPr id="19" name="Picture 18"/>
          <p:cNvPicPr>
            <a:picLocks noChangeAspect="1"/>
          </p:cNvPicPr>
          <p:nvPr/>
        </p:nvPicPr>
        <p:blipFill>
          <a:blip r:embed="rId8"/>
          <a:stretch>
            <a:fillRect/>
          </a:stretch>
        </p:blipFill>
        <p:spPr>
          <a:xfrm>
            <a:off x="5982144" y="1364909"/>
            <a:ext cx="2457573" cy="1669718"/>
          </a:xfrm>
          <a:prstGeom prst="rect">
            <a:avLst/>
          </a:prstGeom>
        </p:spPr>
      </p:pic>
      <p:pic>
        <p:nvPicPr>
          <p:cNvPr id="21" name="Picture 20"/>
          <p:cNvPicPr>
            <a:picLocks noChangeAspect="1"/>
          </p:cNvPicPr>
          <p:nvPr/>
        </p:nvPicPr>
        <p:blipFill>
          <a:blip r:embed="rId9"/>
          <a:stretch>
            <a:fillRect/>
          </a:stretch>
        </p:blipFill>
        <p:spPr>
          <a:xfrm>
            <a:off x="5982143" y="3155910"/>
            <a:ext cx="2478664" cy="1684047"/>
          </a:xfrm>
          <a:prstGeom prst="rect">
            <a:avLst/>
          </a:prstGeom>
        </p:spPr>
      </p:pic>
      <p:pic>
        <p:nvPicPr>
          <p:cNvPr id="33" name="Picture 32"/>
          <p:cNvPicPr>
            <a:picLocks noChangeAspect="1"/>
          </p:cNvPicPr>
          <p:nvPr/>
        </p:nvPicPr>
        <p:blipFill>
          <a:blip r:embed="rId10"/>
          <a:stretch>
            <a:fillRect/>
          </a:stretch>
        </p:blipFill>
        <p:spPr>
          <a:xfrm>
            <a:off x="8538716" y="1364909"/>
            <a:ext cx="2457572" cy="1669718"/>
          </a:xfrm>
          <a:prstGeom prst="rect">
            <a:avLst/>
          </a:prstGeom>
        </p:spPr>
      </p:pic>
      <p:sp>
        <p:nvSpPr>
          <p:cNvPr id="18" name="Rectangle 17"/>
          <p:cNvSpPr/>
          <p:nvPr/>
        </p:nvSpPr>
        <p:spPr>
          <a:xfrm>
            <a:off x="8643288" y="3355179"/>
            <a:ext cx="2077765" cy="577081"/>
          </a:xfrm>
          <a:prstGeom prst="rect">
            <a:avLst/>
          </a:prstGeom>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a:r>
              <a:rPr lang="en-US" sz="1050" b="1" dirty="0" smtClean="0"/>
              <a:t>Unavailable Data:</a:t>
            </a:r>
          </a:p>
          <a:p>
            <a:pPr algn="ctr"/>
            <a:r>
              <a:rPr lang="en-US" sz="1050" dirty="0" smtClean="0"/>
              <a:t>WMUS</a:t>
            </a:r>
          </a:p>
          <a:p>
            <a:pPr algn="ctr"/>
            <a:r>
              <a:rPr lang="en-US" sz="1050" dirty="0" smtClean="0"/>
              <a:t>GAM</a:t>
            </a:r>
          </a:p>
        </p:txBody>
      </p:sp>
    </p:spTree>
    <p:custDataLst>
      <p:tags r:id="rId1"/>
    </p:custDataLst>
    <p:extLst>
      <p:ext uri="{BB962C8B-B14F-4D97-AF65-F5344CB8AC3E}">
        <p14:creationId xmlns:p14="http://schemas.microsoft.com/office/powerpoint/2010/main" val="4773657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38188" y="1"/>
            <a:ext cx="10715625" cy="528464"/>
          </a:xfrm>
          <a:prstGeom prst="rect">
            <a:avLst/>
          </a:prstGeom>
          <a:solidFill>
            <a:srgbClr val="1F6CB5"/>
          </a:solidFill>
          <a:ln w="10795" cap="flat" cmpd="sng" algn="ctr">
            <a:noFill/>
            <a:prstDash val="solid"/>
          </a:ln>
          <a:effectLst/>
        </p:spPr>
        <p:txBody>
          <a:bodyPr rtlCol="0" anchor="ctr"/>
          <a:lstStyle/>
          <a:p>
            <a:pPr algn="ctr" eaLnBrk="0" fontAlgn="base" hangingPunct="0">
              <a:spcBef>
                <a:spcPct val="0"/>
              </a:spcBef>
              <a:spcAft>
                <a:spcPct val="0"/>
              </a:spcAft>
              <a:defRPr/>
            </a:pPr>
            <a:endParaRPr lang="en-US" sz="1350" kern="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grpSp>
        <p:nvGrpSpPr>
          <p:cNvPr id="9" name="Group 8"/>
          <p:cNvGrpSpPr/>
          <p:nvPr/>
        </p:nvGrpSpPr>
        <p:grpSpPr>
          <a:xfrm>
            <a:off x="9766699" y="72773"/>
            <a:ext cx="1687114" cy="352148"/>
            <a:chOff x="7307866" y="79389"/>
            <a:chExt cx="1799588" cy="375624"/>
          </a:xfrm>
        </p:grpSpPr>
        <p:sp>
          <p:nvSpPr>
            <p:cNvPr id="10" name="Oval 9"/>
            <p:cNvSpPr/>
            <p:nvPr/>
          </p:nvSpPr>
          <p:spPr>
            <a:xfrm>
              <a:off x="7307866" y="79389"/>
              <a:ext cx="370562" cy="370562"/>
            </a:xfrm>
            <a:prstGeom prst="ellipse">
              <a:avLst/>
            </a:prstGeom>
            <a:solidFill>
              <a:sysClr val="window" lastClr="FFFFFF"/>
            </a:solidFill>
            <a:ln w="10795" cap="flat" cmpd="sng" algn="ctr">
              <a:noFill/>
              <a:prstDash val="solid"/>
            </a:ln>
            <a:effectLst/>
          </p:spPr>
          <p:txBody>
            <a:bodyPr rtlCol="0" anchor="ctr"/>
            <a:lstStyle/>
            <a:p>
              <a:pPr algn="ctr" eaLnBrk="0" fontAlgn="base" hangingPunct="0">
                <a:spcBef>
                  <a:spcPct val="0"/>
                </a:spcBef>
                <a:spcAft>
                  <a:spcPct val="0"/>
                </a:spcAft>
                <a:defRPr/>
              </a:pPr>
              <a:endParaRPr lang="en-CA" sz="1688" kern="0">
                <a:solidFill>
                  <a:prstClr val="white"/>
                </a:solidFill>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7866" y="81154"/>
              <a:ext cx="370562" cy="367033"/>
            </a:xfrm>
            <a:prstGeom prst="rect">
              <a:avLst/>
            </a:prstGeom>
          </p:spPr>
        </p:pic>
        <p:sp>
          <p:nvSpPr>
            <p:cNvPr id="12" name="TextBox 11"/>
            <p:cNvSpPr txBox="1"/>
            <p:nvPr/>
          </p:nvSpPr>
          <p:spPr>
            <a:xfrm>
              <a:off x="7678428" y="79389"/>
              <a:ext cx="1429026" cy="375624"/>
            </a:xfrm>
            <a:prstGeom prst="rect">
              <a:avLst/>
            </a:prstGeom>
            <a:noFill/>
          </p:spPr>
          <p:txBody>
            <a:bodyPr wrap="square" rtlCol="0">
              <a:spAutoFit/>
            </a:bodyPr>
            <a:lstStyle/>
            <a:p>
              <a:pPr eaLnBrk="0" fontAlgn="base" hangingPunct="0">
                <a:spcBef>
                  <a:spcPct val="0"/>
                </a:spcBef>
                <a:spcAft>
                  <a:spcPct val="0"/>
                </a:spcAft>
                <a:defRPr/>
              </a:pPr>
              <a:r>
                <a:rPr lang="en-US" sz="844" b="1" kern="0" dirty="0">
                  <a:solidFill>
                    <a:prstClr val="white"/>
                  </a:solidFill>
                  <a:ea typeface="Tahoma" panose="020B0604030504040204" pitchFamily="34" charset="0"/>
                  <a:cs typeface="Arial" panose="020B0604020202020204" pitchFamily="34" charset="0"/>
                </a:rPr>
                <a:t>Wealth Management</a:t>
              </a:r>
            </a:p>
            <a:p>
              <a:pPr eaLnBrk="0" fontAlgn="base" hangingPunct="0">
                <a:spcBef>
                  <a:spcPct val="0"/>
                </a:spcBef>
                <a:spcAft>
                  <a:spcPct val="0"/>
                </a:spcAft>
                <a:defRPr/>
              </a:pPr>
              <a:r>
                <a:rPr lang="en-US" sz="844" kern="0" dirty="0">
                  <a:solidFill>
                    <a:prstClr val="white"/>
                  </a:solidFill>
                  <a:ea typeface="Tahoma" panose="020B0604030504040204" pitchFamily="34" charset="0"/>
                  <a:cs typeface="Arial" panose="020B0604020202020204" pitchFamily="34" charset="0"/>
                </a:rPr>
                <a:t>Technology &amp; Solutions</a:t>
              </a:r>
              <a:endParaRPr lang="en-CA" sz="844" kern="0" dirty="0">
                <a:solidFill>
                  <a:prstClr val="white"/>
                </a:solidFill>
                <a:ea typeface="Tahoma" panose="020B0604030504040204" pitchFamily="34" charset="0"/>
                <a:cs typeface="Arial" panose="020B0604020202020204" pitchFamily="34" charset="0"/>
              </a:endParaRPr>
            </a:p>
          </p:txBody>
        </p:sp>
      </p:grpSp>
      <p:sp>
        <p:nvSpPr>
          <p:cNvPr id="13" name="Title 1"/>
          <p:cNvSpPr txBox="1">
            <a:spLocks/>
          </p:cNvSpPr>
          <p:nvPr/>
        </p:nvSpPr>
        <p:spPr>
          <a:xfrm>
            <a:off x="974128" y="145416"/>
            <a:ext cx="6193434" cy="334487"/>
          </a:xfrm>
          <a:prstGeom prst="rect">
            <a:avLst/>
          </a:prstGeom>
        </p:spPr>
        <p:txBody>
          <a:bodyPr vert="horz" lIns="85725" tIns="42863" rIns="85725" bIns="42863"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base">
              <a:spcAft>
                <a:spcPct val="0"/>
              </a:spcAft>
            </a:pPr>
            <a:r>
              <a:rPr lang="en-US" sz="1800" b="1" dirty="0">
                <a:solidFill>
                  <a:prstClr val="white"/>
                </a:solidFill>
                <a:latin typeface="Tahoma" panose="020B0604030504040204" pitchFamily="34" charset="0"/>
                <a:ea typeface="Tahoma" panose="020B0604030504040204" pitchFamily="34" charset="0"/>
                <a:cs typeface="Tahoma" panose="020B0604030504040204" pitchFamily="34" charset="0"/>
              </a:rPr>
              <a:t>Prioritization of Projects – by Investment Category</a:t>
            </a:r>
          </a:p>
        </p:txBody>
      </p:sp>
      <p:sp>
        <p:nvSpPr>
          <p:cNvPr id="14" name="Text Placeholder 4"/>
          <p:cNvSpPr>
            <a:spLocks noGrp="1"/>
          </p:cNvSpPr>
          <p:nvPr>
            <p:ph type="body" sz="quarter" idx="14"/>
          </p:nvPr>
        </p:nvSpPr>
        <p:spPr>
          <a:xfrm>
            <a:off x="1262735" y="831163"/>
            <a:ext cx="7291853" cy="367055"/>
          </a:xfrm>
          <a:solidFill>
            <a:schemeClr val="accent6">
              <a:lumMod val="75000"/>
            </a:schemeClr>
          </a:solidFill>
        </p:spPr>
        <p:txBody>
          <a:bodyPr/>
          <a:lstStyle/>
          <a:p>
            <a:r>
              <a:rPr lang="en-US" dirty="0" smtClean="0">
                <a:solidFill>
                  <a:schemeClr val="bg1"/>
                </a:solidFill>
              </a:rPr>
              <a:t>LOB Investment Category Breakdown</a:t>
            </a:r>
            <a:endParaRPr lang="en-US" dirty="0">
              <a:solidFill>
                <a:schemeClr val="bg1"/>
              </a:solidFill>
            </a:endParaRPr>
          </a:p>
        </p:txBody>
      </p:sp>
      <p:pic>
        <p:nvPicPr>
          <p:cNvPr id="18" name="Picture 17"/>
          <p:cNvPicPr>
            <a:picLocks noChangeAspect="1"/>
          </p:cNvPicPr>
          <p:nvPr/>
        </p:nvPicPr>
        <p:blipFill>
          <a:blip r:embed="rId4"/>
          <a:stretch>
            <a:fillRect/>
          </a:stretch>
        </p:blipFill>
        <p:spPr>
          <a:xfrm>
            <a:off x="1262736" y="1240404"/>
            <a:ext cx="2453149" cy="1474499"/>
          </a:xfrm>
          <a:prstGeom prst="rect">
            <a:avLst/>
          </a:prstGeom>
        </p:spPr>
      </p:pic>
      <p:pic>
        <p:nvPicPr>
          <p:cNvPr id="22" name="Picture 21"/>
          <p:cNvPicPr>
            <a:picLocks noChangeAspect="1"/>
          </p:cNvPicPr>
          <p:nvPr/>
        </p:nvPicPr>
        <p:blipFill>
          <a:blip r:embed="rId5"/>
          <a:stretch>
            <a:fillRect/>
          </a:stretch>
        </p:blipFill>
        <p:spPr>
          <a:xfrm>
            <a:off x="3809711" y="1240404"/>
            <a:ext cx="2206279" cy="1474499"/>
          </a:xfrm>
          <a:prstGeom prst="rect">
            <a:avLst/>
          </a:prstGeom>
        </p:spPr>
      </p:pic>
      <p:pic>
        <p:nvPicPr>
          <p:cNvPr id="27" name="Picture 26"/>
          <p:cNvPicPr>
            <a:picLocks noChangeAspect="1"/>
          </p:cNvPicPr>
          <p:nvPr/>
        </p:nvPicPr>
        <p:blipFill>
          <a:blip r:embed="rId6"/>
          <a:stretch>
            <a:fillRect/>
          </a:stretch>
        </p:blipFill>
        <p:spPr>
          <a:xfrm>
            <a:off x="1262736" y="2847972"/>
            <a:ext cx="2453149" cy="1568902"/>
          </a:xfrm>
          <a:prstGeom prst="rect">
            <a:avLst/>
          </a:prstGeom>
        </p:spPr>
      </p:pic>
      <p:pic>
        <p:nvPicPr>
          <p:cNvPr id="29" name="Picture 28"/>
          <p:cNvPicPr>
            <a:picLocks noChangeAspect="1"/>
          </p:cNvPicPr>
          <p:nvPr/>
        </p:nvPicPr>
        <p:blipFill>
          <a:blip r:embed="rId7"/>
          <a:stretch>
            <a:fillRect/>
          </a:stretch>
        </p:blipFill>
        <p:spPr>
          <a:xfrm>
            <a:off x="3809711" y="2862193"/>
            <a:ext cx="2214065" cy="1554680"/>
          </a:xfrm>
          <a:prstGeom prst="rect">
            <a:avLst/>
          </a:prstGeom>
        </p:spPr>
      </p:pic>
      <p:pic>
        <p:nvPicPr>
          <p:cNvPr id="3" name="Picture 2"/>
          <p:cNvPicPr>
            <a:picLocks noChangeAspect="1"/>
          </p:cNvPicPr>
          <p:nvPr/>
        </p:nvPicPr>
        <p:blipFill>
          <a:blip r:embed="rId8"/>
          <a:stretch>
            <a:fillRect/>
          </a:stretch>
        </p:blipFill>
        <p:spPr>
          <a:xfrm>
            <a:off x="6096001" y="1240404"/>
            <a:ext cx="2458588" cy="1474499"/>
          </a:xfrm>
          <a:prstGeom prst="rect">
            <a:avLst/>
          </a:prstGeom>
        </p:spPr>
      </p:pic>
      <p:pic>
        <p:nvPicPr>
          <p:cNvPr id="20" name="Picture 19"/>
          <p:cNvPicPr>
            <a:picLocks noChangeAspect="1"/>
          </p:cNvPicPr>
          <p:nvPr/>
        </p:nvPicPr>
        <p:blipFill>
          <a:blip r:embed="rId9"/>
          <a:stretch>
            <a:fillRect/>
          </a:stretch>
        </p:blipFill>
        <p:spPr>
          <a:xfrm>
            <a:off x="6096001" y="2862193"/>
            <a:ext cx="2458589" cy="1554680"/>
          </a:xfrm>
          <a:prstGeom prst="rect">
            <a:avLst/>
          </a:prstGeom>
        </p:spPr>
      </p:pic>
      <p:sp>
        <p:nvSpPr>
          <p:cNvPr id="2" name="Slide Number Placeholder 1"/>
          <p:cNvSpPr>
            <a:spLocks noGrp="1"/>
          </p:cNvSpPr>
          <p:nvPr>
            <p:ph type="sldNum" sz="quarter" idx="16"/>
          </p:nvPr>
        </p:nvSpPr>
        <p:spPr/>
        <p:txBody>
          <a:bodyPr/>
          <a:lstStyle/>
          <a:p>
            <a:fld id="{25B621E3-93B7-4D21-B912-57376FAAC5A7}" type="slidenum">
              <a:rPr lang="en-GB" smtClean="0"/>
              <a:pPr/>
              <a:t>11</a:t>
            </a:fld>
            <a:endParaRPr lang="en-GB" dirty="0"/>
          </a:p>
        </p:txBody>
      </p:sp>
      <p:sp>
        <p:nvSpPr>
          <p:cNvPr id="17" name="Rectangle 16"/>
          <p:cNvSpPr/>
          <p:nvPr/>
        </p:nvSpPr>
        <p:spPr>
          <a:xfrm>
            <a:off x="6476823" y="4564163"/>
            <a:ext cx="2077765" cy="577081"/>
          </a:xfrm>
          <a:prstGeom prst="rect">
            <a:avLst/>
          </a:prstGeom>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a:r>
              <a:rPr lang="en-US" sz="1050" b="1" dirty="0" smtClean="0"/>
              <a:t>Unavailable Data:</a:t>
            </a:r>
          </a:p>
          <a:p>
            <a:pPr algn="ctr"/>
            <a:r>
              <a:rPr lang="en-US" sz="1050" dirty="0" smtClean="0"/>
              <a:t>WMUS</a:t>
            </a:r>
          </a:p>
          <a:p>
            <a:pPr algn="ctr"/>
            <a:r>
              <a:rPr lang="en-US" sz="1050" dirty="0" smtClean="0"/>
              <a:t>GAM</a:t>
            </a:r>
          </a:p>
        </p:txBody>
      </p:sp>
    </p:spTree>
    <p:custDataLst>
      <p:tags r:id="rId1"/>
    </p:custDataLst>
    <p:extLst>
      <p:ext uri="{BB962C8B-B14F-4D97-AF65-F5344CB8AC3E}">
        <p14:creationId xmlns:p14="http://schemas.microsoft.com/office/powerpoint/2010/main" val="539749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2018 to 2019 Investment Category Comparison</a:t>
            </a:r>
            <a:endParaRPr lang="en-US" dirty="0"/>
          </a:p>
        </p:txBody>
      </p:sp>
      <p:sp>
        <p:nvSpPr>
          <p:cNvPr id="7" name="Slide Number Placeholder 6"/>
          <p:cNvSpPr>
            <a:spLocks noGrp="1"/>
          </p:cNvSpPr>
          <p:nvPr>
            <p:ph type="sldNum" sz="quarter" idx="16"/>
          </p:nvPr>
        </p:nvSpPr>
        <p:spPr/>
        <p:txBody>
          <a:bodyPr/>
          <a:lstStyle/>
          <a:p>
            <a:fld id="{25B621E3-93B7-4D21-B912-57376FAAC5A7}" type="slidenum">
              <a:rPr lang="en-GB" smtClean="0"/>
              <a:pPr/>
              <a:t>12</a:t>
            </a:fld>
            <a:endParaRPr lang="en-GB" dirty="0"/>
          </a:p>
        </p:txBody>
      </p:sp>
      <p:pic>
        <p:nvPicPr>
          <p:cNvPr id="8" name="Picture 7"/>
          <p:cNvPicPr>
            <a:picLocks noChangeAspect="1"/>
          </p:cNvPicPr>
          <p:nvPr/>
        </p:nvPicPr>
        <p:blipFill>
          <a:blip r:embed="rId3"/>
          <a:stretch>
            <a:fillRect/>
          </a:stretch>
        </p:blipFill>
        <p:spPr>
          <a:xfrm>
            <a:off x="1639711" y="885556"/>
            <a:ext cx="4247840" cy="4872974"/>
          </a:xfrm>
          <a:prstGeom prst="rect">
            <a:avLst/>
          </a:prstGeom>
        </p:spPr>
      </p:pic>
      <p:pic>
        <p:nvPicPr>
          <p:cNvPr id="9" name="Picture 8"/>
          <p:cNvPicPr>
            <a:picLocks noChangeAspect="1"/>
          </p:cNvPicPr>
          <p:nvPr/>
        </p:nvPicPr>
        <p:blipFill>
          <a:blip r:embed="rId4"/>
          <a:stretch>
            <a:fillRect/>
          </a:stretch>
        </p:blipFill>
        <p:spPr>
          <a:xfrm>
            <a:off x="6053981" y="885555"/>
            <a:ext cx="4365630" cy="4898180"/>
          </a:xfrm>
          <a:prstGeom prst="rect">
            <a:avLst/>
          </a:prstGeom>
        </p:spPr>
      </p:pic>
    </p:spTree>
    <p:custDataLst>
      <p:tags r:id="rId1"/>
    </p:custDataLst>
    <p:extLst>
      <p:ext uri="{BB962C8B-B14F-4D97-AF65-F5344CB8AC3E}">
        <p14:creationId xmlns:p14="http://schemas.microsoft.com/office/powerpoint/2010/main" val="22626111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2018 to 2019 Investment Category </a:t>
            </a:r>
            <a:r>
              <a:rPr lang="en-US" dirty="0" smtClean="0"/>
              <a:t>Comparison</a:t>
            </a:r>
            <a:endParaRPr lang="en-US" dirty="0"/>
          </a:p>
        </p:txBody>
      </p:sp>
      <p:sp>
        <p:nvSpPr>
          <p:cNvPr id="7" name="Slide Number Placeholder 6"/>
          <p:cNvSpPr>
            <a:spLocks noGrp="1"/>
          </p:cNvSpPr>
          <p:nvPr>
            <p:ph type="sldNum" sz="quarter" idx="16"/>
          </p:nvPr>
        </p:nvSpPr>
        <p:spPr/>
        <p:txBody>
          <a:bodyPr/>
          <a:lstStyle/>
          <a:p>
            <a:fld id="{25B621E3-93B7-4D21-B912-57376FAAC5A7}" type="slidenum">
              <a:rPr lang="en-GB" smtClean="0"/>
              <a:pPr/>
              <a:t>13</a:t>
            </a:fld>
            <a:endParaRPr lang="en-GB" dirty="0"/>
          </a:p>
        </p:txBody>
      </p:sp>
      <p:pic>
        <p:nvPicPr>
          <p:cNvPr id="10" name="Picture 9"/>
          <p:cNvPicPr>
            <a:picLocks noChangeAspect="1"/>
          </p:cNvPicPr>
          <p:nvPr/>
        </p:nvPicPr>
        <p:blipFill>
          <a:blip r:embed="rId3"/>
          <a:stretch>
            <a:fillRect/>
          </a:stretch>
        </p:blipFill>
        <p:spPr>
          <a:xfrm>
            <a:off x="1357505" y="956090"/>
            <a:ext cx="3868826" cy="5086217"/>
          </a:xfrm>
          <a:prstGeom prst="rect">
            <a:avLst/>
          </a:prstGeom>
        </p:spPr>
      </p:pic>
      <p:pic>
        <p:nvPicPr>
          <p:cNvPr id="11" name="Picture 10"/>
          <p:cNvPicPr>
            <a:picLocks noChangeAspect="1"/>
          </p:cNvPicPr>
          <p:nvPr/>
        </p:nvPicPr>
        <p:blipFill>
          <a:blip r:embed="rId4"/>
          <a:stretch>
            <a:fillRect/>
          </a:stretch>
        </p:blipFill>
        <p:spPr>
          <a:xfrm>
            <a:off x="6077641" y="1001643"/>
            <a:ext cx="4207027" cy="2644536"/>
          </a:xfrm>
          <a:prstGeom prst="rect">
            <a:avLst/>
          </a:prstGeom>
        </p:spPr>
        <p:style>
          <a:lnRef idx="2">
            <a:schemeClr val="dk1"/>
          </a:lnRef>
          <a:fillRef idx="1">
            <a:schemeClr val="lt1"/>
          </a:fillRef>
          <a:effectRef idx="0">
            <a:schemeClr val="dk1"/>
          </a:effectRef>
          <a:fontRef idx="minor">
            <a:schemeClr val="dk1"/>
          </a:fontRef>
        </p:style>
      </p:pic>
      <p:sp>
        <p:nvSpPr>
          <p:cNvPr id="12" name="Rectangle 11"/>
          <p:cNvSpPr/>
          <p:nvPr/>
        </p:nvSpPr>
        <p:spPr>
          <a:xfrm>
            <a:off x="6935431" y="5319493"/>
            <a:ext cx="2110776" cy="299228"/>
          </a:xfrm>
          <a:prstGeom prst="rect">
            <a:avLst/>
          </a:prstGeom>
          <a:solidFill>
            <a:srgbClr val="87A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i="1" dirty="0">
                <a:solidFill>
                  <a:srgbClr val="FFFFFF"/>
                </a:solidFill>
              </a:rPr>
              <a:t>Awaiting on USWM</a:t>
            </a:r>
          </a:p>
        </p:txBody>
      </p:sp>
    </p:spTree>
    <p:custDataLst>
      <p:tags r:id="rId1"/>
    </p:custDataLst>
    <p:extLst>
      <p:ext uri="{BB962C8B-B14F-4D97-AF65-F5344CB8AC3E}">
        <p14:creationId xmlns:p14="http://schemas.microsoft.com/office/powerpoint/2010/main" val="34991279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34838" y="854761"/>
          <a:ext cx="11162581" cy="5072064"/>
        </p:xfrm>
        <a:graphic>
          <a:graphicData uri="http://schemas.openxmlformats.org/drawingml/2006/table">
            <a:tbl>
              <a:tblPr firstRow="1" bandRow="1">
                <a:tableStyleId>{5C22544A-7EE6-4342-B048-85BDC9FD1C3A}</a:tableStyleId>
              </a:tblPr>
              <a:tblGrid>
                <a:gridCol w="2216629"/>
                <a:gridCol w="3138504"/>
                <a:gridCol w="1292326"/>
                <a:gridCol w="4515122"/>
              </a:tblGrid>
              <a:tr h="214313">
                <a:tc>
                  <a:txBody>
                    <a:bodyPr/>
                    <a:lstStyle/>
                    <a:p>
                      <a:pPr algn="ctr"/>
                      <a:r>
                        <a:rPr lang="en-US" sz="800" dirty="0" smtClean="0">
                          <a:latin typeface="Tahoma" panose="020B0604030504040204" pitchFamily="34" charset="0"/>
                          <a:ea typeface="Tahoma" panose="020B0604030504040204" pitchFamily="34" charset="0"/>
                          <a:cs typeface="Tahoma" panose="020B0604030504040204" pitchFamily="34" charset="0"/>
                        </a:rPr>
                        <a:t>Initiative [Project]</a:t>
                      </a:r>
                      <a:endParaRPr lang="en-US" sz="800" dirty="0">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L w="12700" cap="flat" cmpd="sng" algn="ctr">
                      <a:solidFill>
                        <a:srgbClr val="1F6CB5"/>
                      </a:solidFill>
                      <a:prstDash val="solid"/>
                      <a:round/>
                      <a:headEnd type="none" w="med" len="med"/>
                      <a:tailEnd type="none" w="med" len="med"/>
                    </a:lnL>
                    <a:lnB w="12700" cap="flat" cmpd="sng" algn="ctr">
                      <a:noFill/>
                      <a:prstDash val="solid"/>
                      <a:round/>
                      <a:headEnd type="none" w="med" len="med"/>
                      <a:tailEnd type="none" w="med" len="med"/>
                    </a:lnB>
                    <a:solidFill>
                      <a:srgbClr val="1F6CB5"/>
                    </a:solidFill>
                  </a:tcPr>
                </a:tc>
                <a:tc>
                  <a:txBody>
                    <a:bodyPr/>
                    <a:lstStyle/>
                    <a:p>
                      <a:pPr algn="ctr"/>
                      <a:r>
                        <a:rPr lang="en-US" sz="800" dirty="0" smtClean="0">
                          <a:latin typeface="Tahoma" panose="020B0604030504040204" pitchFamily="34" charset="0"/>
                          <a:ea typeface="Tahoma" panose="020B0604030504040204" pitchFamily="34" charset="0"/>
                          <a:cs typeface="Tahoma" panose="020B0604030504040204" pitchFamily="34" charset="0"/>
                        </a:rPr>
                        <a:t>Impact</a:t>
                      </a:r>
                    </a:p>
                  </a:txBody>
                  <a:tcPr marL="85725" marR="85725" marT="42863" marB="42863" anchor="ctr">
                    <a:lnB w="12700" cap="flat" cmpd="sng" algn="ctr">
                      <a:noFill/>
                      <a:prstDash val="solid"/>
                      <a:round/>
                      <a:headEnd type="none" w="med" len="med"/>
                      <a:tailEnd type="none" w="med" len="med"/>
                    </a:lnB>
                    <a:solidFill>
                      <a:srgbClr val="1F6CB5"/>
                    </a:solidFill>
                  </a:tcPr>
                </a:tc>
                <a:tc>
                  <a:txBody>
                    <a:bodyPr/>
                    <a:lstStyle/>
                    <a:p>
                      <a:pPr algn="ctr"/>
                      <a:r>
                        <a:rPr lang="en-US" sz="800" dirty="0" smtClean="0">
                          <a:latin typeface="Tahoma" panose="020B0604030504040204" pitchFamily="34" charset="0"/>
                          <a:ea typeface="Tahoma" panose="020B0604030504040204" pitchFamily="34" charset="0"/>
                          <a:cs typeface="Tahoma" panose="020B0604030504040204" pitchFamily="34" charset="0"/>
                        </a:rPr>
                        <a:t>Capacity</a:t>
                      </a:r>
                      <a:endParaRPr lang="en-US" sz="800" dirty="0">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B w="12700" cap="flat" cmpd="sng" algn="ctr">
                      <a:noFill/>
                      <a:prstDash val="solid"/>
                      <a:round/>
                      <a:headEnd type="none" w="med" len="med"/>
                      <a:tailEnd type="none" w="med" len="med"/>
                    </a:lnB>
                    <a:solidFill>
                      <a:srgbClr val="1F6CB5"/>
                    </a:solidFill>
                  </a:tcPr>
                </a:tc>
                <a:tc>
                  <a:txBody>
                    <a:bodyPr/>
                    <a:lstStyle/>
                    <a:p>
                      <a:pPr algn="ctr"/>
                      <a:r>
                        <a:rPr lang="en-US" sz="800" dirty="0" smtClean="0">
                          <a:latin typeface="Tahoma" panose="020B0604030504040204" pitchFamily="34" charset="0"/>
                          <a:ea typeface="Tahoma" panose="020B0604030504040204" pitchFamily="34" charset="0"/>
                          <a:cs typeface="Tahoma" panose="020B0604030504040204" pitchFamily="34" charset="0"/>
                        </a:rPr>
                        <a:t>Synergy</a:t>
                      </a:r>
                      <a:endParaRPr lang="en-US" sz="800" dirty="0">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R w="12700" cap="flat" cmpd="sng" algn="ctr">
                      <a:solidFill>
                        <a:srgbClr val="1F6CB5"/>
                      </a:solidFill>
                      <a:prstDash val="solid"/>
                      <a:round/>
                      <a:headEnd type="none" w="med" len="med"/>
                      <a:tailEnd type="none" w="med" len="med"/>
                    </a:lnR>
                    <a:lnB w="12700" cap="flat" cmpd="sng" algn="ctr">
                      <a:noFill/>
                      <a:prstDash val="solid"/>
                      <a:round/>
                      <a:headEnd type="none" w="med" len="med"/>
                      <a:tailEnd type="none" w="med" len="med"/>
                    </a:lnB>
                    <a:solidFill>
                      <a:srgbClr val="1F6CB5"/>
                    </a:solidFill>
                  </a:tcPr>
                </a:tc>
              </a:tr>
              <a:tr h="857250">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Client &amp; Advisor Channels</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Public Sites/Social</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Client Mobile</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Client Online</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Advisor Mobile</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Branch/Desktop</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Call Centre</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algn="ctr"/>
                      <a:r>
                        <a:rPr lang="en-US" sz="800" b="1" dirty="0" smtClean="0">
                          <a:latin typeface="Tahoma" panose="020B0604030504040204" pitchFamily="34" charset="0"/>
                          <a:ea typeface="Tahoma" panose="020B0604030504040204" pitchFamily="34" charset="0"/>
                          <a:cs typeface="Tahoma" panose="020B0604030504040204" pitchFamily="34" charset="0"/>
                        </a:rPr>
                        <a:t>Total Estimate </a:t>
                      </a:r>
                    </a:p>
                    <a:p>
                      <a:pPr algn="ctr"/>
                      <a:r>
                        <a:rPr lang="en-US" sz="800" dirty="0" smtClean="0">
                          <a:latin typeface="Tahoma" panose="020B0604030504040204" pitchFamily="34" charset="0"/>
                          <a:ea typeface="Tahoma" panose="020B0604030504040204" pitchFamily="34" charset="0"/>
                          <a:cs typeface="Tahoma" panose="020B0604030504040204" pitchFamily="34" charset="0"/>
                        </a:rPr>
                        <a:t>$19 CAD</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1"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Common Solution Us &amp; Canada:</a:t>
                      </a: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AVA</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r>
              <a:tr h="1243013">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Client/Advisor Engagement</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Client Prospecting</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Client Onboarding</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Client Reporting</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Goals-based Wealth Management</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Product Fulfillment </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Order &amp; Trade Management</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Client Servicing &amp; Management</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Advisor Prospecting &amp; Onboarding</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Advisor Business Management</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$26 CAD</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1"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Common Solution US &amp; Canada:</a:t>
                      </a: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800" b="0" i="0" u="none" strike="noStrike" kern="1200" cap="none" spc="0" normalizeH="0" baseline="0" noProof="0" dirty="0" err="1"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Clientview</a:t>
                      </a:r>
                      <a:endPar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US is exploring COB solution being built in Canada</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728663">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Products &amp; Advisory Solutions</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Advisory Products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Packaged Solutions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Credit &amp; Cash Management</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Insurance</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Alternative Investments</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$22 CAD</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1"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Common Solution US &amp; Canada:</a:t>
                      </a: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Envestnet, Portfolio Management, COMS Credit</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r>
              <a:tr h="1114425">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Back Office &amp; Shared Services</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Operations/Back Office Processing</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Risk Management</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Data &amp; Content Management</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Analytics &amp; Intelligence</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Security &amp; Privacy</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Services (API-based technology)</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Workflow Management</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Infrastructure Services</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$25 CAD</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1"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Common Solution US &amp; Canada: </a:t>
                      </a:r>
                      <a:r>
                        <a:rPr kumimoji="0" lang="en-US" sz="800" b="0" i="0" u="none" strike="noStrike" kern="1200" cap="none" spc="0" normalizeH="0" baseline="0" noProof="0" dirty="0" err="1"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Wokflow</a:t>
                      </a: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800" b="0" i="0" u="none" strike="noStrike" kern="1200" cap="none" spc="0" normalizeH="0" baseline="0" noProof="0" dirty="0" err="1"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Pega</a:t>
                      </a: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800" b="0" i="0" u="none" strike="noStrike" kern="1200" cap="none" spc="0" normalizeH="0" baseline="0" noProof="0" dirty="0" err="1"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Broadridge</a:t>
                      </a:r>
                      <a:endPar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1"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Common Services: </a:t>
                      </a: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ISL, GIS (Mid-tiers) on </a:t>
                      </a:r>
                      <a:r>
                        <a:rPr kumimoji="0" lang="en-US" sz="800" b="0" i="0" u="none" strike="noStrike" kern="1200" cap="none" spc="0" normalizeH="0" baseline="0" noProof="0" dirty="0" err="1"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Apigee</a:t>
                      </a:r>
                      <a:endPar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US is exploring </a:t>
                      </a:r>
                      <a:r>
                        <a:rPr kumimoji="0" lang="en-US" sz="800" b="0" i="0" u="none" strike="noStrike" kern="1200" cap="none" spc="0" normalizeH="0" baseline="0" noProof="0" dirty="0" err="1"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Datahub</a:t>
                      </a: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solution, being built in Canada</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42900">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Other</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USWM City National Integration</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Other</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$6.5 CAD</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CNB is exploring USWM Online Mobile and Dual Client Experience</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r>
              <a:tr h="228600">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smtClean="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r"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Business Plan</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$95 CAD</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800" b="0" i="0" u="none" strike="noStrike" kern="1200" cap="none" spc="0" normalizeH="0" baseline="0" noProof="0" dirty="0" smtClean="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42900">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rPr>
                        <a:t>City National</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7030A0"/>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rPr>
                        <a:t>City National</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7030A0"/>
                    </a:solidFill>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rPr>
                        <a:t>$8 CAD</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7030A0"/>
                    </a:solidFill>
                  </a:tcPr>
                </a:tc>
                <a:tc>
                  <a:txBody>
                    <a:bodyPr/>
                    <a:lstStyle/>
                    <a:p>
                      <a:pPr marL="0" marR="0" lvl="0" indent="0" algn="l" defTabSz="914293"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800" b="0" i="1" u="none" strike="noStrike" kern="1200" cap="none" spc="0" normalizeH="0" baseline="0" noProof="0" dirty="0" smtClean="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rPr>
                        <a:t>NOTE: AIRB project under Al </a:t>
                      </a:r>
                      <a:r>
                        <a:rPr kumimoji="0" lang="en-US" sz="800" b="0" i="1" u="none" strike="noStrike" kern="1200" cap="none" spc="0" normalizeH="0" baseline="0" noProof="0" dirty="0" err="1" smtClean="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rPr>
                        <a:t>Tinney</a:t>
                      </a:r>
                      <a:endParaRPr kumimoji="0" lang="en-US" sz="800" b="0" i="1" u="none" strike="noStrike" kern="1200" cap="none" spc="0" normalizeH="0" baseline="0" noProof="0" dirty="0" smtClean="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7030A0"/>
                    </a:solidFill>
                  </a:tcPr>
                </a:tc>
              </a:tr>
            </a:tbl>
          </a:graphicData>
        </a:graphic>
      </p:graphicFrame>
      <p:sp>
        <p:nvSpPr>
          <p:cNvPr id="9" name="Rectangle 8"/>
          <p:cNvSpPr/>
          <p:nvPr/>
        </p:nvSpPr>
        <p:spPr>
          <a:xfrm>
            <a:off x="0" y="-12449"/>
            <a:ext cx="12192000" cy="528464"/>
          </a:xfrm>
          <a:prstGeom prst="rect">
            <a:avLst/>
          </a:prstGeom>
          <a:solidFill>
            <a:srgbClr val="1F6CB5"/>
          </a:solidFill>
          <a:ln w="10795" cap="flat" cmpd="sng" algn="ctr">
            <a:noFill/>
            <a:prstDash val="solid"/>
          </a:ln>
          <a:effectLst/>
        </p:spPr>
        <p:txBody>
          <a:bodyPr rtlCol="0" anchor="ctr"/>
          <a:lstStyle/>
          <a:p>
            <a:pPr algn="ctr" eaLnBrk="0" fontAlgn="base" hangingPunct="0">
              <a:spcBef>
                <a:spcPct val="0"/>
              </a:spcBef>
              <a:spcAft>
                <a:spcPct val="0"/>
              </a:spcAft>
              <a:defRPr/>
            </a:pPr>
            <a:endParaRPr lang="en-US" sz="1350" kern="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grpSp>
        <p:nvGrpSpPr>
          <p:cNvPr id="10" name="Group 9"/>
          <p:cNvGrpSpPr/>
          <p:nvPr/>
        </p:nvGrpSpPr>
        <p:grpSpPr>
          <a:xfrm>
            <a:off x="10310164" y="72693"/>
            <a:ext cx="1687114" cy="352148"/>
            <a:chOff x="7307866" y="79389"/>
            <a:chExt cx="1799588" cy="375624"/>
          </a:xfrm>
        </p:grpSpPr>
        <p:sp>
          <p:nvSpPr>
            <p:cNvPr id="11" name="Oval 10"/>
            <p:cNvSpPr/>
            <p:nvPr/>
          </p:nvSpPr>
          <p:spPr>
            <a:xfrm>
              <a:off x="7307866" y="79389"/>
              <a:ext cx="370562" cy="370562"/>
            </a:xfrm>
            <a:prstGeom prst="ellipse">
              <a:avLst/>
            </a:prstGeom>
            <a:solidFill>
              <a:sysClr val="window" lastClr="FFFFFF"/>
            </a:solidFill>
            <a:ln w="10795" cap="flat" cmpd="sng" algn="ctr">
              <a:noFill/>
              <a:prstDash val="solid"/>
            </a:ln>
            <a:effectLst/>
          </p:spPr>
          <p:txBody>
            <a:bodyPr rtlCol="0" anchor="ctr"/>
            <a:lstStyle/>
            <a:p>
              <a:pPr algn="ctr" eaLnBrk="0" fontAlgn="base" hangingPunct="0">
                <a:spcBef>
                  <a:spcPct val="0"/>
                </a:spcBef>
                <a:spcAft>
                  <a:spcPct val="0"/>
                </a:spcAft>
                <a:defRPr/>
              </a:pPr>
              <a:endParaRPr lang="en-CA" sz="1688" kern="0">
                <a:solidFill>
                  <a:prstClr val="white"/>
                </a:solidFill>
                <a:latin typeface="Arial"/>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7866" y="81154"/>
              <a:ext cx="370562" cy="367033"/>
            </a:xfrm>
            <a:prstGeom prst="rect">
              <a:avLst/>
            </a:prstGeom>
          </p:spPr>
        </p:pic>
        <p:sp>
          <p:nvSpPr>
            <p:cNvPr id="13" name="TextBox 12"/>
            <p:cNvSpPr txBox="1"/>
            <p:nvPr/>
          </p:nvSpPr>
          <p:spPr>
            <a:xfrm>
              <a:off x="7678428" y="79389"/>
              <a:ext cx="1429026" cy="375624"/>
            </a:xfrm>
            <a:prstGeom prst="rect">
              <a:avLst/>
            </a:prstGeom>
            <a:noFill/>
          </p:spPr>
          <p:txBody>
            <a:bodyPr wrap="square" rtlCol="0">
              <a:spAutoFit/>
            </a:bodyPr>
            <a:lstStyle/>
            <a:p>
              <a:pPr eaLnBrk="0" fontAlgn="base" hangingPunct="0">
                <a:spcBef>
                  <a:spcPct val="0"/>
                </a:spcBef>
                <a:spcAft>
                  <a:spcPct val="0"/>
                </a:spcAft>
                <a:defRPr/>
              </a:pPr>
              <a:r>
                <a:rPr lang="en-US" sz="844" b="1" kern="0" dirty="0">
                  <a:solidFill>
                    <a:prstClr val="white"/>
                  </a:solidFill>
                  <a:latin typeface="Arial" panose="020B0604020202020204" pitchFamily="34" charset="0"/>
                  <a:ea typeface="Tahoma" panose="020B0604030504040204" pitchFamily="34" charset="0"/>
                  <a:cs typeface="Arial" panose="020B0604020202020204" pitchFamily="34" charset="0"/>
                </a:rPr>
                <a:t>Wealth Management</a:t>
              </a:r>
            </a:p>
            <a:p>
              <a:pPr eaLnBrk="0" fontAlgn="base" hangingPunct="0">
                <a:spcBef>
                  <a:spcPct val="0"/>
                </a:spcBef>
                <a:spcAft>
                  <a:spcPct val="0"/>
                </a:spcAft>
                <a:defRPr/>
              </a:pPr>
              <a:r>
                <a:rPr lang="en-US" sz="844" kern="0" dirty="0">
                  <a:solidFill>
                    <a:prstClr val="white"/>
                  </a:solidFill>
                  <a:latin typeface="Arial" panose="020B0604020202020204" pitchFamily="34" charset="0"/>
                  <a:ea typeface="Tahoma" panose="020B0604030504040204" pitchFamily="34" charset="0"/>
                  <a:cs typeface="Arial" panose="020B0604020202020204" pitchFamily="34" charset="0"/>
                </a:rPr>
                <a:t>Technology &amp; Solutions</a:t>
              </a:r>
              <a:endParaRPr lang="en-CA" sz="844" kern="0" dirty="0">
                <a:solidFill>
                  <a:prstClr val="white"/>
                </a:solidFill>
                <a:latin typeface="Arial" panose="020B0604020202020204" pitchFamily="34" charset="0"/>
                <a:ea typeface="Tahoma" panose="020B0604030504040204" pitchFamily="34" charset="0"/>
                <a:cs typeface="Arial" panose="020B0604020202020204" pitchFamily="34" charset="0"/>
              </a:endParaRPr>
            </a:p>
          </p:txBody>
        </p:sp>
      </p:grpSp>
      <p:sp>
        <p:nvSpPr>
          <p:cNvPr id="14" name="Title 1"/>
          <p:cNvSpPr txBox="1">
            <a:spLocks/>
          </p:cNvSpPr>
          <p:nvPr/>
        </p:nvSpPr>
        <p:spPr>
          <a:xfrm>
            <a:off x="974128" y="145416"/>
            <a:ext cx="5673255" cy="274760"/>
          </a:xfrm>
          <a:prstGeom prst="rect">
            <a:avLst/>
          </a:prstGeom>
        </p:spPr>
        <p:txBody>
          <a:bodyPr vert="horz" lIns="85725" tIns="42863" rIns="85725" bIns="42863"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base">
              <a:spcAft>
                <a:spcPct val="0"/>
              </a:spcAft>
            </a:pPr>
            <a:r>
              <a:rPr lang="en-US" sz="1800" b="1" dirty="0">
                <a:solidFill>
                  <a:prstClr val="white"/>
                </a:solidFill>
                <a:latin typeface="Tahoma" panose="020B0604030504040204" pitchFamily="34" charset="0"/>
                <a:ea typeface="Tahoma" panose="020B0604030504040204" pitchFamily="34" charset="0"/>
                <a:cs typeface="Tahoma" panose="020B0604030504040204" pitchFamily="34" charset="0"/>
              </a:rPr>
              <a:t>WMUS 2019 Business Plan by Capability</a:t>
            </a:r>
          </a:p>
        </p:txBody>
      </p:sp>
      <p:sp>
        <p:nvSpPr>
          <p:cNvPr id="16" name="Slide Number Placeholder 15"/>
          <p:cNvSpPr>
            <a:spLocks noGrp="1"/>
          </p:cNvSpPr>
          <p:nvPr>
            <p:ph type="sldNum" sz="quarter" idx="10"/>
          </p:nvPr>
        </p:nvSpPr>
        <p:spPr>
          <a:xfrm>
            <a:off x="5116793" y="6664344"/>
            <a:ext cx="1975694" cy="210802"/>
          </a:xfrm>
        </p:spPr>
        <p:txBody>
          <a:bodyPr/>
          <a:lstStyle/>
          <a:p>
            <a:fld id="{CAD11889-3418-4F98-86E1-5534921AC818}" type="slidenum">
              <a:rPr lang="en-CA" smtClean="0"/>
              <a:pPr/>
              <a:t>14</a:t>
            </a:fld>
            <a:endParaRPr lang="en-CA" dirty="0"/>
          </a:p>
        </p:txBody>
      </p:sp>
      <p:sp>
        <p:nvSpPr>
          <p:cNvPr id="17" name="TextBox 16"/>
          <p:cNvSpPr txBox="1"/>
          <p:nvPr/>
        </p:nvSpPr>
        <p:spPr>
          <a:xfrm>
            <a:off x="7342008" y="5939814"/>
            <a:ext cx="3895572" cy="207749"/>
          </a:xfrm>
          <a:prstGeom prst="rect">
            <a:avLst/>
          </a:prstGeom>
          <a:noFill/>
        </p:spPr>
        <p:txBody>
          <a:bodyPr wrap="square" rtlCol="0">
            <a:spAutoFit/>
          </a:bodyPr>
          <a:lstStyle/>
          <a:p>
            <a:pPr algn="r"/>
            <a:r>
              <a:rPr lang="en-US" sz="750" i="1" dirty="0">
                <a:solidFill>
                  <a:srgbClr val="000000"/>
                </a:solidFill>
                <a:latin typeface="Tahoma" panose="020B0604030504040204" pitchFamily="34" charset="0"/>
                <a:ea typeface="Tahoma" panose="020B0604030504040204" pitchFamily="34" charset="0"/>
                <a:cs typeface="Tahoma" panose="020B0604030504040204" pitchFamily="34" charset="0"/>
              </a:rPr>
              <a:t>Note: USWM Agreed to change to $95M CAD and looking to reduce further</a:t>
            </a:r>
            <a:endParaRPr lang="en-CA" sz="750" i="1"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21" name="TextBox 20"/>
          <p:cNvSpPr txBox="1"/>
          <p:nvPr/>
        </p:nvSpPr>
        <p:spPr>
          <a:xfrm>
            <a:off x="5046999" y="126875"/>
            <a:ext cx="3895572" cy="243785"/>
          </a:xfrm>
          <a:prstGeom prst="rect">
            <a:avLst/>
          </a:prstGeom>
          <a:noFill/>
        </p:spPr>
        <p:txBody>
          <a:bodyPr wrap="square" rtlCol="0">
            <a:spAutoFit/>
          </a:bodyPr>
          <a:lstStyle/>
          <a:p>
            <a:r>
              <a:rPr lang="en-US" sz="984" dirty="0">
                <a:solidFill>
                  <a:srgbClr val="FFFFFF"/>
                </a:solidFill>
                <a:latin typeface="Tahoma" panose="020B0604030504040204" pitchFamily="34" charset="0"/>
                <a:ea typeface="Tahoma" panose="020B0604030504040204" pitchFamily="34" charset="0"/>
                <a:cs typeface="Tahoma" panose="020B0604030504040204" pitchFamily="34" charset="0"/>
              </a:rPr>
              <a:t>(Projects List in progress by US Business &amp; Technology)</a:t>
            </a:r>
            <a:endParaRPr lang="en-CA" sz="984"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Tree>
    <p:custDataLst>
      <p:tags r:id="rId1"/>
    </p:custDataLst>
    <p:extLst>
      <p:ext uri="{BB962C8B-B14F-4D97-AF65-F5344CB8AC3E}">
        <p14:creationId xmlns:p14="http://schemas.microsoft.com/office/powerpoint/2010/main" val="3981441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51395" y="673880"/>
          <a:ext cx="11259759" cy="5361632"/>
        </p:xfrm>
        <a:graphic>
          <a:graphicData uri="http://schemas.openxmlformats.org/drawingml/2006/table">
            <a:tbl>
              <a:tblPr firstRow="1" bandRow="1">
                <a:tableStyleId>{5C22544A-7EE6-4342-B048-85BDC9FD1C3A}</a:tableStyleId>
              </a:tblPr>
              <a:tblGrid>
                <a:gridCol w="2235927"/>
                <a:gridCol w="1582913"/>
                <a:gridCol w="1582913"/>
                <a:gridCol w="1303577"/>
                <a:gridCol w="4554429"/>
              </a:tblGrid>
              <a:tr h="214313">
                <a:tc>
                  <a:txBody>
                    <a:bodyPr/>
                    <a:lstStyle/>
                    <a:p>
                      <a:pPr algn="ctr"/>
                      <a:r>
                        <a:rPr lang="en-US" sz="800" dirty="0" smtClean="0">
                          <a:latin typeface="Tahoma" panose="020B0604030504040204" pitchFamily="34" charset="0"/>
                          <a:ea typeface="Tahoma" panose="020B0604030504040204" pitchFamily="34" charset="0"/>
                          <a:cs typeface="Tahoma" panose="020B0604030504040204" pitchFamily="34" charset="0"/>
                        </a:rPr>
                        <a:t>Initiative [Capabilities]</a:t>
                      </a:r>
                      <a:endParaRPr lang="en-US" sz="800" dirty="0">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L w="12700" cap="flat" cmpd="sng" algn="ctr">
                      <a:solidFill>
                        <a:srgbClr val="1F6CB5"/>
                      </a:solidFill>
                      <a:prstDash val="solid"/>
                      <a:round/>
                      <a:headEnd type="none" w="med" len="med"/>
                      <a:tailEnd type="none" w="med" len="med"/>
                    </a:lnL>
                    <a:lnB w="12700" cap="flat" cmpd="sng" algn="ctr">
                      <a:noFill/>
                      <a:prstDash val="solid"/>
                      <a:round/>
                      <a:headEnd type="none" w="med" len="med"/>
                      <a:tailEnd type="none" w="med" len="med"/>
                    </a:lnB>
                    <a:solidFill>
                      <a:srgbClr val="1F6CB5"/>
                    </a:solidFill>
                  </a:tcPr>
                </a:tc>
                <a:tc gridSpan="2">
                  <a:txBody>
                    <a:bodyPr/>
                    <a:lstStyle/>
                    <a:p>
                      <a:pPr algn="ctr"/>
                      <a:r>
                        <a:rPr lang="en-US" sz="800" dirty="0" smtClean="0">
                          <a:latin typeface="Tahoma" panose="020B0604030504040204" pitchFamily="34" charset="0"/>
                          <a:ea typeface="Tahoma" panose="020B0604030504040204" pitchFamily="34" charset="0"/>
                          <a:cs typeface="Tahoma" panose="020B0604030504040204" pitchFamily="34" charset="0"/>
                        </a:rPr>
                        <a:t>Impact</a:t>
                      </a:r>
                    </a:p>
                  </a:txBody>
                  <a:tcPr marL="85725" marR="85725" marT="42863" marB="42863" anchor="ctr">
                    <a:lnB w="12700" cap="flat" cmpd="sng" algn="ctr">
                      <a:noFill/>
                      <a:prstDash val="solid"/>
                      <a:round/>
                      <a:headEnd type="none" w="med" len="med"/>
                      <a:tailEnd type="none" w="med" len="med"/>
                    </a:lnB>
                    <a:solidFill>
                      <a:srgbClr val="1F6CB5"/>
                    </a:solidFill>
                  </a:tcPr>
                </a:tc>
                <a:tc hMerge="1">
                  <a:txBody>
                    <a:bodyPr/>
                    <a:lstStyle/>
                    <a:p>
                      <a:endParaRPr lang="en-CA"/>
                    </a:p>
                  </a:txBody>
                  <a:tcPr/>
                </a:tc>
                <a:tc>
                  <a:txBody>
                    <a:bodyPr/>
                    <a:lstStyle/>
                    <a:p>
                      <a:pPr algn="ctr"/>
                      <a:r>
                        <a:rPr lang="en-US" sz="800" dirty="0" smtClean="0">
                          <a:latin typeface="Tahoma" panose="020B0604030504040204" pitchFamily="34" charset="0"/>
                          <a:ea typeface="Tahoma" panose="020B0604030504040204" pitchFamily="34" charset="0"/>
                          <a:cs typeface="Tahoma" panose="020B0604030504040204" pitchFamily="34" charset="0"/>
                        </a:rPr>
                        <a:t>Capacity</a:t>
                      </a:r>
                      <a:endParaRPr lang="en-US" sz="800" dirty="0">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B w="12700" cap="flat" cmpd="sng" algn="ctr">
                      <a:noFill/>
                      <a:prstDash val="solid"/>
                      <a:round/>
                      <a:headEnd type="none" w="med" len="med"/>
                      <a:tailEnd type="none" w="med" len="med"/>
                    </a:lnB>
                    <a:solidFill>
                      <a:srgbClr val="1F6CB5"/>
                    </a:solidFill>
                  </a:tcPr>
                </a:tc>
                <a:tc>
                  <a:txBody>
                    <a:bodyPr/>
                    <a:lstStyle/>
                    <a:p>
                      <a:pPr algn="ctr"/>
                      <a:r>
                        <a:rPr lang="en-US" sz="800" dirty="0" smtClean="0">
                          <a:latin typeface="Tahoma" panose="020B0604030504040204" pitchFamily="34" charset="0"/>
                          <a:ea typeface="Tahoma" panose="020B0604030504040204" pitchFamily="34" charset="0"/>
                          <a:cs typeface="Tahoma" panose="020B0604030504040204" pitchFamily="34" charset="0"/>
                        </a:rPr>
                        <a:t>Synergy</a:t>
                      </a:r>
                      <a:endParaRPr lang="en-US" sz="800" dirty="0">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R w="12700" cap="flat" cmpd="sng" algn="ctr">
                      <a:solidFill>
                        <a:srgbClr val="1F6CB5"/>
                      </a:solidFill>
                      <a:prstDash val="solid"/>
                      <a:round/>
                      <a:headEnd type="none" w="med" len="med"/>
                      <a:tailEnd type="none" w="med" len="med"/>
                    </a:lnR>
                    <a:lnB w="12700" cap="flat" cmpd="sng" algn="ctr">
                      <a:noFill/>
                      <a:prstDash val="solid"/>
                      <a:round/>
                      <a:headEnd type="none" w="med" len="med"/>
                      <a:tailEnd type="none" w="med" len="med"/>
                    </a:lnB>
                    <a:solidFill>
                      <a:srgbClr val="1F6CB5"/>
                    </a:solidFill>
                  </a:tcPr>
                </a:tc>
              </a:tr>
              <a:tr h="1343025">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Portfolio Management</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 Fee Migration</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 Type 2 and 9 Accounts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Asset Class Alignment</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ClientLink 2019 Agile Project (TRACS_</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Envestnet 2018</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FY2019 ClientLink Data Integrity Enhancements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IPS Toolkit Enhancements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Market Data Review Initiative</a:t>
                      </a:r>
                    </a:p>
                  </a:txBody>
                  <a:tcPr marL="42863" marR="42863" marT="42863" marB="42863" anchor="ctr">
                    <a:lnL w="12700" cap="flat" cmpd="sng" algn="ctr">
                      <a:solidFill>
                        <a:srgbClr val="1F6CB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PIM/Advisor/A+/DSTFSA Charge account change</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Portfolio Management &amp; Fee Management Capability Investment</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Risk Management Dashboard</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TAC 3.0 Enhancements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Wealth Suite Execution</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Wealth Suite POC</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42863" marR="42863" marT="42863" marB="42863">
                    <a:lnL w="12700" cap="flat" cmpd="sng" algn="ctr">
                      <a:no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algn="ctr"/>
                      <a:r>
                        <a:rPr lang="en-US" sz="800" b="1" dirty="0" smtClean="0">
                          <a:latin typeface="Tahoma" panose="020B0604030504040204" pitchFamily="34" charset="0"/>
                          <a:ea typeface="Tahoma" panose="020B0604030504040204" pitchFamily="34" charset="0"/>
                          <a:cs typeface="Tahoma" panose="020B0604030504040204" pitchFamily="34" charset="0"/>
                        </a:rPr>
                        <a:t>Total Estimate </a:t>
                      </a:r>
                    </a:p>
                    <a:p>
                      <a:pPr algn="ctr"/>
                      <a:r>
                        <a:rPr lang="en-US" sz="800" dirty="0" smtClean="0">
                          <a:latin typeface="Tahoma" panose="020B0604030504040204" pitchFamily="34" charset="0"/>
                          <a:ea typeface="Tahoma" panose="020B0604030504040204" pitchFamily="34" charset="0"/>
                          <a:cs typeface="Tahoma" panose="020B0604030504040204" pitchFamily="34" charset="0"/>
                        </a:rPr>
                        <a:t>$9.9</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900" kern="1200" dirty="0" smtClean="0">
                          <a:solidFill>
                            <a:schemeClr val="dk1"/>
                          </a:solidFill>
                          <a:effectLst/>
                          <a:latin typeface="Arial" panose="020B0604020202020204" pitchFamily="34" charset="0"/>
                          <a:ea typeface="+mn-ea"/>
                          <a:cs typeface="Arial" panose="020B0604020202020204" pitchFamily="34" charset="0"/>
                        </a:rPr>
                        <a:t>Integration with a Fee Management solution that is investment portfolio/household driven across WMC</a:t>
                      </a:r>
                      <a:endParaRPr kumimoji="0" lang="en-US" sz="900" b="0" i="1" u="none" strike="noStrike" kern="1200" cap="none" spc="0" normalizeH="0" baseline="0" dirty="0" smtClean="0">
                        <a:ln>
                          <a:noFill/>
                        </a:ln>
                        <a:solidFill>
                          <a:srgbClr val="000000"/>
                        </a:solidFill>
                        <a:effectLst/>
                        <a:uLnTx/>
                        <a:uFillTx/>
                        <a:latin typeface="Arial" panose="020B0604020202020204" pitchFamily="34" charset="0"/>
                        <a:ea typeface="Tahoma" panose="020B0604030504040204" pitchFamily="34" charset="0"/>
                        <a:cs typeface="Arial" panose="020B0604020202020204" pitchFamily="34" charset="0"/>
                      </a:endParaRP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1" u="none" strike="noStrike" kern="1200" cap="none" spc="0" normalizeH="0" baseline="0" dirty="0" smtClean="0">
                          <a:ln>
                            <a:noFill/>
                          </a:ln>
                          <a:solidFill>
                            <a:srgbClr val="000000"/>
                          </a:solidFill>
                          <a:effectLst/>
                          <a:uLnTx/>
                          <a:uFillTx/>
                          <a:latin typeface="Arial" panose="020B0604020202020204" pitchFamily="34" charset="0"/>
                          <a:ea typeface="Tahoma" panose="020B0604030504040204" pitchFamily="34" charset="0"/>
                          <a:cs typeface="Arial" panose="020B0604020202020204" pitchFamily="34" charset="0"/>
                        </a:rPr>
                        <a:t>Common Solution US &amp; Canada: </a:t>
                      </a:r>
                      <a:r>
                        <a:rPr kumimoji="0" lang="en-US" sz="900" b="0" i="0" u="none" strike="noStrike" kern="1200" cap="none" spc="0" normalizeH="0" baseline="0" dirty="0" smtClean="0">
                          <a:ln>
                            <a:noFill/>
                          </a:ln>
                          <a:solidFill>
                            <a:srgbClr val="000000"/>
                          </a:solidFill>
                          <a:effectLst/>
                          <a:uLnTx/>
                          <a:uFillTx/>
                          <a:latin typeface="Arial" panose="020B0604020202020204" pitchFamily="34" charset="0"/>
                          <a:ea typeface="Tahoma" panose="020B0604030504040204" pitchFamily="34" charset="0"/>
                          <a:cs typeface="Arial" panose="020B0604020202020204" pitchFamily="34" charset="0"/>
                        </a:rPr>
                        <a:t>Envestnet</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dirty="0" smtClean="0">
                          <a:ln>
                            <a:noFill/>
                          </a:ln>
                          <a:solidFill>
                            <a:srgbClr val="000000"/>
                          </a:solidFill>
                          <a:effectLst/>
                          <a:uLnTx/>
                          <a:uFillTx/>
                          <a:latin typeface="Arial" panose="020B0604020202020204" pitchFamily="34" charset="0"/>
                          <a:ea typeface="Tahoma" panose="020B0604030504040204" pitchFamily="34" charset="0"/>
                          <a:cs typeface="Arial" panose="020B0604020202020204" pitchFamily="34" charset="0"/>
                        </a:rPr>
                        <a:t>Collaboration with Cloud COE on TAC 3.0 Enhancements in PCF</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dirty="0" smtClean="0">
                          <a:ln>
                            <a:noFill/>
                          </a:ln>
                          <a:solidFill>
                            <a:srgbClr val="000000"/>
                          </a:solidFill>
                          <a:effectLst/>
                          <a:uLnTx/>
                          <a:uFillTx/>
                          <a:latin typeface="Arial" panose="020B0604020202020204" pitchFamily="34" charset="0"/>
                          <a:ea typeface="Tahoma" panose="020B0604030504040204" pitchFamily="34" charset="0"/>
                          <a:cs typeface="Arial" panose="020B0604020202020204" pitchFamily="34" charset="0"/>
                        </a:rPr>
                        <a:t>Common Solution to consolidate all portfolio management systems in Canada (DS, PHN, E&amp;T)</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r>
              <a:tr h="314325">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Data Management</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gridSpan="2">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Branch Hierarchy GUI (Phase 2)</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CA"/>
                    </a:p>
                  </a:txBody>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$0.65 CAD</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900" kern="1200" dirty="0" smtClean="0">
                          <a:solidFill>
                            <a:schemeClr val="dk1"/>
                          </a:solidFill>
                          <a:effectLst/>
                          <a:latin typeface="Arial" panose="020B0604020202020204" pitchFamily="34" charset="0"/>
                          <a:ea typeface="+mn-ea"/>
                          <a:cs typeface="Arial" panose="020B0604020202020204" pitchFamily="34" charset="0"/>
                        </a:rPr>
                        <a:t>Strive to have all data across WMC centralized, governed, and curated for downstream systems and processes.  </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900" kern="1200" dirty="0" smtClean="0">
                          <a:solidFill>
                            <a:schemeClr val="dk1"/>
                          </a:solidFill>
                          <a:effectLst/>
                          <a:latin typeface="Arial" panose="020B0604020202020204" pitchFamily="34" charset="0"/>
                          <a:ea typeface="+mn-ea"/>
                          <a:cs typeface="Arial" panose="020B0604020202020204" pitchFamily="34" charset="0"/>
                        </a:rPr>
                        <a:t>Continued focus to identify</a:t>
                      </a:r>
                      <a:r>
                        <a:rPr lang="en-US" sz="900" kern="1200" baseline="0" dirty="0" smtClean="0">
                          <a:solidFill>
                            <a:schemeClr val="dk1"/>
                          </a:solidFill>
                          <a:effectLst/>
                          <a:latin typeface="Arial" panose="020B0604020202020204" pitchFamily="34" charset="0"/>
                          <a:ea typeface="+mn-ea"/>
                          <a:cs typeface="Arial" panose="020B0604020202020204" pitchFamily="34" charset="0"/>
                        </a:rPr>
                        <a:t> synergies across data needs.</a:t>
                      </a:r>
                      <a:endParaRPr lang="en-US" sz="900" kern="1200" dirty="0" smtClean="0">
                        <a:solidFill>
                          <a:schemeClr val="dk1"/>
                        </a:solidFill>
                        <a:effectLst/>
                        <a:latin typeface="Arial" panose="020B0604020202020204" pitchFamily="34" charset="0"/>
                        <a:ea typeface="+mn-ea"/>
                        <a:cs typeface="Arial" panose="020B0604020202020204" pitchFamily="34" charset="0"/>
                      </a:endParaRP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14325">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Client Servicing</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gridSpan="2">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WMC Online (</a:t>
                      </a:r>
                      <a:r>
                        <a:rPr kumimoji="0" lang="en-US" sz="800" b="0" i="0" u="none" strike="noStrike" kern="1200" cap="none" spc="0" normalizeH="0" baseline="0" noProof="0" dirty="0" err="1"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InvestCloud</a:t>
                      </a: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hMerge="1">
                  <a:txBody>
                    <a:bodyPr/>
                    <a:lstStyle/>
                    <a:p>
                      <a:endParaRPr lang="en-CA"/>
                    </a:p>
                  </a:txBody>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$3 CAD</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cs typeface="Arial" panose="020B0604020202020204" pitchFamily="34" charset="0"/>
                        </a:rPr>
                        <a:t>Common Services: </a:t>
                      </a:r>
                      <a:r>
                        <a:rPr kumimoji="0" lang="en-US" sz="900" b="0" i="0" u="none" strike="noStrike" kern="120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cs typeface="Arial" panose="020B0604020202020204" pitchFamily="34" charset="0"/>
                        </a:rPr>
                        <a:t>Online Banking Security, Messaging, Document Vault</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r>
              <a:tr h="314325">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Branch Management Experience</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gridSpan="2">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AEQ ADV2B &amp; IPS Enhancements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GSS Portfolio Surveillance and Reporting Enhancements</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CA"/>
                    </a:p>
                  </a:txBody>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$1.6 CAD</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smtClean="0">
                          <a:solidFill>
                            <a:schemeClr val="dk1"/>
                          </a:solidFill>
                          <a:effectLst/>
                          <a:latin typeface="Arial" panose="020B0604020202020204" pitchFamily="34" charset="0"/>
                          <a:ea typeface="+mn-ea"/>
                          <a:cs typeface="Arial" panose="020B0604020202020204" pitchFamily="34" charset="0"/>
                        </a:rPr>
                        <a:t>Investment and Regulatory surveillance performed at the client level vs. individual account level for greater efficiency and more meaningful client experience</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14325">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Advisor Business Management</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gridSpan="2">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Branch Hierarchy GUI (Phase 1)</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Simplified Desktop (Glass)</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hMerge="1">
                  <a:txBody>
                    <a:bodyPr/>
                    <a:lstStyle/>
                    <a:p>
                      <a:endParaRPr lang="en-CA"/>
                    </a:p>
                  </a:txBody>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$1.6 CAD</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cs typeface="Arial" panose="020B0604020202020204" pitchFamily="34" charset="0"/>
                        </a:rPr>
                        <a:t>US will explore Simplified Advisor Desktop</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r>
              <a:tr h="428625">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Client Servicing &amp; Reporting</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gridSpan="2">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Client Reporting Capability</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Custody Overhaul</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External Design Standards</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CA"/>
                    </a:p>
                  </a:txBody>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$5 CAD</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smtClean="0">
                          <a:solidFill>
                            <a:schemeClr val="dk1"/>
                          </a:solidFill>
                          <a:effectLst/>
                          <a:latin typeface="Arial" panose="020B0604020202020204" pitchFamily="34" charset="0"/>
                          <a:ea typeface="+mn-ea"/>
                          <a:cs typeface="Arial" panose="020B0604020202020204" pitchFamily="34" charset="0"/>
                        </a:rPr>
                        <a:t>Centralizing relevant data to create ‘so what’ and regulatory reporting</a:t>
                      </a:r>
                      <a:endParaRPr kumimoji="0" lang="en-US" sz="900" b="0" i="0" u="none" strike="noStrike" kern="120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cs typeface="Arial" panose="020B0604020202020204" pitchFamily="34" charset="0"/>
                      </a:endParaRP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14325">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Relationship Management</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gridSpan="2">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Relationship and Opportunity Management</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hMerge="1">
                  <a:txBody>
                    <a:bodyPr/>
                    <a:lstStyle/>
                    <a:p>
                      <a:endParaRPr lang="en-CA"/>
                    </a:p>
                  </a:txBody>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$2.5 CAD</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cs typeface="Arial" panose="020B0604020202020204" pitchFamily="34" charset="0"/>
                        </a:rPr>
                        <a:t>Common Solution in US &amp; Canada: </a:t>
                      </a:r>
                      <a:r>
                        <a:rPr kumimoji="0" lang="en-US" sz="900" b="0" i="0" u="none" strike="noStrike" kern="1200" cap="none" spc="0" normalizeH="0" baseline="0" noProof="0" dirty="0" err="1" smtClean="0">
                          <a:ln>
                            <a:noFill/>
                          </a:ln>
                          <a:solidFill>
                            <a:srgbClr val="000000"/>
                          </a:solidFill>
                          <a:effectLst/>
                          <a:uLnTx/>
                          <a:uFillTx/>
                          <a:latin typeface="Arial" panose="020B0604020202020204" pitchFamily="34" charset="0"/>
                          <a:ea typeface="Tahoma" panose="020B0604030504040204" pitchFamily="34" charset="0"/>
                          <a:cs typeface="Arial" panose="020B0604020202020204" pitchFamily="34" charset="0"/>
                        </a:rPr>
                        <a:t>Clientview</a:t>
                      </a:r>
                      <a:endParaRPr kumimoji="0" lang="en-US" sz="900" b="0" i="0" u="none" strike="noStrike" kern="120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cs typeface="Arial" panose="020B0604020202020204" pitchFamily="34" charset="0"/>
                      </a:endParaRP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r>
              <a:tr h="314325">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Foundational</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gridSpan="2">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Base Essential Enhancements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Data Capability</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hMerge="1">
                  <a:txBody>
                    <a:bodyPr/>
                    <a:lstStyle/>
                    <a:p>
                      <a:endParaRPr lang="en-CA"/>
                    </a:p>
                  </a:txBody>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$3.1 CAD</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0" marR="0" lvl="0" indent="0" algn="l" defTabSz="914293"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900" b="0" i="0" u="none" strike="noStrike" kern="120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cs typeface="Arial" panose="020B0604020202020204" pitchFamily="34" charset="0"/>
                      </a:endParaRP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r>
              <a:tr h="314325">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Wealth Planning</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gridSpan="2">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Wealth Planning Capability Investment (</a:t>
                      </a:r>
                      <a:r>
                        <a:rPr kumimoji="0" lang="en-US" sz="800" b="0" i="0" u="none" strike="noStrike" kern="1200" cap="none" spc="0" normalizeH="0" baseline="0" noProof="0" dirty="0" err="1"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myDiscovery</a:t>
                      </a: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myGPS)</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CA"/>
                    </a:p>
                  </a:txBody>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$3.0 CAD</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lvl="0" indent="-171450">
                        <a:buFont typeface="Arial" panose="020B0604020202020204" pitchFamily="34" charset="0"/>
                        <a:buChar char="•"/>
                      </a:pPr>
                      <a:r>
                        <a:rPr lang="en-US" sz="900" kern="1200" dirty="0" smtClean="0">
                          <a:solidFill>
                            <a:schemeClr val="dk1"/>
                          </a:solidFill>
                          <a:effectLst/>
                          <a:latin typeface="Arial" panose="020B0604020202020204" pitchFamily="34" charset="0"/>
                          <a:ea typeface="+mn-ea"/>
                          <a:cs typeface="Arial" panose="020B0604020202020204" pitchFamily="34" charset="0"/>
                        </a:rPr>
                        <a:t>Having the client discovery phase fully integrated with CRM and account opening systems and processes.</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42900">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Client &amp; Account Opening &amp; Client Onboarding and Admin</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C7DFF5"/>
                    </a:solidFill>
                  </a:tcPr>
                </a:tc>
                <a:tc gridSpan="2">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Client Onboarding</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DS Global </a:t>
                      </a:r>
                      <a:r>
                        <a:rPr kumimoji="0" lang="en-US" sz="800" b="0" i="0" u="none" strike="noStrike" kern="1200" cap="none" spc="0" normalizeH="0" baseline="0" noProof="0" dirty="0" err="1"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eKYC</a:t>
                      </a: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Content Manager, etc.</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FY2019 </a:t>
                      </a:r>
                      <a:r>
                        <a:rPr kumimoji="0" lang="en-US" sz="800" b="0" i="0" u="none" strike="noStrike" kern="1200" cap="none" spc="0" normalizeH="0" baseline="0" noProof="0" dirty="0" err="1"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eKYC</a:t>
                      </a: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Enhancements</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C7DFF5"/>
                    </a:solidFill>
                  </a:tcPr>
                </a:tc>
                <a:tc hMerge="1">
                  <a:txBody>
                    <a:bodyPr/>
                    <a:lstStyle/>
                    <a:p>
                      <a:endParaRPr lang="en-CA"/>
                    </a:p>
                  </a:txBody>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$7.1 CAD</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cs typeface="Arial" panose="020B0604020202020204" pitchFamily="34" charset="0"/>
                        </a:rPr>
                        <a:t>COB will leverage Enterprise e-signature</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cs typeface="Arial" panose="020B0604020202020204" pitchFamily="34" charset="0"/>
                        </a:rPr>
                        <a:t>Common Services: Simplified Desktop, WMC Online, AVA</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C7DFF5"/>
                    </a:solidFill>
                  </a:tcPr>
                </a:tc>
              </a:tr>
              <a:tr h="228600">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L w="12700" cap="flat" cmpd="sng" algn="ctr">
                      <a:no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noFill/>
                      <a:prstDash val="solid"/>
                      <a:round/>
                      <a:headEnd type="none" w="med" len="med"/>
                      <a:tailEnd type="none" w="med" len="med"/>
                    </a:lnB>
                    <a:noFill/>
                  </a:tcPr>
                </a:tc>
                <a:tc gridSpan="2">
                  <a:txBody>
                    <a:bodyPr/>
                    <a:lstStyle/>
                    <a:p>
                      <a:pPr marL="0" marR="0" lvl="0" indent="0" algn="r"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Business Plan</a:t>
                      </a:r>
                    </a:p>
                  </a:txBody>
                  <a:tcPr marL="85725" marR="85725" marT="42863" marB="42863" anchor="ctr">
                    <a:lnL w="12700" cap="flat" cmpd="sng" algn="ctr">
                      <a:solidFill>
                        <a:srgbClr val="1F6CB5"/>
                      </a:solidFill>
                      <a:prstDash val="solid"/>
                      <a:round/>
                      <a:headEnd type="none" w="med" len="med"/>
                      <a:tailEnd type="none" w="med" len="med"/>
                    </a:lnL>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noFill/>
                  </a:tcPr>
                </a:tc>
                <a:tc hMerge="1">
                  <a:txBody>
                    <a:bodyPr/>
                    <a:lstStyle/>
                    <a:p>
                      <a:endParaRPr lang="en-CA"/>
                    </a:p>
                  </a:txBody>
                  <a:tcPr/>
                </a:tc>
                <a:tc>
                  <a:txBody>
                    <a:bodyPr/>
                    <a:lstStyle/>
                    <a:p>
                      <a:pPr marL="0" marR="0" lvl="0" indent="0" algn="l" defTabSz="91429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$36.8 CAD</a:t>
                      </a:r>
                    </a:p>
                  </a:txBody>
                  <a:tcPr marL="85725" marR="85725" marT="42863" marB="42863" anchor="ctr">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no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smtClean="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L w="12700" cap="flat" cmpd="sng" algn="ctr">
                      <a:solidFill>
                        <a:srgbClr val="1F6CB5"/>
                      </a:solidFill>
                      <a:prstDash val="solid"/>
                      <a:round/>
                      <a:headEnd type="none" w="med" len="med"/>
                      <a:tailEnd type="none" w="med" len="med"/>
                    </a:lnL>
                    <a:lnT w="12700" cap="flat" cmpd="sng" algn="ctr">
                      <a:solidFill>
                        <a:srgbClr val="1F6CB5"/>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
        <p:nvSpPr>
          <p:cNvPr id="9" name="Rectangle 8"/>
          <p:cNvSpPr/>
          <p:nvPr/>
        </p:nvSpPr>
        <p:spPr>
          <a:xfrm>
            <a:off x="0" y="-12449"/>
            <a:ext cx="12192000" cy="528464"/>
          </a:xfrm>
          <a:prstGeom prst="rect">
            <a:avLst/>
          </a:prstGeom>
          <a:solidFill>
            <a:srgbClr val="1F6CB5"/>
          </a:solidFill>
          <a:ln w="10795" cap="flat" cmpd="sng" algn="ctr">
            <a:noFill/>
            <a:prstDash val="solid"/>
          </a:ln>
          <a:effectLst/>
        </p:spPr>
        <p:txBody>
          <a:bodyPr rtlCol="0" anchor="ctr"/>
          <a:lstStyle/>
          <a:p>
            <a:pPr algn="ctr" eaLnBrk="0" fontAlgn="base" hangingPunct="0">
              <a:spcBef>
                <a:spcPct val="0"/>
              </a:spcBef>
              <a:spcAft>
                <a:spcPct val="0"/>
              </a:spcAft>
              <a:defRPr/>
            </a:pPr>
            <a:endParaRPr lang="en-US" sz="1350" kern="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grpSp>
        <p:nvGrpSpPr>
          <p:cNvPr id="10" name="Group 9"/>
          <p:cNvGrpSpPr/>
          <p:nvPr/>
        </p:nvGrpSpPr>
        <p:grpSpPr>
          <a:xfrm>
            <a:off x="10146261" y="93021"/>
            <a:ext cx="1687115" cy="352148"/>
            <a:chOff x="7307866" y="79389"/>
            <a:chExt cx="1799589" cy="375624"/>
          </a:xfrm>
        </p:grpSpPr>
        <p:sp>
          <p:nvSpPr>
            <p:cNvPr id="11" name="Oval 10"/>
            <p:cNvSpPr/>
            <p:nvPr/>
          </p:nvSpPr>
          <p:spPr>
            <a:xfrm>
              <a:off x="7307866" y="79389"/>
              <a:ext cx="370562" cy="370562"/>
            </a:xfrm>
            <a:prstGeom prst="ellipse">
              <a:avLst/>
            </a:prstGeom>
            <a:solidFill>
              <a:sysClr val="window" lastClr="FFFFFF"/>
            </a:solidFill>
            <a:ln w="10795" cap="flat" cmpd="sng" algn="ctr">
              <a:noFill/>
              <a:prstDash val="solid"/>
            </a:ln>
            <a:effectLst/>
          </p:spPr>
          <p:txBody>
            <a:bodyPr rtlCol="0" anchor="ctr"/>
            <a:lstStyle/>
            <a:p>
              <a:pPr algn="ctr" eaLnBrk="0" fontAlgn="base" hangingPunct="0">
                <a:spcBef>
                  <a:spcPct val="0"/>
                </a:spcBef>
                <a:spcAft>
                  <a:spcPct val="0"/>
                </a:spcAft>
                <a:defRPr/>
              </a:pPr>
              <a:endParaRPr lang="en-CA" sz="1688" kern="0">
                <a:solidFill>
                  <a:prstClr val="white"/>
                </a:solidFill>
                <a:latin typeface="Arial"/>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7866" y="81154"/>
              <a:ext cx="370562" cy="367033"/>
            </a:xfrm>
            <a:prstGeom prst="rect">
              <a:avLst/>
            </a:prstGeom>
          </p:spPr>
        </p:pic>
        <p:sp>
          <p:nvSpPr>
            <p:cNvPr id="13" name="TextBox 12"/>
            <p:cNvSpPr txBox="1"/>
            <p:nvPr/>
          </p:nvSpPr>
          <p:spPr>
            <a:xfrm>
              <a:off x="7678429" y="79389"/>
              <a:ext cx="1429026" cy="375624"/>
            </a:xfrm>
            <a:prstGeom prst="rect">
              <a:avLst/>
            </a:prstGeom>
            <a:noFill/>
          </p:spPr>
          <p:txBody>
            <a:bodyPr wrap="square" rtlCol="0">
              <a:spAutoFit/>
            </a:bodyPr>
            <a:lstStyle/>
            <a:p>
              <a:pPr eaLnBrk="0" fontAlgn="base" hangingPunct="0">
                <a:spcBef>
                  <a:spcPct val="0"/>
                </a:spcBef>
                <a:spcAft>
                  <a:spcPct val="0"/>
                </a:spcAft>
                <a:defRPr/>
              </a:pPr>
              <a:r>
                <a:rPr lang="en-US" sz="844" b="1" kern="0" dirty="0">
                  <a:solidFill>
                    <a:prstClr val="white"/>
                  </a:solidFill>
                  <a:latin typeface="Arial" panose="020B0604020202020204" pitchFamily="34" charset="0"/>
                  <a:ea typeface="Tahoma" panose="020B0604030504040204" pitchFamily="34" charset="0"/>
                  <a:cs typeface="Arial" panose="020B0604020202020204" pitchFamily="34" charset="0"/>
                </a:rPr>
                <a:t>Wealth Management</a:t>
              </a:r>
            </a:p>
            <a:p>
              <a:pPr eaLnBrk="0" fontAlgn="base" hangingPunct="0">
                <a:spcBef>
                  <a:spcPct val="0"/>
                </a:spcBef>
                <a:spcAft>
                  <a:spcPct val="0"/>
                </a:spcAft>
                <a:defRPr/>
              </a:pPr>
              <a:r>
                <a:rPr lang="en-US" sz="844" kern="0" dirty="0">
                  <a:solidFill>
                    <a:prstClr val="white"/>
                  </a:solidFill>
                  <a:latin typeface="Arial" panose="020B0604020202020204" pitchFamily="34" charset="0"/>
                  <a:ea typeface="Tahoma" panose="020B0604030504040204" pitchFamily="34" charset="0"/>
                  <a:cs typeface="Arial" panose="020B0604020202020204" pitchFamily="34" charset="0"/>
                </a:rPr>
                <a:t>Technology &amp; Solutions</a:t>
              </a:r>
              <a:endParaRPr lang="en-CA" sz="844" kern="0" dirty="0">
                <a:solidFill>
                  <a:prstClr val="white"/>
                </a:solidFill>
                <a:latin typeface="Arial" panose="020B0604020202020204" pitchFamily="34" charset="0"/>
                <a:ea typeface="Tahoma" panose="020B0604030504040204" pitchFamily="34" charset="0"/>
                <a:cs typeface="Arial" panose="020B0604020202020204" pitchFamily="34" charset="0"/>
              </a:endParaRPr>
            </a:p>
          </p:txBody>
        </p:sp>
      </p:grpSp>
      <p:sp>
        <p:nvSpPr>
          <p:cNvPr id="14" name="Title 1"/>
          <p:cNvSpPr txBox="1">
            <a:spLocks/>
          </p:cNvSpPr>
          <p:nvPr/>
        </p:nvSpPr>
        <p:spPr>
          <a:xfrm>
            <a:off x="974128" y="145416"/>
            <a:ext cx="5673255" cy="274760"/>
          </a:xfrm>
          <a:prstGeom prst="rect">
            <a:avLst/>
          </a:prstGeom>
        </p:spPr>
        <p:txBody>
          <a:bodyPr vert="horz" lIns="85725" tIns="42863" rIns="85725" bIns="42863"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base">
              <a:spcAft>
                <a:spcPct val="0"/>
              </a:spcAft>
            </a:pPr>
            <a:r>
              <a:rPr lang="en-US" sz="1800" b="1" dirty="0">
                <a:solidFill>
                  <a:prstClr val="white"/>
                </a:solidFill>
                <a:latin typeface="Tahoma" panose="020B0604030504040204" pitchFamily="34" charset="0"/>
                <a:ea typeface="Tahoma" panose="020B0604030504040204" pitchFamily="34" charset="0"/>
                <a:cs typeface="Tahoma" panose="020B0604030504040204" pitchFamily="34" charset="0"/>
              </a:rPr>
              <a:t>WMC 2019 Business Plan by Capability</a:t>
            </a:r>
          </a:p>
        </p:txBody>
      </p:sp>
      <p:sp>
        <p:nvSpPr>
          <p:cNvPr id="2" name="Slide Number Placeholder 1"/>
          <p:cNvSpPr>
            <a:spLocks noGrp="1"/>
          </p:cNvSpPr>
          <p:nvPr>
            <p:ph type="sldNum" sz="quarter" idx="10"/>
          </p:nvPr>
        </p:nvSpPr>
        <p:spPr/>
        <p:txBody>
          <a:bodyPr/>
          <a:lstStyle/>
          <a:p>
            <a:fld id="{CAD11889-3418-4F98-86E1-5534921AC818}" type="slidenum">
              <a:rPr lang="en-CA" smtClean="0"/>
              <a:pPr/>
              <a:t>15</a:t>
            </a:fld>
            <a:endParaRPr lang="en-CA" dirty="0"/>
          </a:p>
        </p:txBody>
      </p:sp>
    </p:spTree>
    <p:custDataLst>
      <p:tags r:id="rId1"/>
    </p:custDataLst>
    <p:extLst>
      <p:ext uri="{BB962C8B-B14F-4D97-AF65-F5344CB8AC3E}">
        <p14:creationId xmlns:p14="http://schemas.microsoft.com/office/powerpoint/2010/main" val="167993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34837" y="531901"/>
          <a:ext cx="11291978" cy="6278894"/>
        </p:xfrm>
        <a:graphic>
          <a:graphicData uri="http://schemas.openxmlformats.org/drawingml/2006/table">
            <a:tbl>
              <a:tblPr firstRow="1" bandRow="1">
                <a:tableStyleId>{5C22544A-7EE6-4342-B048-85BDC9FD1C3A}</a:tableStyleId>
              </a:tblPr>
              <a:tblGrid>
                <a:gridCol w="262690"/>
                <a:gridCol w="1979635"/>
                <a:gridCol w="2110366"/>
                <a:gridCol w="1951622"/>
                <a:gridCol w="1241940"/>
                <a:gridCol w="3745725"/>
              </a:tblGrid>
              <a:tr h="214313">
                <a:tc gridSpan="2">
                  <a:txBody>
                    <a:bodyPr/>
                    <a:lstStyle/>
                    <a:p>
                      <a:pPr algn="ctr"/>
                      <a:r>
                        <a:rPr lang="en-US" sz="800" dirty="0" smtClean="0">
                          <a:latin typeface="Tahoma" panose="020B0604030504040204" pitchFamily="34" charset="0"/>
                          <a:ea typeface="Tahoma" panose="020B0604030504040204" pitchFamily="34" charset="0"/>
                          <a:cs typeface="Tahoma" panose="020B0604030504040204" pitchFamily="34" charset="0"/>
                        </a:rPr>
                        <a:t>Initiative [Capabilities]</a:t>
                      </a:r>
                      <a:endParaRPr lang="en-US" sz="800" dirty="0">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L w="12700" cap="flat" cmpd="sng" algn="ctr">
                      <a:solidFill>
                        <a:srgbClr val="1F6CB5"/>
                      </a:solidFill>
                      <a:prstDash val="solid"/>
                      <a:round/>
                      <a:headEnd type="none" w="med" len="med"/>
                      <a:tailEnd type="none" w="med" len="med"/>
                    </a:lnL>
                    <a:lnB w="12700" cap="flat" cmpd="sng" algn="ctr">
                      <a:noFill/>
                      <a:prstDash val="solid"/>
                      <a:round/>
                      <a:headEnd type="none" w="med" len="med"/>
                      <a:tailEnd type="none" w="med" len="med"/>
                    </a:lnB>
                    <a:solidFill>
                      <a:srgbClr val="1F6CB5"/>
                    </a:solidFill>
                  </a:tcPr>
                </a:tc>
                <a:tc hMerge="1">
                  <a:txBody>
                    <a:bodyPr/>
                    <a:lstStyle/>
                    <a:p>
                      <a:endParaRPr lang="en-CA"/>
                    </a:p>
                  </a:txBody>
                  <a:tcPr/>
                </a:tc>
                <a:tc gridSpan="2">
                  <a:txBody>
                    <a:bodyPr/>
                    <a:lstStyle/>
                    <a:p>
                      <a:pPr algn="ctr"/>
                      <a:r>
                        <a:rPr lang="en-US" sz="800" dirty="0" smtClean="0">
                          <a:latin typeface="Tahoma" panose="020B0604030504040204" pitchFamily="34" charset="0"/>
                          <a:ea typeface="Tahoma" panose="020B0604030504040204" pitchFamily="34" charset="0"/>
                          <a:cs typeface="Tahoma" panose="020B0604030504040204" pitchFamily="34" charset="0"/>
                        </a:rPr>
                        <a:t>Impact</a:t>
                      </a:r>
                    </a:p>
                  </a:txBody>
                  <a:tcPr marL="85725" marR="85725" marT="42863" marB="42863" anchor="ctr">
                    <a:lnB w="12700" cap="flat" cmpd="sng" algn="ctr">
                      <a:noFill/>
                      <a:prstDash val="solid"/>
                      <a:round/>
                      <a:headEnd type="none" w="med" len="med"/>
                      <a:tailEnd type="none" w="med" len="med"/>
                    </a:lnB>
                    <a:solidFill>
                      <a:srgbClr val="1F6CB5"/>
                    </a:solidFill>
                  </a:tcPr>
                </a:tc>
                <a:tc hMerge="1">
                  <a:txBody>
                    <a:bodyPr/>
                    <a:lstStyle/>
                    <a:p>
                      <a:endParaRPr lang="en-CA"/>
                    </a:p>
                  </a:txBody>
                  <a:tcPr/>
                </a:tc>
                <a:tc>
                  <a:txBody>
                    <a:bodyPr/>
                    <a:lstStyle/>
                    <a:p>
                      <a:pPr algn="ctr"/>
                      <a:r>
                        <a:rPr lang="en-US" sz="800" dirty="0" smtClean="0">
                          <a:latin typeface="Tahoma" panose="020B0604030504040204" pitchFamily="34" charset="0"/>
                          <a:ea typeface="Tahoma" panose="020B0604030504040204" pitchFamily="34" charset="0"/>
                          <a:cs typeface="Tahoma" panose="020B0604030504040204" pitchFamily="34" charset="0"/>
                        </a:rPr>
                        <a:t>Capacity</a:t>
                      </a:r>
                      <a:endParaRPr lang="en-US" sz="800" dirty="0">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B w="12700" cap="flat" cmpd="sng" algn="ctr">
                      <a:noFill/>
                      <a:prstDash val="solid"/>
                      <a:round/>
                      <a:headEnd type="none" w="med" len="med"/>
                      <a:tailEnd type="none" w="med" len="med"/>
                    </a:lnB>
                    <a:solidFill>
                      <a:srgbClr val="1F6CB5"/>
                    </a:solidFill>
                  </a:tcPr>
                </a:tc>
                <a:tc>
                  <a:txBody>
                    <a:bodyPr/>
                    <a:lstStyle/>
                    <a:p>
                      <a:pPr algn="ctr"/>
                      <a:r>
                        <a:rPr lang="en-US" sz="800" dirty="0" smtClean="0">
                          <a:latin typeface="Tahoma" panose="020B0604030504040204" pitchFamily="34" charset="0"/>
                          <a:ea typeface="Tahoma" panose="020B0604030504040204" pitchFamily="34" charset="0"/>
                          <a:cs typeface="Tahoma" panose="020B0604030504040204" pitchFamily="34" charset="0"/>
                        </a:rPr>
                        <a:t>Synergy</a:t>
                      </a:r>
                      <a:endParaRPr lang="en-US" sz="800" dirty="0">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R w="12700" cap="flat" cmpd="sng" algn="ctr">
                      <a:solidFill>
                        <a:srgbClr val="1F6CB5"/>
                      </a:solidFill>
                      <a:prstDash val="solid"/>
                      <a:round/>
                      <a:headEnd type="none" w="med" len="med"/>
                      <a:tailEnd type="none" w="med" len="med"/>
                    </a:lnR>
                    <a:lnB w="12700" cap="flat" cmpd="sng" algn="ctr">
                      <a:noFill/>
                      <a:prstDash val="solid"/>
                      <a:round/>
                      <a:headEnd type="none" w="med" len="med"/>
                      <a:tailEnd type="none" w="med" len="med"/>
                    </a:lnB>
                    <a:solidFill>
                      <a:srgbClr val="1F6CB5"/>
                    </a:solidFill>
                  </a:tcPr>
                </a:tc>
              </a:tr>
              <a:tr h="314325">
                <a:tc rowSpan="8">
                  <a:txBody>
                    <a:bodyPr/>
                    <a:lstStyle/>
                    <a:p>
                      <a:pPr algn="ctr"/>
                      <a:r>
                        <a:rPr lang="en-US" sz="1000" b="1" dirty="0" smtClean="0">
                          <a:latin typeface="Tahoma" panose="020B0604030504040204" pitchFamily="34" charset="0"/>
                          <a:ea typeface="Tahoma" panose="020B0604030504040204" pitchFamily="34" charset="0"/>
                          <a:cs typeface="Tahoma" panose="020B0604030504040204" pitchFamily="34" charset="0"/>
                        </a:rPr>
                        <a:t>O&amp;T Canada Business Capabilities</a:t>
                      </a:r>
                      <a:endParaRPr lang="en-CA" sz="1000" b="1" dirty="0">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vert="vert270"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FEE6BE"/>
                    </a:solid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Asset Services</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gridSpan="2">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Asset Transfer Digitization</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Voluntary Corporate Actions STP (</a:t>
                      </a:r>
                      <a:r>
                        <a:rPr kumimoji="0" lang="en-US" sz="800" b="0" i="1"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BPM – Re-org</a:t>
                      </a: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hMerge="1">
                  <a:txBody>
                    <a:bodyPr/>
                    <a:lstStyle/>
                    <a:p>
                      <a:endParaRPr lang="en-CA"/>
                    </a:p>
                  </a:txBody>
                  <a:tcPr/>
                </a:tc>
                <a:tc>
                  <a:txBody>
                    <a:bodyPr/>
                    <a:lstStyle/>
                    <a:p>
                      <a:pPr algn="ctr"/>
                      <a:r>
                        <a:rPr lang="en-US" sz="800" b="1" dirty="0" smtClean="0">
                          <a:latin typeface="Tahoma" panose="020B0604030504040204" pitchFamily="34" charset="0"/>
                          <a:ea typeface="Tahoma" panose="020B0604030504040204" pitchFamily="34" charset="0"/>
                          <a:cs typeface="Tahoma" panose="020B0604030504040204" pitchFamily="34" charset="0"/>
                        </a:rPr>
                        <a:t>Total Estimate </a:t>
                      </a:r>
                    </a:p>
                    <a:p>
                      <a:pPr algn="ctr"/>
                      <a:r>
                        <a:rPr lang="en-US" sz="800" dirty="0" smtClean="0">
                          <a:latin typeface="Tahoma" panose="020B0604030504040204" pitchFamily="34" charset="0"/>
                          <a:ea typeface="Tahoma" panose="020B0604030504040204" pitchFamily="34" charset="0"/>
                          <a:cs typeface="Tahoma" panose="020B0604030504040204" pitchFamily="34" charset="0"/>
                        </a:rPr>
                        <a:t>$0.3</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r>
              <a:tr h="314325">
                <a:tc vMerge="1">
                  <a:txBody>
                    <a:bodyPr/>
                    <a:lstStyle/>
                    <a:p>
                      <a:endParaRPr lang="en-CA" dirty="0"/>
                    </a:p>
                  </a:txBody>
                  <a:tcPr anchor="ctr">
                    <a:lnL w="12700" cap="flat" cmpd="sng" algn="ctr">
                      <a:no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Portfolio Management</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gridSpan="2">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Fee Billing Consolidation</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CA"/>
                    </a:p>
                  </a:txBody>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$1.5 CAD</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Arial" panose="020B0604020202020204" pitchFamily="34" charset="0"/>
                          <a:ea typeface="Tahoma" panose="020B0604030504040204" pitchFamily="34" charset="0"/>
                          <a:cs typeface="Arial" panose="020B0604020202020204" pitchFamily="34" charset="0"/>
                        </a:rPr>
                        <a:t>Common Solution to consolidate all portfolio management systems in Canada (DS, PHN, E&amp;T)</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14325">
                <a:tc vMerge="1">
                  <a:txBody>
                    <a:bodyPr/>
                    <a:lstStyle/>
                    <a:p>
                      <a:endParaRPr lang="en-CA" dirty="0"/>
                    </a:p>
                  </a:txBody>
                  <a:tcPr anchor="ctr">
                    <a:lnL w="12700" cap="flat" cmpd="sng" algn="ctr">
                      <a:no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Cash Management</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gridSpan="2">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Payments Transformation – Capital Markets</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hMerge="1">
                  <a:txBody>
                    <a:bodyPr/>
                    <a:lstStyle/>
                    <a:p>
                      <a:endParaRPr lang="en-CA"/>
                    </a:p>
                  </a:txBody>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$0.55 CAD</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Collecting information as planning finalizes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r>
              <a:tr h="314325">
                <a:tc vMerge="1">
                  <a:txBody>
                    <a:bodyPr/>
                    <a:lstStyle/>
                    <a:p>
                      <a:endParaRPr lang="en-CA" dirty="0"/>
                    </a:p>
                  </a:txBody>
                  <a:tcPr anchor="ctr">
                    <a:lnL w="12700" cap="flat" cmpd="sng" algn="ctr">
                      <a:no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Reference Data Management</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gridSpan="2">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Market Data Review Initiative</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IT Safety &amp; Soundness/Technology Currency</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CA"/>
                    </a:p>
                  </a:txBody>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$6.2 CAD</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Collecting information as planning finalizes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14325">
                <a:tc vMerge="1">
                  <a:txBody>
                    <a:bodyPr/>
                    <a:lstStyle/>
                    <a:p>
                      <a:endParaRPr lang="en-CA" dirty="0"/>
                    </a:p>
                  </a:txBody>
                  <a:tcPr anchor="ctr">
                    <a:lnL w="12700" cap="flat" cmpd="sng" algn="ctr">
                      <a:no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Clearing and Settlement</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gridSpan="2">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err="1"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FundSERV</a:t>
                      </a: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28</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hMerge="1">
                  <a:txBody>
                    <a:bodyPr/>
                    <a:lstStyle/>
                    <a:p>
                      <a:endParaRPr lang="en-CA"/>
                    </a:p>
                  </a:txBody>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$0.8 CAD</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Collecting information as planning finalizes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r>
              <a:tr h="314325">
                <a:tc vMerge="1">
                  <a:txBody>
                    <a:bodyPr/>
                    <a:lstStyle/>
                    <a:p>
                      <a:endParaRPr lang="en-CA"/>
                    </a:p>
                  </a:txBody>
                  <a:tcPr anchor="ctr">
                    <a:lnL w="12700" cap="flat" cmpd="sng" algn="ctr">
                      <a:no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Trade Management &amp; Support</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gridSpan="2">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CDIC Reg. Changes – GIC/HICA</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Mutual Fund Trade Modernization*</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CA"/>
                    </a:p>
                  </a:txBody>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$2.1 CAD</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Collecting information as planning finalizes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657225">
                <a:tc vMerge="1">
                  <a:txBody>
                    <a:bodyPr/>
                    <a:lstStyle/>
                    <a:p>
                      <a:endParaRPr lang="en-CA" dirty="0"/>
                    </a:p>
                  </a:txBody>
                  <a:tcPr anchor="ctr">
                    <a:lnL w="12700" cap="flat" cmpd="sng" algn="ctr">
                      <a:no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Client Reporting</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CRA Regulatory Changes to Registered Charge Accounts*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CRM2 Additional Report Composition Changes – Day 3 Changes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err="1"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DataPro</a:t>
                      </a: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Single Sign-on</a:t>
                      </a:r>
                    </a:p>
                  </a:txBody>
                  <a:tcPr marL="42863" marR="42863" marT="42863" marB="42863">
                    <a:lnL w="12700" cap="flat" cmpd="sng" algn="ctr">
                      <a:solidFill>
                        <a:srgbClr val="1F6CB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Futures ClientSource Update</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TFP (Tax Form Plus) Migration*</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US Reg. – 871M US Hire Act*</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WM Tax Reporting Changes/ZCBA Reporting</a:t>
                      </a:r>
                    </a:p>
                  </a:txBody>
                  <a:tcPr marL="42863" marR="42863" marT="42863" marB="42863" anchor="ctr">
                    <a:lnL w="12700" cap="flat" cmpd="sng" algn="ctr">
                      <a:no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$5.75 CAD</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800" kern="1200" dirty="0" smtClean="0">
                          <a:solidFill>
                            <a:schemeClr val="dk1"/>
                          </a:solidFill>
                          <a:effectLst/>
                          <a:latin typeface="Arial" panose="020B0604020202020204" pitchFamily="34" charset="0"/>
                          <a:ea typeface="+mn-ea"/>
                          <a:cs typeface="Arial" panose="020B0604020202020204" pitchFamily="34" charset="0"/>
                        </a:rPr>
                        <a:t>Centralizing relevant data to create ‘so what’ and regulatory reporting</a:t>
                      </a:r>
                      <a:endParaRPr kumimoji="0" lang="en-US" sz="800" b="0" i="0" u="none" strike="noStrike" kern="120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cs typeface="Arial" panose="020B0604020202020204" pitchFamily="34" charset="0"/>
                      </a:endParaRP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r>
              <a:tr h="542925">
                <a:tc vMerge="1">
                  <a:txBody>
                    <a:bodyPr/>
                    <a:lstStyle/>
                    <a:p>
                      <a:endParaRPr lang="en-CA" dirty="0"/>
                    </a:p>
                  </a:txBody>
                  <a:tcPr anchor="ctr">
                    <a:lnL w="12700" cap="flat" cmpd="sng" algn="ctr">
                      <a:no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Client Onboarding &amp; Admin</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no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Account Range Transformation Phase 2</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BFS Enhancements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Business Process Optimization</a:t>
                      </a:r>
                    </a:p>
                  </a:txBody>
                  <a:tcPr marL="42863" marR="42863" marT="42863" marB="42863" anchor="ctr">
                    <a:lnL w="12700" cap="flat" cmpd="sng" algn="ctr">
                      <a:solidFill>
                        <a:srgbClr val="1F6CB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no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Fee Billing Enhancements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Operational Optimization Enhancements</a:t>
                      </a:r>
                    </a:p>
                  </a:txBody>
                  <a:tcPr marL="42863" marR="42863" marT="42863" marB="42863">
                    <a:lnL w="12700" cap="flat" cmpd="sng" algn="ctr">
                      <a:no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noFill/>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$5.9 CAD</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no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Collecting information as planning finalizes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noFill/>
                  </a:tcPr>
                </a:tc>
              </a:tr>
              <a:tr h="314325">
                <a:tc rowSpan="7">
                  <a:txBody>
                    <a:bodyPr/>
                    <a:lstStyle/>
                    <a:p>
                      <a:pPr algn="ctr"/>
                      <a:r>
                        <a:rPr lang="en-US" sz="1000" b="1" dirty="0" smtClean="0">
                          <a:latin typeface="Tahoma" panose="020B0604030504040204" pitchFamily="34" charset="0"/>
                          <a:ea typeface="Tahoma" panose="020B0604030504040204" pitchFamily="34" charset="0"/>
                          <a:cs typeface="Tahoma" panose="020B0604030504040204" pitchFamily="34" charset="0"/>
                        </a:rPr>
                        <a:t>O&amp;T Global Business Capabilities</a:t>
                      </a:r>
                      <a:endParaRPr lang="en-CA" sz="1000" b="1" dirty="0">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vert="vert270"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FCC874"/>
                    </a:solid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Access Management</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gridSpan="2">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IAM – Phase 2*</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hMerge="1">
                  <a:txBody>
                    <a:bodyPr/>
                    <a:lstStyle/>
                    <a:p>
                      <a:endParaRPr lang="en-CA"/>
                    </a:p>
                  </a:txBody>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$2.5 CAD</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r>
              <a:tr h="314325">
                <a:tc vMerge="1">
                  <a:txBody>
                    <a:bodyPr/>
                    <a:lstStyle/>
                    <a:p>
                      <a:endParaRPr lang="en-CA" dirty="0"/>
                    </a:p>
                  </a:txBody>
                  <a:tcPr anchor="ctr">
                    <a:lnL w="12700" cap="flat" cmpd="sng" algn="ctr">
                      <a:no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Client Servicing</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gridSpan="2">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Project Titan (NDA)*</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CA"/>
                    </a:p>
                  </a:txBody>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$0.1 CAD</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Asia &amp; Canada Ops Consolidation</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14325">
                <a:tc vMerge="1">
                  <a:txBody>
                    <a:bodyPr/>
                    <a:lstStyle/>
                    <a:p>
                      <a:endParaRPr lang="en-CA" dirty="0"/>
                    </a:p>
                  </a:txBody>
                  <a:tcPr anchor="ctr">
                    <a:lnL w="12700" cap="flat" cmpd="sng" algn="ctr">
                      <a:no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Asset Services</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gridSpan="2">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Asset Servicing Strategic End State</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hMerge="1">
                  <a:txBody>
                    <a:bodyPr/>
                    <a:lstStyle/>
                    <a:p>
                      <a:endParaRPr lang="en-CA"/>
                    </a:p>
                  </a:txBody>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$2.5 CAD</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0" marR="0" lvl="0" indent="0" algn="l" defTabSz="914293"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r>
              <a:tr h="314325">
                <a:tc vMerge="1">
                  <a:txBody>
                    <a:bodyPr/>
                    <a:lstStyle/>
                    <a:p>
                      <a:endParaRPr lang="en-CA" dirty="0"/>
                    </a:p>
                  </a:txBody>
                  <a:tcPr anchor="ctr">
                    <a:lnL w="12700" cap="flat" cmpd="sng" algn="ctr">
                      <a:no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Ops Services</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gridSpan="2">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Next Generation Optimization</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CA"/>
                    </a:p>
                  </a:txBody>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$0.8 CAD</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RPA-AI collaboration with COE- </a:t>
                      </a:r>
                      <a:r>
                        <a:rPr kumimoji="0" lang="en-US" sz="800" b="0" i="0" u="none" strike="noStrike" kern="1200" cap="none" spc="0" normalizeH="0" baseline="0" noProof="0" dirty="0" err="1"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ServiceLink</a:t>
                      </a: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special handling (freeform texts)</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314325">
                <a:tc vMerge="1">
                  <a:txBody>
                    <a:bodyPr/>
                    <a:lstStyle/>
                    <a:p>
                      <a:endParaRPr lang="en-CA" dirty="0"/>
                    </a:p>
                  </a:txBody>
                  <a:tcPr anchor="ctr">
                    <a:lnL w="12700" cap="flat" cmpd="sng" algn="ctr">
                      <a:no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Client Onboarding &amp; Admin</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gridSpan="2">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SATURN (NDA)</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hMerge="1">
                  <a:txBody>
                    <a:bodyPr/>
                    <a:lstStyle/>
                    <a:p>
                      <a:endParaRPr lang="en-CA"/>
                    </a:p>
                  </a:txBody>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$0.6 CAD</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Collecting information as planning finalizes</a:t>
                      </a:r>
                    </a:p>
                    <a:p>
                      <a:pPr marL="0" marR="0" lvl="0" indent="0" algn="l" defTabSz="914293"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r>
              <a:tr h="314325">
                <a:tc vMerge="1">
                  <a:txBody>
                    <a:bodyPr/>
                    <a:lstStyle/>
                    <a:p>
                      <a:endParaRPr lang="en-CA" dirty="0"/>
                    </a:p>
                  </a:txBody>
                  <a:tcPr anchor="ctr">
                    <a:lnL w="12700" cap="flat" cmpd="sng" algn="ctr">
                      <a:no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Reference Data Management</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gridSpan="2">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Data Hub Foundational (Delivery of new WM Data Core)</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WM Data Governance</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CA"/>
                    </a:p>
                  </a:txBody>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$1.8 CAD</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Collecting information as planning finalizes</a:t>
                      </a:r>
                    </a:p>
                    <a:p>
                      <a:pPr marL="0" marR="0" lvl="0" indent="0" algn="l" defTabSz="914293"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657225">
                <a:tc vMerge="1">
                  <a:txBody>
                    <a:bodyPr/>
                    <a:lstStyle/>
                    <a:p>
                      <a:endParaRPr lang="en-CA" dirty="0"/>
                    </a:p>
                  </a:txBody>
                  <a:tcPr anchor="ctr">
                    <a:lnL w="12700" cap="flat" cmpd="sng" algn="ctr">
                      <a:no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7DFF5"/>
                    </a:solid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Client Reporting</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WMA PB Ops – Corporate Actions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WMA PB Ops – Reconciliations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WMA PB Ops – Broker Trade</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WMA PB Ops – Tax Reporting Efficiency</a:t>
                      </a:r>
                    </a:p>
                  </a:txBody>
                  <a:tcPr marL="42863" marR="42863" marT="42863" marB="42863" anchor="ctr">
                    <a:lnL w="12700" cap="flat" cmpd="sng" algn="ctr">
                      <a:solidFill>
                        <a:srgbClr val="1F6CB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WMA PB Ops – Statement &amp; Advice Outsourcing</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Coon Reporting Standards</a:t>
                      </a:r>
                    </a:p>
                  </a:txBody>
                  <a:tcPr marL="42863" marR="42863" marT="42863" marB="42863">
                    <a:lnL w="12700" cap="flat" cmpd="sng" algn="ctr">
                      <a:no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C7DFF5"/>
                    </a:solidFill>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$1.6 CAD</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800" kern="1200" dirty="0" smtClean="0">
                          <a:solidFill>
                            <a:schemeClr val="dk1"/>
                          </a:solidFill>
                          <a:effectLst/>
                          <a:latin typeface="Arial" panose="020B0604020202020204" pitchFamily="34" charset="0"/>
                          <a:ea typeface="+mn-ea"/>
                          <a:cs typeface="Arial" panose="020B0604020202020204" pitchFamily="34" charset="0"/>
                        </a:rPr>
                        <a:t>Centralizing relevant data to create ‘so what’ and regulatory reporting</a:t>
                      </a:r>
                      <a:endParaRPr kumimoji="0" lang="en-US" sz="800" b="0" i="0" u="none" strike="noStrike" kern="1200" cap="none" spc="0" normalizeH="0" baseline="0" noProof="0" dirty="0" smtClean="0">
                        <a:ln>
                          <a:noFill/>
                        </a:ln>
                        <a:solidFill>
                          <a:srgbClr val="000000"/>
                        </a:solidFill>
                        <a:effectLst/>
                        <a:uLnTx/>
                        <a:uFillTx/>
                        <a:latin typeface="Arial" panose="020B0604020202020204" pitchFamily="34" charset="0"/>
                        <a:ea typeface="Tahoma" panose="020B0604030504040204" pitchFamily="34" charset="0"/>
                        <a:cs typeface="Arial" panose="020B0604020202020204" pitchFamily="34" charset="0"/>
                      </a:endParaRP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8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C7DFF5"/>
                    </a:solidFill>
                  </a:tcPr>
                </a:tc>
              </a:tr>
              <a:tr h="214313">
                <a:tc gridSpan="2">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L w="12700" cap="flat" cmpd="sng" algn="ctr">
                      <a:no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CA"/>
                    </a:p>
                  </a:txBody>
                  <a:tcPr/>
                </a:tc>
                <a:tc gridSpan="2">
                  <a:txBody>
                    <a:bodyPr/>
                    <a:lstStyle/>
                    <a:p>
                      <a:pPr marL="0" marR="0" lvl="0" indent="0" algn="r"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Business Plan</a:t>
                      </a:r>
                    </a:p>
                  </a:txBody>
                  <a:tcPr marL="85725" marR="85725" marT="42863" marB="42863" anchor="ctr">
                    <a:lnL w="12700" cap="flat" cmpd="sng" algn="ctr">
                      <a:solidFill>
                        <a:srgbClr val="1F6CB5"/>
                      </a:solidFill>
                      <a:prstDash val="solid"/>
                      <a:round/>
                      <a:headEnd type="none" w="med" len="med"/>
                      <a:tailEnd type="none" w="med" len="med"/>
                    </a:lnL>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noFill/>
                  </a:tcPr>
                </a:tc>
                <a:tc hMerge="1">
                  <a:txBody>
                    <a:bodyPr/>
                    <a:lstStyle/>
                    <a:p>
                      <a:endParaRPr lang="en-CA"/>
                    </a:p>
                  </a:txBody>
                  <a:tcPr/>
                </a:tc>
                <a:tc>
                  <a:txBody>
                    <a:bodyPr/>
                    <a:lstStyle/>
                    <a:p>
                      <a:pPr marL="0" marR="0" lvl="0" indent="0" algn="l"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$34.3 CAD</a:t>
                      </a:r>
                    </a:p>
                  </a:txBody>
                  <a:tcPr marL="85725" marR="85725" marT="42863" marB="42863" anchor="ctr">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no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smtClean="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L w="12700" cap="flat" cmpd="sng" algn="ctr">
                      <a:solidFill>
                        <a:srgbClr val="1F6CB5"/>
                      </a:solidFill>
                      <a:prstDash val="solid"/>
                      <a:round/>
                      <a:headEnd type="none" w="med" len="med"/>
                      <a:tailEnd type="none" w="med" len="med"/>
                    </a:lnL>
                    <a:lnT w="12700" cap="flat" cmpd="sng" algn="ctr">
                      <a:solidFill>
                        <a:srgbClr val="1F6CB5"/>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
        <p:nvSpPr>
          <p:cNvPr id="9" name="Rectangle 8"/>
          <p:cNvSpPr/>
          <p:nvPr/>
        </p:nvSpPr>
        <p:spPr>
          <a:xfrm>
            <a:off x="0" y="-12449"/>
            <a:ext cx="12192000" cy="528464"/>
          </a:xfrm>
          <a:prstGeom prst="rect">
            <a:avLst/>
          </a:prstGeom>
          <a:solidFill>
            <a:srgbClr val="1F6CB5"/>
          </a:solidFill>
          <a:ln w="10795" cap="flat" cmpd="sng" algn="ctr">
            <a:noFill/>
            <a:prstDash val="solid"/>
          </a:ln>
          <a:effectLst/>
        </p:spPr>
        <p:txBody>
          <a:bodyPr rtlCol="0" anchor="ctr"/>
          <a:lstStyle/>
          <a:p>
            <a:pPr algn="ctr" eaLnBrk="0" fontAlgn="base" hangingPunct="0">
              <a:spcBef>
                <a:spcPct val="0"/>
              </a:spcBef>
              <a:spcAft>
                <a:spcPct val="0"/>
              </a:spcAft>
              <a:defRPr/>
            </a:pPr>
            <a:endParaRPr lang="en-US" sz="1350" kern="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grpSp>
        <p:nvGrpSpPr>
          <p:cNvPr id="10" name="Group 9"/>
          <p:cNvGrpSpPr/>
          <p:nvPr/>
        </p:nvGrpSpPr>
        <p:grpSpPr>
          <a:xfrm>
            <a:off x="10334016" y="66880"/>
            <a:ext cx="1687114" cy="352148"/>
            <a:chOff x="7307866" y="79389"/>
            <a:chExt cx="1799588" cy="375624"/>
          </a:xfrm>
        </p:grpSpPr>
        <p:sp>
          <p:nvSpPr>
            <p:cNvPr id="11" name="Oval 10"/>
            <p:cNvSpPr/>
            <p:nvPr/>
          </p:nvSpPr>
          <p:spPr>
            <a:xfrm>
              <a:off x="7307866" y="79389"/>
              <a:ext cx="370562" cy="370562"/>
            </a:xfrm>
            <a:prstGeom prst="ellipse">
              <a:avLst/>
            </a:prstGeom>
            <a:solidFill>
              <a:sysClr val="window" lastClr="FFFFFF"/>
            </a:solidFill>
            <a:ln w="10795" cap="flat" cmpd="sng" algn="ctr">
              <a:noFill/>
              <a:prstDash val="solid"/>
            </a:ln>
            <a:effectLst/>
          </p:spPr>
          <p:txBody>
            <a:bodyPr rtlCol="0" anchor="ctr"/>
            <a:lstStyle/>
            <a:p>
              <a:pPr algn="ctr" eaLnBrk="0" fontAlgn="base" hangingPunct="0">
                <a:spcBef>
                  <a:spcPct val="0"/>
                </a:spcBef>
                <a:spcAft>
                  <a:spcPct val="0"/>
                </a:spcAft>
                <a:defRPr/>
              </a:pPr>
              <a:endParaRPr lang="en-CA" sz="1688" kern="0">
                <a:solidFill>
                  <a:prstClr val="white"/>
                </a:solidFill>
                <a:latin typeface="Arial"/>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7866" y="81154"/>
              <a:ext cx="370562" cy="367033"/>
            </a:xfrm>
            <a:prstGeom prst="rect">
              <a:avLst/>
            </a:prstGeom>
          </p:spPr>
        </p:pic>
        <p:sp>
          <p:nvSpPr>
            <p:cNvPr id="13" name="TextBox 12"/>
            <p:cNvSpPr txBox="1"/>
            <p:nvPr/>
          </p:nvSpPr>
          <p:spPr>
            <a:xfrm>
              <a:off x="7678428" y="79389"/>
              <a:ext cx="1429026" cy="375624"/>
            </a:xfrm>
            <a:prstGeom prst="rect">
              <a:avLst/>
            </a:prstGeom>
            <a:noFill/>
          </p:spPr>
          <p:txBody>
            <a:bodyPr wrap="square" rtlCol="0">
              <a:spAutoFit/>
            </a:bodyPr>
            <a:lstStyle/>
            <a:p>
              <a:pPr eaLnBrk="0" fontAlgn="base" hangingPunct="0">
                <a:spcBef>
                  <a:spcPct val="0"/>
                </a:spcBef>
                <a:spcAft>
                  <a:spcPct val="0"/>
                </a:spcAft>
                <a:defRPr/>
              </a:pPr>
              <a:r>
                <a:rPr lang="en-US" sz="844" b="1" kern="0" dirty="0">
                  <a:solidFill>
                    <a:prstClr val="white"/>
                  </a:solidFill>
                  <a:latin typeface="Arial" panose="020B0604020202020204" pitchFamily="34" charset="0"/>
                  <a:ea typeface="Tahoma" panose="020B0604030504040204" pitchFamily="34" charset="0"/>
                  <a:cs typeface="Arial" panose="020B0604020202020204" pitchFamily="34" charset="0"/>
                </a:rPr>
                <a:t>Wealth Management</a:t>
              </a:r>
            </a:p>
            <a:p>
              <a:pPr eaLnBrk="0" fontAlgn="base" hangingPunct="0">
                <a:spcBef>
                  <a:spcPct val="0"/>
                </a:spcBef>
                <a:spcAft>
                  <a:spcPct val="0"/>
                </a:spcAft>
                <a:defRPr/>
              </a:pPr>
              <a:r>
                <a:rPr lang="en-US" sz="844" kern="0" dirty="0">
                  <a:solidFill>
                    <a:prstClr val="white"/>
                  </a:solidFill>
                  <a:latin typeface="Arial" panose="020B0604020202020204" pitchFamily="34" charset="0"/>
                  <a:ea typeface="Tahoma" panose="020B0604030504040204" pitchFamily="34" charset="0"/>
                  <a:cs typeface="Arial" panose="020B0604020202020204" pitchFamily="34" charset="0"/>
                </a:rPr>
                <a:t>Technology &amp; Solutions</a:t>
              </a:r>
              <a:endParaRPr lang="en-CA" sz="844" kern="0" dirty="0">
                <a:solidFill>
                  <a:prstClr val="white"/>
                </a:solidFill>
                <a:latin typeface="Arial" panose="020B0604020202020204" pitchFamily="34" charset="0"/>
                <a:ea typeface="Tahoma" panose="020B0604030504040204" pitchFamily="34" charset="0"/>
                <a:cs typeface="Arial" panose="020B0604020202020204" pitchFamily="34" charset="0"/>
              </a:endParaRPr>
            </a:p>
          </p:txBody>
        </p:sp>
      </p:grpSp>
      <p:sp>
        <p:nvSpPr>
          <p:cNvPr id="14" name="Title 1"/>
          <p:cNvSpPr txBox="1">
            <a:spLocks/>
          </p:cNvSpPr>
          <p:nvPr/>
        </p:nvSpPr>
        <p:spPr>
          <a:xfrm>
            <a:off x="974128" y="145416"/>
            <a:ext cx="8689545" cy="274760"/>
          </a:xfrm>
          <a:prstGeom prst="rect">
            <a:avLst/>
          </a:prstGeom>
        </p:spPr>
        <p:txBody>
          <a:bodyPr vert="horz" lIns="85725" tIns="42863" rIns="85725" bIns="42863"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base">
              <a:spcAft>
                <a:spcPct val="0"/>
              </a:spcAft>
            </a:pPr>
            <a:r>
              <a:rPr lang="en-US" sz="1800" b="1" dirty="0">
                <a:solidFill>
                  <a:prstClr val="white"/>
                </a:solidFill>
                <a:latin typeface="Tahoma" panose="020B0604030504040204" pitchFamily="34" charset="0"/>
                <a:ea typeface="Tahoma" panose="020B0604030504040204" pitchFamily="34" charset="0"/>
                <a:cs typeface="Tahoma" panose="020B0604030504040204" pitchFamily="34" charset="0"/>
              </a:rPr>
              <a:t>Combined O&amp;T Canada &amp; Global 2019 Business Plan by Capability</a:t>
            </a:r>
          </a:p>
        </p:txBody>
      </p:sp>
      <p:sp>
        <p:nvSpPr>
          <p:cNvPr id="2" name="Slide Number Placeholder 1"/>
          <p:cNvSpPr>
            <a:spLocks noGrp="1"/>
          </p:cNvSpPr>
          <p:nvPr>
            <p:ph type="sldNum" sz="quarter" idx="10"/>
          </p:nvPr>
        </p:nvSpPr>
        <p:spPr/>
        <p:txBody>
          <a:bodyPr/>
          <a:lstStyle/>
          <a:p>
            <a:fld id="{CAD11889-3418-4F98-86E1-5534921AC818}" type="slidenum">
              <a:rPr lang="en-CA" smtClean="0"/>
              <a:pPr/>
              <a:t>16</a:t>
            </a:fld>
            <a:endParaRPr lang="en-CA" dirty="0"/>
          </a:p>
        </p:txBody>
      </p:sp>
      <p:sp>
        <p:nvSpPr>
          <p:cNvPr id="3" name="TextBox 2"/>
          <p:cNvSpPr txBox="1"/>
          <p:nvPr/>
        </p:nvSpPr>
        <p:spPr>
          <a:xfrm>
            <a:off x="9940400" y="6373395"/>
            <a:ext cx="1237173" cy="207749"/>
          </a:xfrm>
          <a:prstGeom prst="rect">
            <a:avLst/>
          </a:prstGeom>
          <a:noFill/>
        </p:spPr>
        <p:txBody>
          <a:bodyPr wrap="square" rtlCol="0">
            <a:spAutoFit/>
          </a:bodyPr>
          <a:lstStyle/>
          <a:p>
            <a:r>
              <a:rPr lang="en-US" sz="750" i="1" dirty="0">
                <a:solidFill>
                  <a:srgbClr val="000000"/>
                </a:solidFill>
                <a:latin typeface="Tahoma" panose="020B0604030504040204" pitchFamily="34" charset="0"/>
                <a:ea typeface="Tahoma" panose="020B0604030504040204" pitchFamily="34" charset="0"/>
                <a:cs typeface="Tahoma" panose="020B0604030504040204" pitchFamily="34" charset="0"/>
              </a:rPr>
              <a:t>* indicates carry over</a:t>
            </a:r>
            <a:endParaRPr lang="en-CA" sz="750" i="1"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custDataLst>
      <p:tags r:id="rId1"/>
    </p:custDataLst>
    <p:extLst>
      <p:ext uri="{BB962C8B-B14F-4D97-AF65-F5344CB8AC3E}">
        <p14:creationId xmlns:p14="http://schemas.microsoft.com/office/powerpoint/2010/main" val="1347099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42292823"/>
              </p:ext>
            </p:extLst>
          </p:nvPr>
        </p:nvGraphicFramePr>
        <p:xfrm>
          <a:off x="505468" y="813821"/>
          <a:ext cx="11209204" cy="4745304"/>
        </p:xfrm>
        <a:graphic>
          <a:graphicData uri="http://schemas.openxmlformats.org/drawingml/2006/table">
            <a:tbl>
              <a:tblPr firstRow="1" bandRow="1">
                <a:tableStyleId>{5C22544A-7EE6-4342-B048-85BDC9FD1C3A}</a:tableStyleId>
              </a:tblPr>
              <a:tblGrid>
                <a:gridCol w="260764"/>
                <a:gridCol w="1965125"/>
                <a:gridCol w="4032210"/>
                <a:gridCol w="1232837"/>
                <a:gridCol w="3718268"/>
              </a:tblGrid>
              <a:tr h="333756">
                <a:tc gridSpan="2">
                  <a:txBody>
                    <a:bodyPr/>
                    <a:lstStyle/>
                    <a:p>
                      <a:pPr algn="ctr"/>
                      <a:r>
                        <a:rPr lang="en-US" sz="800" dirty="0" smtClean="0">
                          <a:latin typeface="Tahoma" panose="020B0604030504040204" pitchFamily="34" charset="0"/>
                          <a:ea typeface="Tahoma" panose="020B0604030504040204" pitchFamily="34" charset="0"/>
                          <a:cs typeface="Tahoma" panose="020B0604030504040204" pitchFamily="34" charset="0"/>
                        </a:rPr>
                        <a:t>Initiative [Capabilities]</a:t>
                      </a:r>
                      <a:endParaRPr lang="en-US" sz="800" dirty="0">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L w="12700" cap="flat" cmpd="sng" algn="ctr">
                      <a:solidFill>
                        <a:srgbClr val="1F6CB5"/>
                      </a:solidFill>
                      <a:prstDash val="solid"/>
                      <a:round/>
                      <a:headEnd type="none" w="med" len="med"/>
                      <a:tailEnd type="none" w="med" len="med"/>
                    </a:lnL>
                    <a:lnB w="12700" cap="flat" cmpd="sng" algn="ctr">
                      <a:noFill/>
                      <a:prstDash val="solid"/>
                      <a:round/>
                      <a:headEnd type="none" w="med" len="med"/>
                      <a:tailEnd type="none" w="med" len="med"/>
                    </a:lnB>
                    <a:solidFill>
                      <a:srgbClr val="1F6CB5"/>
                    </a:solidFill>
                  </a:tcPr>
                </a:tc>
                <a:tc hMerge="1">
                  <a:txBody>
                    <a:bodyPr/>
                    <a:lstStyle/>
                    <a:p>
                      <a:endParaRPr lang="en-CA"/>
                    </a:p>
                  </a:txBody>
                  <a:tcPr/>
                </a:tc>
                <a:tc>
                  <a:txBody>
                    <a:bodyPr/>
                    <a:lstStyle/>
                    <a:p>
                      <a:pPr algn="ctr"/>
                      <a:r>
                        <a:rPr lang="en-US" sz="800" dirty="0" smtClean="0">
                          <a:latin typeface="Tahoma" panose="020B0604030504040204" pitchFamily="34" charset="0"/>
                          <a:ea typeface="Tahoma" panose="020B0604030504040204" pitchFamily="34" charset="0"/>
                          <a:cs typeface="Tahoma" panose="020B0604030504040204" pitchFamily="34" charset="0"/>
                        </a:rPr>
                        <a:t>Impact</a:t>
                      </a:r>
                    </a:p>
                  </a:txBody>
                  <a:tcPr marL="85725" marR="85725" marT="42863" marB="42863" anchor="ctr">
                    <a:lnB w="12700" cap="flat" cmpd="sng" algn="ctr">
                      <a:noFill/>
                      <a:prstDash val="solid"/>
                      <a:round/>
                      <a:headEnd type="none" w="med" len="med"/>
                      <a:tailEnd type="none" w="med" len="med"/>
                    </a:lnB>
                    <a:solidFill>
                      <a:srgbClr val="1F6CB5"/>
                    </a:solidFill>
                  </a:tcPr>
                </a:tc>
                <a:tc>
                  <a:txBody>
                    <a:bodyPr/>
                    <a:lstStyle/>
                    <a:p>
                      <a:pPr algn="ctr"/>
                      <a:r>
                        <a:rPr lang="en-US" sz="800" dirty="0" smtClean="0">
                          <a:latin typeface="Tahoma" panose="020B0604030504040204" pitchFamily="34" charset="0"/>
                          <a:ea typeface="Tahoma" panose="020B0604030504040204" pitchFamily="34" charset="0"/>
                          <a:cs typeface="Tahoma" panose="020B0604030504040204" pitchFamily="34" charset="0"/>
                        </a:rPr>
                        <a:t>Capacity</a:t>
                      </a:r>
                      <a:endParaRPr lang="en-US" sz="800" dirty="0">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B w="12700" cap="flat" cmpd="sng" algn="ctr">
                      <a:noFill/>
                      <a:prstDash val="solid"/>
                      <a:round/>
                      <a:headEnd type="none" w="med" len="med"/>
                      <a:tailEnd type="none" w="med" len="med"/>
                    </a:lnB>
                    <a:solidFill>
                      <a:srgbClr val="1F6CB5"/>
                    </a:solidFill>
                  </a:tcPr>
                </a:tc>
                <a:tc>
                  <a:txBody>
                    <a:bodyPr/>
                    <a:lstStyle/>
                    <a:p>
                      <a:pPr algn="ctr"/>
                      <a:r>
                        <a:rPr lang="en-US" sz="800" dirty="0" smtClean="0">
                          <a:latin typeface="Tahoma" panose="020B0604030504040204" pitchFamily="34" charset="0"/>
                          <a:ea typeface="Tahoma" panose="020B0604030504040204" pitchFamily="34" charset="0"/>
                          <a:cs typeface="Tahoma" panose="020B0604030504040204" pitchFamily="34" charset="0"/>
                        </a:rPr>
                        <a:t>Synergy</a:t>
                      </a:r>
                      <a:endParaRPr lang="en-US" sz="800" dirty="0">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R w="12700" cap="flat" cmpd="sng" algn="ctr">
                      <a:solidFill>
                        <a:srgbClr val="1F6CB5"/>
                      </a:solidFill>
                      <a:prstDash val="solid"/>
                      <a:round/>
                      <a:headEnd type="none" w="med" len="med"/>
                      <a:tailEnd type="none" w="med" len="med"/>
                    </a:lnR>
                    <a:lnB w="12700" cap="flat" cmpd="sng" algn="ctr">
                      <a:noFill/>
                      <a:prstDash val="solid"/>
                      <a:round/>
                      <a:headEnd type="none" w="med" len="med"/>
                      <a:tailEnd type="none" w="med" len="med"/>
                    </a:lnB>
                    <a:solidFill>
                      <a:srgbClr val="1F6CB5"/>
                    </a:solidFill>
                  </a:tcPr>
                </a:tc>
              </a:tr>
              <a:tr h="885825">
                <a:tc>
                  <a:txBody>
                    <a:bodyPr/>
                    <a:lstStyle/>
                    <a:p>
                      <a:pPr algn="ctr"/>
                      <a:r>
                        <a:rPr lang="en-US" sz="1000" b="1" dirty="0" smtClean="0">
                          <a:latin typeface="Tahoma" panose="020B0604030504040204" pitchFamily="34" charset="0"/>
                          <a:ea typeface="Tahoma" panose="020B0604030504040204" pitchFamily="34" charset="0"/>
                          <a:cs typeface="Tahoma" panose="020B0604030504040204" pitchFamily="34" charset="0"/>
                        </a:rPr>
                        <a:t>WMI</a:t>
                      </a:r>
                      <a:endParaRPr lang="en-CA" sz="1000" b="1" dirty="0">
                        <a:latin typeface="Tahoma" panose="020B0604030504040204" pitchFamily="34" charset="0"/>
                        <a:ea typeface="Tahoma" panose="020B0604030504040204" pitchFamily="34" charset="0"/>
                        <a:cs typeface="Tahoma" panose="020B0604030504040204" pitchFamily="34" charset="0"/>
                      </a:endParaRPr>
                    </a:p>
                  </a:txBody>
                  <a:tcPr marL="42863" marR="42863" marT="42863" marB="42863" vert="vert270"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FEE6BE"/>
                    </a:solid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JSFC – Risk-based Supervision</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Payments Service Directive (PSD 2)</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Cees Client Accounting</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Cees ESOP/JPUTS solution</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Digital Catalogue</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Simplification Catalogue</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RBCCI FTP System Implementation</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Releases</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C7DFF5"/>
                    </a:solidFill>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$8.1 CAD</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Collecting information as planning finalizes</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C7DFF5"/>
                    </a:solidFill>
                  </a:tcPr>
                </a:tc>
              </a:tr>
              <a:tr h="1185863">
                <a:tc>
                  <a:txBody>
                    <a:bodyPr/>
                    <a:lstStyle/>
                    <a:p>
                      <a:pPr algn="ctr"/>
                      <a:r>
                        <a:rPr lang="en-US" sz="1000" b="1" dirty="0" smtClean="0">
                          <a:latin typeface="Tahoma" panose="020B0604030504040204" pitchFamily="34" charset="0"/>
                          <a:ea typeface="Tahoma" panose="020B0604030504040204" pitchFamily="34" charset="0"/>
                          <a:cs typeface="Tahoma" panose="020B0604030504040204" pitchFamily="34" charset="0"/>
                        </a:rPr>
                        <a:t>WMA</a:t>
                      </a:r>
                      <a:endParaRPr lang="en-CA" sz="1000" b="1" dirty="0">
                        <a:latin typeface="Tahoma" panose="020B0604030504040204" pitchFamily="34" charset="0"/>
                        <a:ea typeface="Tahoma" panose="020B0604030504040204" pitchFamily="34" charset="0"/>
                        <a:cs typeface="Tahoma" panose="020B0604030504040204" pitchFamily="34" charset="0"/>
                      </a:endParaRPr>
                    </a:p>
                  </a:txBody>
                  <a:tcPr marL="42863" marR="42863" marT="42863" marB="42863" vert="vert270"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FCC874"/>
                    </a:solid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no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WMA – PB Small Changes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WMA – Regulatory Spend</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Gemini (Day 2)</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Straight Through Execution (STE)</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Asia Digital Banking (Mobile &amp; eDocs)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Asia Digital Banking HKBU</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MAS Notice 610</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PB Regulatory &amp; Small Changes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ISAL Regulatory &amp; Small Changes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Enterprise Resiliency Program</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err="1"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Avaloq</a:t>
                      </a: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5.x Release Upgrade</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noFill/>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$5.8 CAD</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no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Collecting information as planning finalizes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noFill/>
                  </a:tcPr>
                </a:tc>
              </a:tr>
              <a:tr h="685800">
                <a:tc>
                  <a:txBody>
                    <a:bodyPr/>
                    <a:lstStyle/>
                    <a:p>
                      <a:pPr algn="ctr"/>
                      <a:r>
                        <a:rPr lang="en-US" sz="1000" b="1" dirty="0" smtClean="0">
                          <a:latin typeface="Tahoma" panose="020B0604030504040204" pitchFamily="34" charset="0"/>
                          <a:ea typeface="Tahoma" panose="020B0604030504040204" pitchFamily="34" charset="0"/>
                          <a:cs typeface="Tahoma" panose="020B0604030504040204" pitchFamily="34" charset="0"/>
                        </a:rPr>
                        <a:t>GAM</a:t>
                      </a:r>
                      <a:endParaRPr lang="en-CA" sz="1000" b="1" dirty="0">
                        <a:latin typeface="Tahoma" panose="020B0604030504040204" pitchFamily="34" charset="0"/>
                        <a:ea typeface="Tahoma" panose="020B0604030504040204" pitchFamily="34" charset="0"/>
                        <a:cs typeface="Tahoma" panose="020B0604030504040204" pitchFamily="34" charset="0"/>
                      </a:endParaRPr>
                    </a:p>
                  </a:txBody>
                  <a:tcPr marL="42863" marR="42863" marT="42863" marB="42863" vert="vert270"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FEE6BE"/>
                    </a:solid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Charles River FX </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5G Capabilities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Ancillary Enhancements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Collateral Management</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Global Trading</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CRD Upgrade</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C7DFF5"/>
                    </a:solidFill>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$11.5 CAD</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Collecting information as planning finalizes</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C7DFF5"/>
                    </a:solidFill>
                  </a:tcPr>
                </a:tc>
              </a:tr>
              <a:tr h="785813">
                <a:tc>
                  <a:txBody>
                    <a:bodyPr/>
                    <a:lstStyle/>
                    <a:p>
                      <a:pPr algn="ctr"/>
                      <a:r>
                        <a:rPr lang="en-US" sz="1000" b="1" dirty="0" smtClean="0">
                          <a:latin typeface="Tahoma" panose="020B0604030504040204" pitchFamily="34" charset="0"/>
                          <a:ea typeface="Tahoma" panose="020B0604030504040204" pitchFamily="34" charset="0"/>
                          <a:cs typeface="Tahoma" panose="020B0604030504040204" pitchFamily="34" charset="0"/>
                        </a:rPr>
                        <a:t>P&amp;S</a:t>
                      </a:r>
                      <a:endParaRPr lang="en-CA" sz="1000" b="1" dirty="0">
                        <a:latin typeface="Tahoma" panose="020B0604030504040204" pitchFamily="34" charset="0"/>
                        <a:ea typeface="Tahoma" panose="020B0604030504040204" pitchFamily="34" charset="0"/>
                        <a:cs typeface="Tahoma" panose="020B0604030504040204" pitchFamily="34" charset="0"/>
                      </a:endParaRPr>
                    </a:p>
                  </a:txBody>
                  <a:tcPr marL="42863" marR="42863" marT="42863" marB="42863" vert="vert270"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FCC874"/>
                    </a:solid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Advisor Mobility</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Digital Solutions and Sales Enablement</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Global Cash and Credit</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Cross Border (Governance, Performance and Regulatory)</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Enterprise Client Identifier</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Client 360</a:t>
                      </a:r>
                    </a:p>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err="1"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CoMS</a:t>
                      </a: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Enhancements (Collateral Management System)</a:t>
                      </a:r>
                    </a:p>
                  </a:txBody>
                  <a:tcPr marL="42863" marR="42863"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C7DFF5"/>
                    </a:solidFill>
                  </a:tcPr>
                </a:tc>
                <a:tc>
                  <a:txBody>
                    <a:bodyPr/>
                    <a:lstStyle/>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Estimate </a:t>
                      </a:r>
                    </a:p>
                    <a:p>
                      <a:pPr marL="0" marR="0" lvl="0" indent="0" algn="ctr" defTabSz="91429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$9.1 CAD</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C7DFF5"/>
                    </a:solidFill>
                  </a:tcPr>
                </a:tc>
                <a:tc>
                  <a:txBody>
                    <a:bodyPr/>
                    <a:lstStyle/>
                    <a:p>
                      <a:pPr marL="171450" marR="0" lvl="0" indent="-171450" algn="l" defTabSz="91429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7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CWM and USWM Digital/Mobility </a:t>
                      </a: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solidFill>
                      <a:srgbClr val="C7DFF5"/>
                    </a:solidFill>
                  </a:tcPr>
                </a:tc>
              </a:tr>
              <a:tr h="327442">
                <a:tc gridSpan="2">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noFill/>
                  </a:tcPr>
                </a:tc>
                <a:tc hMerge="1">
                  <a:txBody>
                    <a:bodyPr/>
                    <a:lstStyle/>
                    <a:p>
                      <a:endParaRPr lang="en-CA"/>
                    </a:p>
                  </a:txBody>
                  <a:tcPr/>
                </a:tc>
                <a:tc>
                  <a:txBody>
                    <a:bodyPr/>
                    <a:lstStyle/>
                    <a:p>
                      <a:pPr marL="0" marR="0" lvl="0" indent="0" algn="r" defTabSz="914293"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Business Plan</a:t>
                      </a:r>
                    </a:p>
                  </a:txBody>
                  <a:tcPr marL="85725" marR="85725" marT="42863" marB="42863" anchor="ctr">
                    <a:lnL w="12700" cap="flat" cmpd="sng" algn="ctr">
                      <a:solidFill>
                        <a:srgbClr val="1F6CB5"/>
                      </a:solidFill>
                      <a:prstDash val="solid"/>
                      <a:round/>
                      <a:headEnd type="none" w="med" len="med"/>
                      <a:tailEnd type="none" w="med" len="med"/>
                    </a:lnL>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noFill/>
                  </a:tcPr>
                </a:tc>
                <a:tc>
                  <a:txBody>
                    <a:bodyPr/>
                    <a:lstStyle/>
                    <a:p>
                      <a:pPr marL="0" marR="0" lvl="0" indent="0" algn="l" defTabSz="91429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$34.5 CAD</a:t>
                      </a:r>
                    </a:p>
                  </a:txBody>
                  <a:tcPr marL="85725" marR="85725" marT="42863" marB="42863" anchor="ctr">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no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smtClean="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noFill/>
                  </a:tcPr>
                </a:tc>
              </a:tr>
              <a:tr h="327442">
                <a:tc gridSpan="2">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noFill/>
                  </a:tcPr>
                </a:tc>
                <a:tc hMerge="1">
                  <a:txBody>
                    <a:bodyPr/>
                    <a:lstStyle/>
                    <a:p>
                      <a:endParaRPr lang="en-US"/>
                    </a:p>
                  </a:txBody>
                  <a:tcPr/>
                </a:tc>
                <a:tc>
                  <a:txBody>
                    <a:bodyPr/>
                    <a:lstStyle/>
                    <a:p>
                      <a:pPr marL="0" marR="0" lvl="0" indent="0" algn="r" defTabSz="914293"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Total Non-USWM</a:t>
                      </a:r>
                    </a:p>
                  </a:txBody>
                  <a:tcPr marL="85725" marR="85725" marT="42863" marB="42863" anchor="ctr">
                    <a:lnL w="12700" cap="flat" cmpd="sng" algn="ctr">
                      <a:solidFill>
                        <a:srgbClr val="1F6CB5"/>
                      </a:solidFill>
                      <a:prstDash val="solid"/>
                      <a:round/>
                      <a:headEnd type="none" w="med" len="med"/>
                      <a:tailEnd type="none" w="med" len="med"/>
                    </a:lnL>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noFill/>
                  </a:tcPr>
                </a:tc>
                <a:tc>
                  <a:txBody>
                    <a:bodyPr/>
                    <a:lstStyle/>
                    <a:p>
                      <a:pPr marL="0" marR="0" lvl="0" indent="0" algn="l" defTabSz="91429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9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104.7 </a:t>
                      </a:r>
                      <a:r>
                        <a:rPr kumimoji="0" lang="en-US" sz="900" b="1"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CAD</a:t>
                      </a:r>
                    </a:p>
                  </a:txBody>
                  <a:tcPr marL="85725" marR="85725" marT="42863" marB="42863" anchor="ctr">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noFill/>
                  </a:tcPr>
                </a:tc>
                <a:tc>
                  <a:txBody>
                    <a:bodyPr/>
                    <a:lstStyle/>
                    <a:p>
                      <a:pPr marL="0" marR="0" lvl="0" indent="0" algn="l" defTabSz="914293" rtl="0" eaLnBrk="1" fontAlgn="ctr"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smtClean="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a:txBody>
                  <a:tcPr marL="85725" marR="85725" marT="42863" marB="42863" anchor="ctr">
                    <a:lnL w="12700" cap="flat" cmpd="sng" algn="ctr">
                      <a:solidFill>
                        <a:srgbClr val="1F6CB5"/>
                      </a:solidFill>
                      <a:prstDash val="solid"/>
                      <a:round/>
                      <a:headEnd type="none" w="med" len="med"/>
                      <a:tailEnd type="none" w="med" len="med"/>
                    </a:lnL>
                    <a:lnR w="12700" cap="flat" cmpd="sng" algn="ctr">
                      <a:solidFill>
                        <a:srgbClr val="1F6CB5"/>
                      </a:solidFill>
                      <a:prstDash val="solid"/>
                      <a:round/>
                      <a:headEnd type="none" w="med" len="med"/>
                      <a:tailEnd type="none" w="med" len="med"/>
                    </a:lnR>
                    <a:lnT w="12700" cap="flat" cmpd="sng" algn="ctr">
                      <a:solidFill>
                        <a:srgbClr val="1F6CB5"/>
                      </a:solidFill>
                      <a:prstDash val="solid"/>
                      <a:round/>
                      <a:headEnd type="none" w="med" len="med"/>
                      <a:tailEnd type="none" w="med" len="med"/>
                    </a:lnT>
                    <a:lnB w="12700" cap="flat" cmpd="sng" algn="ctr">
                      <a:solidFill>
                        <a:srgbClr val="1F6CB5"/>
                      </a:solidFill>
                      <a:prstDash val="solid"/>
                      <a:round/>
                      <a:headEnd type="none" w="med" len="med"/>
                      <a:tailEnd type="none" w="med" len="med"/>
                    </a:lnB>
                    <a:noFill/>
                  </a:tcPr>
                </a:tc>
              </a:tr>
            </a:tbl>
          </a:graphicData>
        </a:graphic>
      </p:graphicFrame>
      <p:sp>
        <p:nvSpPr>
          <p:cNvPr id="9" name="Rectangle 8"/>
          <p:cNvSpPr/>
          <p:nvPr/>
        </p:nvSpPr>
        <p:spPr>
          <a:xfrm>
            <a:off x="0" y="-12449"/>
            <a:ext cx="12192000" cy="528464"/>
          </a:xfrm>
          <a:prstGeom prst="rect">
            <a:avLst/>
          </a:prstGeom>
          <a:solidFill>
            <a:srgbClr val="1F6CB5"/>
          </a:solidFill>
          <a:ln w="10795" cap="flat" cmpd="sng" algn="ctr">
            <a:noFill/>
            <a:prstDash val="solid"/>
          </a:ln>
          <a:effectLst/>
        </p:spPr>
        <p:txBody>
          <a:bodyPr rtlCol="0" anchor="ctr"/>
          <a:lstStyle/>
          <a:p>
            <a:pPr algn="ctr" eaLnBrk="0" fontAlgn="base" hangingPunct="0">
              <a:spcBef>
                <a:spcPct val="0"/>
              </a:spcBef>
              <a:spcAft>
                <a:spcPct val="0"/>
              </a:spcAft>
              <a:defRPr/>
            </a:pPr>
            <a:endParaRPr lang="en-US" sz="1350" kern="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grpSp>
        <p:nvGrpSpPr>
          <p:cNvPr id="10" name="Group 9"/>
          <p:cNvGrpSpPr/>
          <p:nvPr/>
        </p:nvGrpSpPr>
        <p:grpSpPr>
          <a:xfrm>
            <a:off x="10154888" y="75709"/>
            <a:ext cx="1687114" cy="352148"/>
            <a:chOff x="7307866" y="79389"/>
            <a:chExt cx="1799588" cy="375624"/>
          </a:xfrm>
        </p:grpSpPr>
        <p:sp>
          <p:nvSpPr>
            <p:cNvPr id="11" name="Oval 10"/>
            <p:cNvSpPr/>
            <p:nvPr/>
          </p:nvSpPr>
          <p:spPr>
            <a:xfrm>
              <a:off x="7307866" y="79389"/>
              <a:ext cx="370562" cy="370562"/>
            </a:xfrm>
            <a:prstGeom prst="ellipse">
              <a:avLst/>
            </a:prstGeom>
            <a:solidFill>
              <a:sysClr val="window" lastClr="FFFFFF"/>
            </a:solidFill>
            <a:ln w="10795" cap="flat" cmpd="sng" algn="ctr">
              <a:noFill/>
              <a:prstDash val="solid"/>
            </a:ln>
            <a:effectLst/>
          </p:spPr>
          <p:txBody>
            <a:bodyPr rtlCol="0" anchor="ctr"/>
            <a:lstStyle/>
            <a:p>
              <a:pPr algn="ctr" eaLnBrk="0" fontAlgn="base" hangingPunct="0">
                <a:spcBef>
                  <a:spcPct val="0"/>
                </a:spcBef>
                <a:spcAft>
                  <a:spcPct val="0"/>
                </a:spcAft>
                <a:defRPr/>
              </a:pPr>
              <a:endParaRPr lang="en-CA" sz="1688" kern="0">
                <a:solidFill>
                  <a:prstClr val="white"/>
                </a:solidFill>
                <a:latin typeface="Arial"/>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7866" y="81154"/>
              <a:ext cx="370562" cy="367033"/>
            </a:xfrm>
            <a:prstGeom prst="rect">
              <a:avLst/>
            </a:prstGeom>
          </p:spPr>
        </p:pic>
        <p:sp>
          <p:nvSpPr>
            <p:cNvPr id="13" name="TextBox 12"/>
            <p:cNvSpPr txBox="1"/>
            <p:nvPr/>
          </p:nvSpPr>
          <p:spPr>
            <a:xfrm>
              <a:off x="7678428" y="79389"/>
              <a:ext cx="1429026" cy="375624"/>
            </a:xfrm>
            <a:prstGeom prst="rect">
              <a:avLst/>
            </a:prstGeom>
            <a:noFill/>
          </p:spPr>
          <p:txBody>
            <a:bodyPr wrap="square" rtlCol="0">
              <a:spAutoFit/>
            </a:bodyPr>
            <a:lstStyle/>
            <a:p>
              <a:pPr eaLnBrk="0" fontAlgn="base" hangingPunct="0">
                <a:spcBef>
                  <a:spcPct val="0"/>
                </a:spcBef>
                <a:spcAft>
                  <a:spcPct val="0"/>
                </a:spcAft>
                <a:defRPr/>
              </a:pPr>
              <a:r>
                <a:rPr lang="en-US" sz="844" b="1" kern="0" dirty="0">
                  <a:solidFill>
                    <a:prstClr val="white"/>
                  </a:solidFill>
                  <a:latin typeface="Arial" panose="020B0604020202020204" pitchFamily="34" charset="0"/>
                  <a:ea typeface="Tahoma" panose="020B0604030504040204" pitchFamily="34" charset="0"/>
                  <a:cs typeface="Arial" panose="020B0604020202020204" pitchFamily="34" charset="0"/>
                </a:rPr>
                <a:t>Wealth Management</a:t>
              </a:r>
            </a:p>
            <a:p>
              <a:pPr eaLnBrk="0" fontAlgn="base" hangingPunct="0">
                <a:spcBef>
                  <a:spcPct val="0"/>
                </a:spcBef>
                <a:spcAft>
                  <a:spcPct val="0"/>
                </a:spcAft>
                <a:defRPr/>
              </a:pPr>
              <a:r>
                <a:rPr lang="en-US" sz="844" kern="0" dirty="0">
                  <a:solidFill>
                    <a:prstClr val="white"/>
                  </a:solidFill>
                  <a:latin typeface="Arial" panose="020B0604020202020204" pitchFamily="34" charset="0"/>
                  <a:ea typeface="Tahoma" panose="020B0604030504040204" pitchFamily="34" charset="0"/>
                  <a:cs typeface="Arial" panose="020B0604020202020204" pitchFamily="34" charset="0"/>
                </a:rPr>
                <a:t>Technology &amp; Solutions</a:t>
              </a:r>
              <a:endParaRPr lang="en-CA" sz="844" kern="0" dirty="0">
                <a:solidFill>
                  <a:prstClr val="white"/>
                </a:solidFill>
                <a:latin typeface="Arial" panose="020B0604020202020204" pitchFamily="34" charset="0"/>
                <a:ea typeface="Tahoma" panose="020B0604030504040204" pitchFamily="34" charset="0"/>
                <a:cs typeface="Arial" panose="020B0604020202020204" pitchFamily="34" charset="0"/>
              </a:endParaRPr>
            </a:p>
          </p:txBody>
        </p:sp>
      </p:grpSp>
      <p:sp>
        <p:nvSpPr>
          <p:cNvPr id="14" name="Title 1"/>
          <p:cNvSpPr txBox="1">
            <a:spLocks/>
          </p:cNvSpPr>
          <p:nvPr/>
        </p:nvSpPr>
        <p:spPr>
          <a:xfrm>
            <a:off x="974128" y="145416"/>
            <a:ext cx="8689545" cy="274760"/>
          </a:xfrm>
          <a:prstGeom prst="rect">
            <a:avLst/>
          </a:prstGeom>
        </p:spPr>
        <p:txBody>
          <a:bodyPr vert="horz" lIns="85725" tIns="42863" rIns="85725" bIns="42863"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base">
              <a:spcAft>
                <a:spcPct val="0"/>
              </a:spcAft>
            </a:pPr>
            <a:r>
              <a:rPr lang="en-US" sz="1800" b="1" dirty="0">
                <a:solidFill>
                  <a:prstClr val="white"/>
                </a:solidFill>
                <a:latin typeface="Tahoma" panose="020B0604030504040204" pitchFamily="34" charset="0"/>
                <a:ea typeface="Tahoma" panose="020B0604030504040204" pitchFamily="34" charset="0"/>
                <a:cs typeface="Tahoma" panose="020B0604030504040204" pitchFamily="34" charset="0"/>
              </a:rPr>
              <a:t>Combined WMI/WMA/GAM 2019 Business Plan by Capability</a:t>
            </a:r>
          </a:p>
        </p:txBody>
      </p:sp>
      <p:sp>
        <p:nvSpPr>
          <p:cNvPr id="2" name="Slide Number Placeholder 1"/>
          <p:cNvSpPr>
            <a:spLocks noGrp="1"/>
          </p:cNvSpPr>
          <p:nvPr>
            <p:ph type="sldNum" sz="quarter" idx="10"/>
          </p:nvPr>
        </p:nvSpPr>
        <p:spPr/>
        <p:txBody>
          <a:bodyPr/>
          <a:lstStyle/>
          <a:p>
            <a:fld id="{CAD11889-3418-4F98-86E1-5534921AC818}" type="slidenum">
              <a:rPr lang="en-CA" smtClean="0"/>
              <a:pPr/>
              <a:t>17</a:t>
            </a:fld>
            <a:endParaRPr lang="en-CA" dirty="0"/>
          </a:p>
        </p:txBody>
      </p:sp>
    </p:spTree>
    <p:custDataLst>
      <p:tags r:id="rId1"/>
    </p:custDataLst>
    <p:extLst>
      <p:ext uri="{BB962C8B-B14F-4D97-AF65-F5344CB8AC3E}">
        <p14:creationId xmlns:p14="http://schemas.microsoft.com/office/powerpoint/2010/main" val="36211476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DNA 2019 ICI</a:t>
            </a:r>
            <a:endParaRPr lang="en-US" dirty="0"/>
          </a:p>
        </p:txBody>
      </p:sp>
      <p:sp>
        <p:nvSpPr>
          <p:cNvPr id="3" name="Subtitle 2"/>
          <p:cNvSpPr>
            <a:spLocks noGrp="1"/>
          </p:cNvSpPr>
          <p:nvPr>
            <p:ph type="subTitle" idx="1"/>
          </p:nvPr>
        </p:nvSpPr>
        <p:spPr>
          <a:xfrm>
            <a:off x="1143000" y="4114799"/>
            <a:ext cx="10058400" cy="868261"/>
          </a:xfrm>
        </p:spPr>
        <p:txBody>
          <a:bodyPr/>
          <a:lstStyle/>
          <a:p>
            <a:r>
              <a:rPr lang="en-US" dirty="0" smtClean="0"/>
              <a:t>Initiatives, Capabilities, and Impact</a:t>
            </a:r>
          </a:p>
          <a:p>
            <a:r>
              <a:rPr lang="en-US" dirty="0" smtClean="0"/>
              <a:t>September 11, 2018</a:t>
            </a:r>
            <a:endParaRPr lang="en-US" dirty="0"/>
          </a:p>
        </p:txBody>
      </p:sp>
    </p:spTree>
    <p:custDataLst>
      <p:tags r:id="rId1"/>
    </p:custDataLst>
    <p:extLst>
      <p:ext uri="{BB962C8B-B14F-4D97-AF65-F5344CB8AC3E}">
        <p14:creationId xmlns:p14="http://schemas.microsoft.com/office/powerpoint/2010/main" val="2250031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04873" y="6281224"/>
            <a:ext cx="2057405" cy="548640"/>
          </a:xfrm>
          <a:prstGeom prst="rect">
            <a:avLst/>
          </a:prstGeom>
        </p:spPr>
      </p:pic>
      <p:sp>
        <p:nvSpPr>
          <p:cNvPr id="6" name="Rectangle 5"/>
          <p:cNvSpPr/>
          <p:nvPr/>
        </p:nvSpPr>
        <p:spPr>
          <a:xfrm>
            <a:off x="5562600" y="1179016"/>
            <a:ext cx="6096000" cy="4154984"/>
          </a:xfrm>
          <a:prstGeom prst="rect">
            <a:avLst/>
          </a:prstGeom>
        </p:spPr>
        <p:txBody>
          <a:bodyPr wrap="square">
            <a:spAutoFit/>
          </a:bodyPr>
          <a:lstStyle/>
          <a:p>
            <a:r>
              <a:rPr lang="en-US" sz="6600" b="1" dirty="0" smtClean="0">
                <a:solidFill>
                  <a:prstClr val="white"/>
                </a:solidFill>
              </a:rPr>
              <a:t>Every Client</a:t>
            </a:r>
          </a:p>
          <a:p>
            <a:r>
              <a:rPr lang="en-US" sz="6600" b="1" dirty="0" smtClean="0">
                <a:solidFill>
                  <a:prstClr val="white"/>
                </a:solidFill>
              </a:rPr>
              <a:t>interaction </a:t>
            </a:r>
            <a:r>
              <a:rPr lang="en-US" sz="6600" b="1" dirty="0">
                <a:solidFill>
                  <a:prstClr val="white"/>
                </a:solidFill>
              </a:rPr>
              <a:t>and process </a:t>
            </a:r>
            <a:r>
              <a:rPr lang="en-US" sz="6600" b="1" dirty="0" smtClean="0">
                <a:solidFill>
                  <a:prstClr val="white"/>
                </a:solidFill>
              </a:rPr>
              <a:t> </a:t>
            </a:r>
            <a:r>
              <a:rPr lang="en-US" sz="6600" b="1" dirty="0">
                <a:solidFill>
                  <a:prstClr val="white"/>
                </a:solidFill>
              </a:rPr>
              <a:t>informed by AI</a:t>
            </a:r>
          </a:p>
        </p:txBody>
      </p:sp>
      <p:sp>
        <p:nvSpPr>
          <p:cNvPr id="2" name="Slide Number Placeholder 1"/>
          <p:cNvSpPr>
            <a:spLocks noGrp="1"/>
          </p:cNvSpPr>
          <p:nvPr>
            <p:ph type="sldNum" sz="quarter" idx="12"/>
          </p:nvPr>
        </p:nvSpPr>
        <p:spPr/>
        <p:txBody>
          <a:bodyPr/>
          <a:lstStyle/>
          <a:p>
            <a:fld id="{CA9DB5DD-7894-4AA3-A655-84B849F0F151}" type="slidenum">
              <a:rPr lang="fr-CA" smtClean="0">
                <a:solidFill>
                  <a:prstClr val="black">
                    <a:tint val="75000"/>
                  </a:prstClr>
                </a:solidFill>
              </a:rPr>
              <a:pPr/>
              <a:t>19</a:t>
            </a:fld>
            <a:endParaRPr lang="fr-CA">
              <a:solidFill>
                <a:prstClr val="black">
                  <a:tint val="75000"/>
                </a:prstClr>
              </a:solidFill>
            </a:endParaRPr>
          </a:p>
        </p:txBody>
      </p:sp>
    </p:spTree>
    <p:custDataLst>
      <p:tags r:id="rId1"/>
    </p:custDataLst>
    <p:extLst>
      <p:ext uri="{BB962C8B-B14F-4D97-AF65-F5344CB8AC3E}">
        <p14:creationId xmlns:p14="http://schemas.microsoft.com/office/powerpoint/2010/main" val="491346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77146" y="228599"/>
            <a:ext cx="11321906" cy="49236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500" b="1" dirty="0" smtClean="0">
                <a:solidFill>
                  <a:prstClr val="black"/>
                </a:solidFill>
              </a:rPr>
              <a:t>2019 Finance Plan vs ICI Forecast</a:t>
            </a:r>
            <a:endParaRPr lang="en-US" sz="3500" b="1" dirty="0">
              <a:solidFill>
                <a:prstClr val="black"/>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88324177"/>
              </p:ext>
            </p:extLst>
          </p:nvPr>
        </p:nvGraphicFramePr>
        <p:xfrm>
          <a:off x="301840" y="825630"/>
          <a:ext cx="11629753" cy="5319713"/>
        </p:xfrm>
        <a:graphic>
          <a:graphicData uri="http://schemas.openxmlformats.org/drawingml/2006/table">
            <a:tbl>
              <a:tblPr/>
              <a:tblGrid>
                <a:gridCol w="1387441"/>
                <a:gridCol w="645115"/>
                <a:gridCol w="645115"/>
                <a:gridCol w="645115"/>
                <a:gridCol w="645115"/>
                <a:gridCol w="645115"/>
                <a:gridCol w="645115"/>
                <a:gridCol w="645115"/>
                <a:gridCol w="645115"/>
                <a:gridCol w="106047"/>
                <a:gridCol w="1307904"/>
                <a:gridCol w="486047"/>
                <a:gridCol w="486047"/>
                <a:gridCol w="486047"/>
                <a:gridCol w="539069"/>
                <a:gridCol w="539069"/>
                <a:gridCol w="645115"/>
                <a:gridCol w="486047"/>
              </a:tblGrid>
              <a:tr h="426121">
                <a:tc>
                  <a:txBody>
                    <a:bodyPr/>
                    <a:lstStyle/>
                    <a:p>
                      <a:pPr algn="l" fontAlgn="b"/>
                      <a:r>
                        <a:rPr lang="en-US" sz="800" b="1" i="0" u="none" strike="noStrike" dirty="0">
                          <a:solidFill>
                            <a:srgbClr val="FFFFFF"/>
                          </a:solidFill>
                          <a:effectLst/>
                          <a:latin typeface="Arial" panose="020B0604020202020204" pitchFamily="34" charset="0"/>
                        </a:rPr>
                        <a:t>NIE (I&amp;T + Transformation)</a:t>
                      </a:r>
                    </a:p>
                  </a:txBody>
                  <a:tcPr marL="4794" marR="4794" marT="4794" marB="0" anchor="b">
                    <a:lnL>
                      <a:noFill/>
                    </a:lnL>
                    <a:lnR>
                      <a:noFill/>
                    </a:lnR>
                    <a:lnT>
                      <a:noFill/>
                    </a:lnT>
                    <a:lnB>
                      <a:noFill/>
                    </a:lnB>
                    <a:solidFill>
                      <a:srgbClr val="2F75B5"/>
                    </a:solidFill>
                  </a:tcPr>
                </a:tc>
                <a:tc>
                  <a:txBody>
                    <a:bodyPr/>
                    <a:lstStyle/>
                    <a:p>
                      <a:pPr algn="ctr" fontAlgn="b"/>
                      <a:r>
                        <a:rPr lang="en-US" sz="800" b="1" i="0" u="none" strike="noStrike">
                          <a:solidFill>
                            <a:srgbClr val="FFFFFF"/>
                          </a:solidFill>
                          <a:effectLst/>
                          <a:latin typeface="Arial" panose="020B0604020202020204" pitchFamily="34" charset="0"/>
                        </a:rPr>
                        <a:t>2017 Actual</a:t>
                      </a:r>
                    </a:p>
                  </a:txBody>
                  <a:tcPr marL="4794" marR="4794" marT="4794" marB="0" anchor="b">
                    <a:lnL>
                      <a:noFill/>
                    </a:lnL>
                    <a:lnR>
                      <a:noFill/>
                    </a:lnR>
                    <a:lnT>
                      <a:noFill/>
                    </a:lnT>
                    <a:lnB>
                      <a:noFill/>
                    </a:lnB>
                    <a:solidFill>
                      <a:srgbClr val="2F75B5"/>
                    </a:solidFill>
                  </a:tcPr>
                </a:tc>
                <a:tc>
                  <a:txBody>
                    <a:bodyPr/>
                    <a:lstStyle/>
                    <a:p>
                      <a:pPr algn="ctr" fontAlgn="b"/>
                      <a:r>
                        <a:rPr lang="en-US" sz="800" b="1" i="0" u="none" strike="noStrike">
                          <a:solidFill>
                            <a:srgbClr val="FFFFFF"/>
                          </a:solidFill>
                          <a:effectLst/>
                          <a:latin typeface="Arial" panose="020B0604020202020204" pitchFamily="34" charset="0"/>
                        </a:rPr>
                        <a:t>2018 Plan (original)</a:t>
                      </a:r>
                    </a:p>
                  </a:txBody>
                  <a:tcPr marL="4794" marR="4794" marT="4794" marB="0" anchor="b">
                    <a:lnL>
                      <a:noFill/>
                    </a:lnL>
                    <a:lnR>
                      <a:noFill/>
                    </a:lnR>
                    <a:lnT>
                      <a:noFill/>
                    </a:lnT>
                    <a:lnB>
                      <a:noFill/>
                    </a:lnB>
                    <a:solidFill>
                      <a:srgbClr val="2F75B5"/>
                    </a:solidFill>
                  </a:tcPr>
                </a:tc>
                <a:tc>
                  <a:txBody>
                    <a:bodyPr/>
                    <a:lstStyle/>
                    <a:p>
                      <a:pPr algn="ctr" fontAlgn="b"/>
                      <a:r>
                        <a:rPr lang="en-US" sz="800" b="1" i="0" u="none" strike="noStrike">
                          <a:solidFill>
                            <a:srgbClr val="FFFFFF"/>
                          </a:solidFill>
                          <a:effectLst/>
                          <a:latin typeface="Arial" panose="020B0604020202020204" pitchFamily="34" charset="0"/>
                        </a:rPr>
                        <a:t>2018 Target (Q3F)</a:t>
                      </a:r>
                    </a:p>
                  </a:txBody>
                  <a:tcPr marL="4794" marR="4794" marT="4794" marB="0" anchor="b">
                    <a:lnL>
                      <a:noFill/>
                    </a:lnL>
                    <a:lnR>
                      <a:noFill/>
                    </a:lnR>
                    <a:lnT>
                      <a:noFill/>
                    </a:lnT>
                    <a:lnB>
                      <a:noFill/>
                    </a:lnB>
                    <a:solidFill>
                      <a:srgbClr val="2F75B5"/>
                    </a:solidFill>
                  </a:tcPr>
                </a:tc>
                <a:tc>
                  <a:txBody>
                    <a:bodyPr/>
                    <a:lstStyle/>
                    <a:p>
                      <a:pPr algn="ctr" fontAlgn="b"/>
                      <a:r>
                        <a:rPr lang="en-US" sz="800" b="1" i="0" u="none" strike="noStrike">
                          <a:solidFill>
                            <a:srgbClr val="FFFFFF"/>
                          </a:solidFill>
                          <a:effectLst/>
                          <a:latin typeface="Arial" panose="020B0604020202020204" pitchFamily="34" charset="0"/>
                        </a:rPr>
                        <a:t>Aug 18 YTD Actual</a:t>
                      </a:r>
                    </a:p>
                  </a:txBody>
                  <a:tcPr marL="4794" marR="4794" marT="4794" marB="0" anchor="b">
                    <a:lnL>
                      <a:noFill/>
                    </a:lnL>
                    <a:lnR>
                      <a:noFill/>
                    </a:lnR>
                    <a:lnT>
                      <a:noFill/>
                    </a:lnT>
                    <a:lnB>
                      <a:noFill/>
                    </a:lnB>
                    <a:solidFill>
                      <a:srgbClr val="2F75B5"/>
                    </a:solidFill>
                  </a:tcPr>
                </a:tc>
                <a:tc>
                  <a:txBody>
                    <a:bodyPr/>
                    <a:lstStyle/>
                    <a:p>
                      <a:pPr algn="ctr" fontAlgn="b"/>
                      <a:r>
                        <a:rPr lang="en-US" sz="800" b="1" i="0" u="none" strike="noStrike">
                          <a:solidFill>
                            <a:srgbClr val="FFFFFF"/>
                          </a:solidFill>
                          <a:effectLst/>
                          <a:latin typeface="Arial" panose="020B0604020202020204" pitchFamily="34" charset="0"/>
                        </a:rPr>
                        <a:t>2018 Emerging</a:t>
                      </a:r>
                    </a:p>
                  </a:txBody>
                  <a:tcPr marL="4794" marR="4794" marT="4794" marB="0" anchor="b">
                    <a:lnL>
                      <a:noFill/>
                    </a:lnL>
                    <a:lnR>
                      <a:noFill/>
                    </a:lnR>
                    <a:lnT>
                      <a:noFill/>
                    </a:lnT>
                    <a:lnB>
                      <a:noFill/>
                    </a:lnB>
                    <a:solidFill>
                      <a:srgbClr val="2F75B5"/>
                    </a:solidFill>
                  </a:tcPr>
                </a:tc>
                <a:tc>
                  <a:txBody>
                    <a:bodyPr/>
                    <a:lstStyle/>
                    <a:p>
                      <a:pPr algn="ctr" fontAlgn="b"/>
                      <a:r>
                        <a:rPr lang="en-US" sz="800" b="1" i="0" u="none" strike="noStrike">
                          <a:solidFill>
                            <a:srgbClr val="FFFFFF"/>
                          </a:solidFill>
                          <a:effectLst/>
                          <a:latin typeface="Arial" panose="020B0604020202020204" pitchFamily="34" charset="0"/>
                        </a:rPr>
                        <a:t>2018 Oct exit run rate</a:t>
                      </a:r>
                    </a:p>
                  </a:txBody>
                  <a:tcPr marL="4794" marR="4794" marT="4794" marB="0" anchor="b">
                    <a:lnL>
                      <a:noFill/>
                    </a:lnL>
                    <a:lnR>
                      <a:noFill/>
                    </a:lnR>
                    <a:lnT>
                      <a:noFill/>
                    </a:lnT>
                    <a:lnB>
                      <a:noFill/>
                    </a:lnB>
                    <a:solidFill>
                      <a:srgbClr val="2F75B5"/>
                    </a:solidFill>
                  </a:tcPr>
                </a:tc>
                <a:tc>
                  <a:txBody>
                    <a:bodyPr/>
                    <a:lstStyle/>
                    <a:p>
                      <a:pPr algn="ctr" fontAlgn="b"/>
                      <a:r>
                        <a:rPr lang="en-US" sz="800" b="1" i="0" u="none" strike="noStrike">
                          <a:solidFill>
                            <a:srgbClr val="FFFFFF"/>
                          </a:solidFill>
                          <a:effectLst/>
                          <a:latin typeface="Arial" panose="020B0604020202020204" pitchFamily="34" charset="0"/>
                        </a:rPr>
                        <a:t>2019 Plan</a:t>
                      </a:r>
                    </a:p>
                  </a:txBody>
                  <a:tcPr marL="4794" marR="4794" marT="4794" marB="0" anchor="b">
                    <a:lnL>
                      <a:noFill/>
                    </a:lnL>
                    <a:lnR>
                      <a:noFill/>
                    </a:lnR>
                    <a:lnT>
                      <a:noFill/>
                    </a:lnT>
                    <a:lnB>
                      <a:noFill/>
                    </a:lnB>
                    <a:solidFill>
                      <a:srgbClr val="2F75B5"/>
                    </a:solidFill>
                  </a:tcPr>
                </a:tc>
                <a:tc>
                  <a:txBody>
                    <a:bodyPr/>
                    <a:lstStyle/>
                    <a:p>
                      <a:pPr algn="ctr" fontAlgn="b"/>
                      <a:r>
                        <a:rPr lang="en-US" sz="800" b="1" i="0" u="none" strike="noStrike">
                          <a:solidFill>
                            <a:srgbClr val="FFFFFF"/>
                          </a:solidFill>
                          <a:effectLst/>
                          <a:latin typeface="Arial" panose="020B0604020202020204" pitchFamily="34" charset="0"/>
                        </a:rPr>
                        <a:t>2019 Ask (ICI)</a:t>
                      </a:r>
                    </a:p>
                  </a:txBody>
                  <a:tcPr marL="4794" marR="4794" marT="4794" marB="0" anchor="b">
                    <a:lnL>
                      <a:noFill/>
                    </a:lnL>
                    <a:lnR>
                      <a:noFill/>
                    </a:lnR>
                    <a:lnT>
                      <a:noFill/>
                    </a:lnT>
                    <a:lnB>
                      <a:noFill/>
                    </a:lnB>
                    <a:solidFill>
                      <a:srgbClr val="2F75B5"/>
                    </a:solidFill>
                  </a:tcPr>
                </a:tc>
                <a:tc>
                  <a:txBody>
                    <a:bodyPr/>
                    <a:lstStyle/>
                    <a:p>
                      <a:pPr algn="ctr"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r>
                        <a:rPr lang="en-US" sz="800" b="1" i="0" u="none" strike="noStrike">
                          <a:solidFill>
                            <a:srgbClr val="FFFFFF"/>
                          </a:solidFill>
                          <a:effectLst/>
                          <a:latin typeface="Arial" panose="020B0604020202020204" pitchFamily="34" charset="0"/>
                        </a:rPr>
                        <a:t>FTE (I&amp;T + Transformation)</a:t>
                      </a:r>
                    </a:p>
                  </a:txBody>
                  <a:tcPr marL="4794" marR="4794" marT="4794" marB="0" anchor="b">
                    <a:lnL>
                      <a:noFill/>
                    </a:lnL>
                    <a:lnR>
                      <a:noFill/>
                    </a:lnR>
                    <a:lnT>
                      <a:noFill/>
                    </a:lnT>
                    <a:lnB>
                      <a:noFill/>
                    </a:lnB>
                    <a:solidFill>
                      <a:srgbClr val="2F75B5"/>
                    </a:solidFill>
                  </a:tcPr>
                </a:tc>
                <a:tc>
                  <a:txBody>
                    <a:bodyPr/>
                    <a:lstStyle/>
                    <a:p>
                      <a:pPr algn="ctr" fontAlgn="b"/>
                      <a:r>
                        <a:rPr lang="en-US" sz="800" b="1" i="0" u="none" strike="noStrike">
                          <a:solidFill>
                            <a:srgbClr val="FFFFFF"/>
                          </a:solidFill>
                          <a:effectLst/>
                          <a:latin typeface="Arial" panose="020B0604020202020204" pitchFamily="34" charset="0"/>
                        </a:rPr>
                        <a:t>2017 Actual</a:t>
                      </a:r>
                    </a:p>
                  </a:txBody>
                  <a:tcPr marL="4794" marR="4794" marT="4794" marB="0" anchor="b">
                    <a:lnL>
                      <a:noFill/>
                    </a:lnL>
                    <a:lnR>
                      <a:noFill/>
                    </a:lnR>
                    <a:lnT>
                      <a:noFill/>
                    </a:lnT>
                    <a:lnB>
                      <a:noFill/>
                    </a:lnB>
                    <a:solidFill>
                      <a:srgbClr val="2F75B5"/>
                    </a:solidFill>
                  </a:tcPr>
                </a:tc>
                <a:tc>
                  <a:txBody>
                    <a:bodyPr/>
                    <a:lstStyle/>
                    <a:p>
                      <a:pPr algn="ctr" fontAlgn="b"/>
                      <a:r>
                        <a:rPr lang="en-US" sz="800" b="1" i="0" u="none" strike="noStrike">
                          <a:solidFill>
                            <a:srgbClr val="FFFFFF"/>
                          </a:solidFill>
                          <a:effectLst/>
                          <a:latin typeface="Arial" panose="020B0604020202020204" pitchFamily="34" charset="0"/>
                        </a:rPr>
                        <a:t>2018 Plan (original)</a:t>
                      </a:r>
                    </a:p>
                  </a:txBody>
                  <a:tcPr marL="4794" marR="4794" marT="4794" marB="0" anchor="b">
                    <a:lnL>
                      <a:noFill/>
                    </a:lnL>
                    <a:lnR>
                      <a:noFill/>
                    </a:lnR>
                    <a:lnT>
                      <a:noFill/>
                    </a:lnT>
                    <a:lnB>
                      <a:noFill/>
                    </a:lnB>
                    <a:solidFill>
                      <a:srgbClr val="2F75B5"/>
                    </a:solidFill>
                  </a:tcPr>
                </a:tc>
                <a:tc>
                  <a:txBody>
                    <a:bodyPr/>
                    <a:lstStyle/>
                    <a:p>
                      <a:pPr algn="ctr" fontAlgn="b"/>
                      <a:r>
                        <a:rPr lang="en-US" sz="800" b="1" i="0" u="none" strike="noStrike">
                          <a:solidFill>
                            <a:srgbClr val="FFFFFF"/>
                          </a:solidFill>
                          <a:effectLst/>
                          <a:latin typeface="Arial" panose="020B0604020202020204" pitchFamily="34" charset="0"/>
                        </a:rPr>
                        <a:t>2018 Target (Q3F)</a:t>
                      </a:r>
                    </a:p>
                  </a:txBody>
                  <a:tcPr marL="4794" marR="4794" marT="4794" marB="0" anchor="b">
                    <a:lnL>
                      <a:noFill/>
                    </a:lnL>
                    <a:lnR>
                      <a:noFill/>
                    </a:lnR>
                    <a:lnT>
                      <a:noFill/>
                    </a:lnT>
                    <a:lnB>
                      <a:noFill/>
                    </a:lnB>
                    <a:solidFill>
                      <a:srgbClr val="2F75B5"/>
                    </a:solidFill>
                  </a:tcPr>
                </a:tc>
                <a:tc>
                  <a:txBody>
                    <a:bodyPr/>
                    <a:lstStyle/>
                    <a:p>
                      <a:pPr algn="ctr" fontAlgn="b"/>
                      <a:r>
                        <a:rPr lang="en-US" sz="800" b="1" i="0" u="none" strike="noStrike">
                          <a:solidFill>
                            <a:srgbClr val="FFFFFF"/>
                          </a:solidFill>
                          <a:effectLst/>
                          <a:latin typeface="Arial" panose="020B0604020202020204" pitchFamily="34" charset="0"/>
                        </a:rPr>
                        <a:t>Aug 18 YTD Actual</a:t>
                      </a:r>
                    </a:p>
                  </a:txBody>
                  <a:tcPr marL="4794" marR="4794" marT="4794" marB="0" anchor="b">
                    <a:lnL>
                      <a:noFill/>
                    </a:lnL>
                    <a:lnR>
                      <a:noFill/>
                    </a:lnR>
                    <a:lnT>
                      <a:noFill/>
                    </a:lnT>
                    <a:lnB>
                      <a:noFill/>
                    </a:lnB>
                    <a:solidFill>
                      <a:srgbClr val="2F75B5"/>
                    </a:solidFill>
                  </a:tcPr>
                </a:tc>
                <a:tc>
                  <a:txBody>
                    <a:bodyPr/>
                    <a:lstStyle/>
                    <a:p>
                      <a:pPr algn="ctr" fontAlgn="b"/>
                      <a:r>
                        <a:rPr lang="en-US" sz="800" b="1" i="0" u="none" strike="noStrike">
                          <a:solidFill>
                            <a:srgbClr val="FFFFFF"/>
                          </a:solidFill>
                          <a:effectLst/>
                          <a:latin typeface="Arial" panose="020B0604020202020204" pitchFamily="34" charset="0"/>
                        </a:rPr>
                        <a:t>2018 Emerging</a:t>
                      </a:r>
                    </a:p>
                  </a:txBody>
                  <a:tcPr marL="4794" marR="4794" marT="4794" marB="0" anchor="b">
                    <a:lnL>
                      <a:noFill/>
                    </a:lnL>
                    <a:lnR>
                      <a:noFill/>
                    </a:lnR>
                    <a:lnT>
                      <a:noFill/>
                    </a:lnT>
                    <a:lnB>
                      <a:noFill/>
                    </a:lnB>
                    <a:solidFill>
                      <a:srgbClr val="2F75B5"/>
                    </a:solidFill>
                  </a:tcPr>
                </a:tc>
                <a:tc>
                  <a:txBody>
                    <a:bodyPr/>
                    <a:lstStyle/>
                    <a:p>
                      <a:pPr algn="ctr" fontAlgn="b"/>
                      <a:r>
                        <a:rPr lang="en-US" sz="800" b="1" i="0" u="none" strike="noStrike">
                          <a:solidFill>
                            <a:srgbClr val="FFFFFF"/>
                          </a:solidFill>
                          <a:effectLst/>
                          <a:latin typeface="Arial" panose="020B0604020202020204" pitchFamily="34" charset="0"/>
                        </a:rPr>
                        <a:t>2019 Plan</a:t>
                      </a:r>
                    </a:p>
                  </a:txBody>
                  <a:tcPr marL="4794" marR="4794" marT="4794" marB="0" anchor="b">
                    <a:lnL>
                      <a:noFill/>
                    </a:lnL>
                    <a:lnR>
                      <a:noFill/>
                    </a:lnR>
                    <a:lnT>
                      <a:noFill/>
                    </a:lnT>
                    <a:lnB>
                      <a:noFill/>
                    </a:lnB>
                    <a:solidFill>
                      <a:srgbClr val="2F75B5"/>
                    </a:solidFill>
                  </a:tcPr>
                </a:tc>
                <a:tc>
                  <a:txBody>
                    <a:bodyPr/>
                    <a:lstStyle/>
                    <a:p>
                      <a:pPr algn="ctr" fontAlgn="b"/>
                      <a:r>
                        <a:rPr lang="en-US" sz="800" b="1" i="0" u="none" strike="noStrike">
                          <a:solidFill>
                            <a:srgbClr val="FFFFFF"/>
                          </a:solidFill>
                          <a:effectLst/>
                          <a:latin typeface="Arial" panose="020B0604020202020204" pitchFamily="34" charset="0"/>
                        </a:rPr>
                        <a:t>2019 Ask (ICI)</a:t>
                      </a:r>
                    </a:p>
                  </a:txBody>
                  <a:tcPr marL="4794" marR="4794" marT="4794" marB="0" anchor="b">
                    <a:lnL>
                      <a:noFill/>
                    </a:lnL>
                    <a:lnR>
                      <a:noFill/>
                    </a:lnR>
                    <a:lnT>
                      <a:noFill/>
                    </a:lnT>
                    <a:lnB>
                      <a:noFill/>
                    </a:lnB>
                    <a:solidFill>
                      <a:srgbClr val="2F75B5"/>
                    </a:solidFill>
                  </a:tcPr>
                </a:tc>
              </a:tr>
              <a:tr h="262884">
                <a:tc>
                  <a:txBody>
                    <a:bodyPr/>
                    <a:lstStyle/>
                    <a:p>
                      <a:pPr algn="l" fontAlgn="b"/>
                      <a:r>
                        <a:rPr lang="en-US" sz="800" b="0" i="0" u="none" strike="noStrike">
                          <a:solidFill>
                            <a:srgbClr val="000000"/>
                          </a:solidFill>
                          <a:effectLst/>
                          <a:latin typeface="Arial" panose="020B0604020202020204" pitchFamily="34" charset="0"/>
                        </a:rPr>
                        <a:t>WMTS (Rick)</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186.2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219.7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221.9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183.4 </a:t>
                      </a:r>
                    </a:p>
                  </a:txBody>
                  <a:tcPr marL="4794" marR="4794" marT="4794" marB="0" anchor="b">
                    <a:lnL>
                      <a:noFill/>
                    </a:lnL>
                    <a:lnR>
                      <a:noFill/>
                    </a:lnR>
                    <a:lnT>
                      <a:noFill/>
                    </a:lnT>
                    <a:lnB>
                      <a:noFill/>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          222.5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235.4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247.2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239.2 </a:t>
                      </a: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WMTS (Rick)</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539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631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617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582 </a:t>
                      </a:r>
                    </a:p>
                  </a:txBody>
                  <a:tcPr marL="4794" marR="4794" marT="4794" marB="0" anchor="b">
                    <a:lnL>
                      <a:noFill/>
                    </a:lnL>
                    <a:lnR>
                      <a:noFill/>
                    </a:lnR>
                    <a:lnT>
                      <a:noFill/>
                    </a:lnT>
                    <a:lnB>
                      <a:noFill/>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597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661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617 </a:t>
                      </a:r>
                    </a:p>
                  </a:txBody>
                  <a:tcPr marL="4794" marR="4794" marT="4794" marB="0" anchor="b">
                    <a:lnL>
                      <a:noFill/>
                    </a:lnL>
                    <a:lnR>
                      <a:noFill/>
                    </a:lnR>
                    <a:lnT>
                      <a:noFill/>
                    </a:lnT>
                    <a:lnB>
                      <a:noFill/>
                    </a:lnB>
                  </a:tcPr>
                </a:tc>
              </a:tr>
              <a:tr h="262884">
                <a:tc>
                  <a:txBody>
                    <a:bodyPr/>
                    <a:lstStyle/>
                    <a:p>
                      <a:pPr algn="l" fontAlgn="b"/>
                      <a:r>
                        <a:rPr lang="en-US" sz="800" b="0" i="0" u="none" strike="noStrike">
                          <a:solidFill>
                            <a:srgbClr val="000000"/>
                          </a:solidFill>
                          <a:effectLst/>
                          <a:latin typeface="Arial" panose="020B0604020202020204" pitchFamily="34" charset="0"/>
                        </a:rPr>
                        <a:t>DNA (Neil)</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107.6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115.7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126.6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111.6 </a:t>
                      </a:r>
                    </a:p>
                  </a:txBody>
                  <a:tcPr marL="4794" marR="4794" marT="4794" marB="0" anchor="b">
                    <a:lnL>
                      <a:noFill/>
                    </a:lnL>
                    <a:lnR>
                      <a:noFill/>
                    </a:lnR>
                    <a:lnT>
                      <a:noFill/>
                    </a:lnT>
                    <a:lnB>
                      <a:noFill/>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          136.8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146.9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142.6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221.9 </a:t>
                      </a: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DNA (Neil)</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294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316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305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347 </a:t>
                      </a:r>
                    </a:p>
                  </a:txBody>
                  <a:tcPr marL="4794" marR="4794" marT="4794" marB="0" anchor="b">
                    <a:lnL>
                      <a:noFill/>
                    </a:lnL>
                    <a:lnR>
                      <a:noFill/>
                    </a:lnR>
                    <a:lnT>
                      <a:noFill/>
                    </a:lnT>
                    <a:lnB>
                      <a:noFill/>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356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363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475 </a:t>
                      </a:r>
                    </a:p>
                  </a:txBody>
                  <a:tcPr marL="4794" marR="4794" marT="4794" marB="0" anchor="b">
                    <a:lnL>
                      <a:noFill/>
                    </a:lnL>
                    <a:lnR>
                      <a:noFill/>
                    </a:lnR>
                    <a:lnT>
                      <a:noFill/>
                    </a:lnT>
                    <a:lnB>
                      <a:noFill/>
                    </a:lnB>
                  </a:tcPr>
                </a:tc>
              </a:tr>
              <a:tr h="262884">
                <a:tc>
                  <a:txBody>
                    <a:bodyPr/>
                    <a:lstStyle/>
                    <a:p>
                      <a:pPr algn="l" fontAlgn="b"/>
                      <a:r>
                        <a:rPr lang="en-US" sz="800" b="0" i="0" u="none" strike="noStrike">
                          <a:solidFill>
                            <a:srgbClr val="000000"/>
                          </a:solidFill>
                          <a:effectLst/>
                          <a:latin typeface="Arial" panose="020B0604020202020204" pitchFamily="34" charset="0"/>
                        </a:rPr>
                        <a:t>DevOps, RPA (Mike)</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21.9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23.5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23.0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19.3 </a:t>
                      </a:r>
                    </a:p>
                  </a:txBody>
                  <a:tcPr marL="4794" marR="4794" marT="4794" marB="0" anchor="b">
                    <a:lnL>
                      <a:noFill/>
                    </a:lnL>
                    <a:lnR>
                      <a:noFill/>
                    </a:lnR>
                    <a:lnT>
                      <a:noFill/>
                    </a:lnT>
                    <a:lnB>
                      <a:noFill/>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            23.7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26.5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24.9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27.0 </a:t>
                      </a: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DevOps, RPA (Mike)</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66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75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76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80 </a:t>
                      </a:r>
                    </a:p>
                  </a:txBody>
                  <a:tcPr marL="4794" marR="4794" marT="4794" marB="0" anchor="b">
                    <a:lnL>
                      <a:noFill/>
                    </a:lnL>
                    <a:lnR>
                      <a:noFill/>
                    </a:lnR>
                    <a:lnT>
                      <a:noFill/>
                    </a:lnT>
                    <a:lnB>
                      <a:noFill/>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79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82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82 </a:t>
                      </a:r>
                    </a:p>
                  </a:txBody>
                  <a:tcPr marL="4794" marR="4794" marT="4794" marB="0" anchor="b">
                    <a:lnL>
                      <a:noFill/>
                    </a:lnL>
                    <a:lnR>
                      <a:noFill/>
                    </a:lnR>
                    <a:lnT>
                      <a:noFill/>
                    </a:lnT>
                    <a:lnB>
                      <a:noFill/>
                    </a:lnB>
                  </a:tcPr>
                </a:tc>
              </a:tr>
              <a:tr h="262884">
                <a:tc>
                  <a:txBody>
                    <a:bodyPr/>
                    <a:lstStyle/>
                    <a:p>
                      <a:pPr algn="l" fontAlgn="b"/>
                      <a:r>
                        <a:rPr lang="en-US" sz="800" b="0" i="0" u="none" strike="noStrike">
                          <a:solidFill>
                            <a:srgbClr val="000000"/>
                          </a:solidFill>
                          <a:effectLst/>
                          <a:latin typeface="Arial" panose="020B0604020202020204" pitchFamily="34" charset="0"/>
                        </a:rPr>
                        <a:t>Architecture (Alex)</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21.9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15.3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11.4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9.7 </a:t>
                      </a:r>
                    </a:p>
                  </a:txBody>
                  <a:tcPr marL="4794" marR="4794" marT="4794" marB="0" anchor="b">
                    <a:lnL>
                      <a:noFill/>
                    </a:lnL>
                    <a:lnR>
                      <a:noFill/>
                    </a:lnR>
                    <a:lnT>
                      <a:noFill/>
                    </a:lnT>
                    <a:lnB>
                      <a:noFill/>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            11.8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12.6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11.2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16.0 </a:t>
                      </a: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Architecture (Alex)</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55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62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49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51 </a:t>
                      </a:r>
                    </a:p>
                  </a:txBody>
                  <a:tcPr marL="4794" marR="4794" marT="4794" marB="0" anchor="b">
                    <a:lnL>
                      <a:noFill/>
                    </a:lnL>
                    <a:lnR>
                      <a:noFill/>
                    </a:lnR>
                    <a:lnT>
                      <a:noFill/>
                    </a:lnT>
                    <a:lnB>
                      <a:noFill/>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52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49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68 </a:t>
                      </a:r>
                    </a:p>
                  </a:txBody>
                  <a:tcPr marL="4794" marR="4794" marT="4794" marB="0" anchor="b">
                    <a:lnL>
                      <a:noFill/>
                    </a:lnL>
                    <a:lnR>
                      <a:noFill/>
                    </a:lnR>
                    <a:lnT>
                      <a:noFill/>
                    </a:lnT>
                    <a:lnB>
                      <a:noFill/>
                    </a:lnB>
                  </a:tcPr>
                </a:tc>
              </a:tr>
              <a:tr h="262884">
                <a:tc>
                  <a:txBody>
                    <a:bodyPr/>
                    <a:lstStyle/>
                    <a:p>
                      <a:pPr algn="l" fontAlgn="b"/>
                      <a:r>
                        <a:rPr lang="en-US" sz="800" b="0" i="0" u="none" strike="noStrike">
                          <a:solidFill>
                            <a:srgbClr val="000000"/>
                          </a:solidFill>
                          <a:effectLst/>
                          <a:latin typeface="Arial" panose="020B0604020202020204" pitchFamily="34" charset="0"/>
                        </a:rPr>
                        <a:t>Innovation, Blockchain (Alex)</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6.4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8.4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6.8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5.7 </a:t>
                      </a:r>
                    </a:p>
                  </a:txBody>
                  <a:tcPr marL="4794" marR="4794" marT="4794" marB="0" anchor="b">
                    <a:lnL>
                      <a:noFill/>
                    </a:lnL>
                    <a:lnR>
                      <a:noFill/>
                    </a:lnR>
                    <a:lnT>
                      <a:noFill/>
                    </a:lnT>
                    <a:lnB>
                      <a:noFill/>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              6.9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7.4 </a:t>
                      </a:r>
                    </a:p>
                  </a:txBody>
                  <a:tcPr marL="4794" marR="4794" marT="4794" marB="0" anchor="b">
                    <a:lnL>
                      <a:noFill/>
                    </a:lnL>
                    <a:lnR>
                      <a:noFill/>
                    </a:lnR>
                    <a:lnT>
                      <a:noFill/>
                    </a:lnT>
                    <a:lnB>
                      <a:noFill/>
                    </a:lnB>
                  </a:tcPr>
                </a:tc>
                <a:tc>
                  <a:txBody>
                    <a:bodyPr/>
                    <a:lstStyle/>
                    <a:p>
                      <a:pPr algn="l" fontAlgn="b"/>
                      <a:r>
                        <a:rPr lang="en-US" sz="800" b="0" i="0" u="none" strike="noStrike" dirty="0">
                          <a:solidFill>
                            <a:srgbClr val="000000"/>
                          </a:solidFill>
                          <a:effectLst/>
                          <a:latin typeface="Arial" panose="020B0604020202020204" pitchFamily="34" charset="0"/>
                        </a:rPr>
                        <a:t> $              7.8 </a:t>
                      </a:r>
                    </a:p>
                  </a:txBody>
                  <a:tcPr marL="4794" marR="4794" marT="4794" marB="0" anchor="b">
                    <a:lnL>
                      <a:noFill/>
                    </a:lnL>
                    <a:lnR>
                      <a:noFill/>
                    </a:lnR>
                    <a:lnT>
                      <a:noFill/>
                    </a:lnT>
                    <a:lnB>
                      <a:noFill/>
                    </a:lnB>
                  </a:tcPr>
                </a:tc>
                <a:tc>
                  <a:txBody>
                    <a:bodyPr/>
                    <a:lstStyle/>
                    <a:p>
                      <a:pPr algn="l" fontAlgn="b"/>
                      <a:r>
                        <a:rPr lang="en-US" sz="800" b="0" i="0" u="none" strike="noStrike" dirty="0">
                          <a:solidFill>
                            <a:srgbClr val="000000"/>
                          </a:solidFill>
                          <a:effectLst/>
                          <a:latin typeface="Arial" panose="020B0604020202020204" pitchFamily="34" charset="0"/>
                        </a:rPr>
                        <a:t> $              8.0 </a:t>
                      </a: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Innovation, Blockchain (Alex)</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25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36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30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40 </a:t>
                      </a:r>
                    </a:p>
                  </a:txBody>
                  <a:tcPr marL="4794" marR="4794" marT="4794" marB="0" anchor="b">
                    <a:lnL>
                      <a:noFill/>
                    </a:lnL>
                    <a:lnR>
                      <a:noFill/>
                    </a:lnR>
                    <a:lnT>
                      <a:noFill/>
                    </a:lnT>
                    <a:lnB>
                      <a:noFill/>
                    </a:lnB>
                    <a:solidFill>
                      <a:srgbClr val="F2F2F2"/>
                    </a:solidFill>
                  </a:tcPr>
                </a:tc>
                <a:tc>
                  <a:txBody>
                    <a:bodyPr/>
                    <a:lstStyle/>
                    <a:p>
                      <a:pPr algn="l" fontAlgn="b"/>
                      <a:r>
                        <a:rPr lang="en-US" sz="800" b="0" i="0" u="none" strike="noStrike" dirty="0">
                          <a:solidFill>
                            <a:srgbClr val="000000"/>
                          </a:solidFill>
                          <a:effectLst/>
                          <a:latin typeface="Arial" panose="020B0604020202020204" pitchFamily="34" charset="0"/>
                        </a:rPr>
                        <a:t>              41 </a:t>
                      </a:r>
                    </a:p>
                  </a:txBody>
                  <a:tcPr marL="4794" marR="4794" marT="4794" marB="0" anchor="b">
                    <a:lnL>
                      <a:noFill/>
                    </a:lnL>
                    <a:lnR>
                      <a:noFill/>
                    </a:lnR>
                    <a:lnT>
                      <a:noFill/>
                    </a:lnT>
                    <a:lnB>
                      <a:noFill/>
                    </a:lnB>
                  </a:tcPr>
                </a:tc>
                <a:tc>
                  <a:txBody>
                    <a:bodyPr/>
                    <a:lstStyle/>
                    <a:p>
                      <a:pPr algn="l" fontAlgn="b"/>
                      <a:r>
                        <a:rPr lang="en-US" sz="800" b="0" i="0" u="none" strike="noStrike" dirty="0">
                          <a:solidFill>
                            <a:srgbClr val="000000"/>
                          </a:solidFill>
                          <a:effectLst/>
                          <a:latin typeface="Arial" panose="020B0604020202020204" pitchFamily="34" charset="0"/>
                        </a:rPr>
                        <a:t>                  34 </a:t>
                      </a:r>
                    </a:p>
                  </a:txBody>
                  <a:tcPr marL="4794" marR="4794" marT="4794" marB="0" anchor="b">
                    <a:lnL>
                      <a:noFill/>
                    </a:lnL>
                    <a:lnR>
                      <a:noFill/>
                    </a:lnR>
                    <a:lnT>
                      <a:noFill/>
                    </a:lnT>
                    <a:lnB>
                      <a:noFill/>
                    </a:lnB>
                  </a:tcPr>
                </a:tc>
                <a:tc>
                  <a:txBody>
                    <a:bodyPr/>
                    <a:lstStyle/>
                    <a:p>
                      <a:pPr algn="l" fontAlgn="b"/>
                      <a:r>
                        <a:rPr lang="en-US" sz="800" b="0" i="0" u="none" strike="noStrike" dirty="0">
                          <a:solidFill>
                            <a:srgbClr val="000000"/>
                          </a:solidFill>
                          <a:effectLst/>
                          <a:latin typeface="Arial" panose="020B0604020202020204" pitchFamily="34" charset="0"/>
                        </a:rPr>
                        <a:t>            46 </a:t>
                      </a:r>
                    </a:p>
                  </a:txBody>
                  <a:tcPr marL="4794" marR="4794" marT="4794" marB="0" anchor="b">
                    <a:lnL>
                      <a:noFill/>
                    </a:lnL>
                    <a:lnR>
                      <a:noFill/>
                    </a:lnR>
                    <a:lnT>
                      <a:noFill/>
                    </a:lnT>
                    <a:lnB>
                      <a:noFill/>
                    </a:lnB>
                  </a:tcPr>
                </a:tc>
              </a:tr>
              <a:tr h="262884">
                <a:tc>
                  <a:txBody>
                    <a:bodyPr/>
                    <a:lstStyle/>
                    <a:p>
                      <a:pPr algn="l" fontAlgn="b"/>
                      <a:r>
                        <a:rPr lang="en-US" sz="800" b="0" i="0" u="none" strike="noStrike">
                          <a:solidFill>
                            <a:srgbClr val="000000"/>
                          </a:solidFill>
                          <a:effectLst/>
                          <a:latin typeface="Arial" panose="020B0604020202020204" pitchFamily="34" charset="0"/>
                        </a:rPr>
                        <a:t>Cloud (Ranji)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10.1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17.8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19.5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15.3 </a:t>
                      </a:r>
                    </a:p>
                  </a:txBody>
                  <a:tcPr marL="4794" marR="4794" marT="4794" marB="0" anchor="b">
                    <a:lnL>
                      <a:noFill/>
                    </a:lnL>
                    <a:lnR>
                      <a:noFill/>
                    </a:lnR>
                    <a:lnT>
                      <a:noFill/>
                    </a:lnT>
                    <a:lnB>
                      <a:noFill/>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            18.7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21.6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21.8 </a:t>
                      </a:r>
                    </a:p>
                  </a:txBody>
                  <a:tcPr marL="4794" marR="4794" marT="4794" marB="0" anchor="b">
                    <a:lnL>
                      <a:noFill/>
                    </a:lnL>
                    <a:lnR>
                      <a:noFill/>
                    </a:lnR>
                    <a:lnT>
                      <a:noFill/>
                    </a:lnT>
                    <a:lnB>
                      <a:noFill/>
                    </a:lnB>
                  </a:tcPr>
                </a:tc>
                <a:tc>
                  <a:txBody>
                    <a:bodyPr/>
                    <a:lstStyle/>
                    <a:p>
                      <a:pPr algn="l" fontAlgn="b"/>
                      <a:r>
                        <a:rPr lang="en-US" sz="800" b="0" i="0" u="none" strike="noStrike" dirty="0">
                          <a:solidFill>
                            <a:srgbClr val="000000"/>
                          </a:solidFill>
                          <a:effectLst/>
                          <a:latin typeface="Arial" panose="020B0604020202020204" pitchFamily="34" charset="0"/>
                        </a:rPr>
                        <a:t> $            37.7 </a:t>
                      </a: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Cloud (Ranji)</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26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49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32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27 </a:t>
                      </a:r>
                    </a:p>
                  </a:txBody>
                  <a:tcPr marL="4794" marR="4794" marT="4794" marB="0" anchor="b">
                    <a:lnL>
                      <a:noFill/>
                    </a:lnL>
                    <a:lnR>
                      <a:noFill/>
                    </a:lnR>
                    <a:lnT>
                      <a:noFill/>
                    </a:lnT>
                    <a:lnB>
                      <a:noFill/>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34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40 </a:t>
                      </a:r>
                    </a:p>
                  </a:txBody>
                  <a:tcPr marL="4794" marR="4794" marT="4794" marB="0" anchor="b">
                    <a:lnL>
                      <a:noFill/>
                    </a:lnL>
                    <a:lnR>
                      <a:noFill/>
                    </a:lnR>
                    <a:lnT>
                      <a:noFill/>
                    </a:lnT>
                    <a:lnB>
                      <a:noFill/>
                    </a:lnB>
                  </a:tcPr>
                </a:tc>
                <a:tc>
                  <a:txBody>
                    <a:bodyPr/>
                    <a:lstStyle/>
                    <a:p>
                      <a:pPr algn="l" fontAlgn="b"/>
                      <a:r>
                        <a:rPr lang="en-US" sz="800" b="0" i="0" u="none" strike="noStrike" dirty="0">
                          <a:solidFill>
                            <a:srgbClr val="000000"/>
                          </a:solidFill>
                          <a:effectLst/>
                          <a:latin typeface="Arial" panose="020B0604020202020204" pitchFamily="34" charset="0"/>
                        </a:rPr>
                        <a:t>            61 </a:t>
                      </a:r>
                    </a:p>
                  </a:txBody>
                  <a:tcPr marL="4794" marR="4794" marT="4794" marB="0" anchor="b">
                    <a:lnL>
                      <a:noFill/>
                    </a:lnL>
                    <a:lnR>
                      <a:noFill/>
                    </a:lnR>
                    <a:lnT>
                      <a:noFill/>
                    </a:lnT>
                    <a:lnB>
                      <a:noFill/>
                    </a:lnB>
                  </a:tcPr>
                </a:tc>
              </a:tr>
              <a:tr h="262884">
                <a:tc>
                  <a:txBody>
                    <a:bodyPr/>
                    <a:lstStyle/>
                    <a:p>
                      <a:pPr algn="l" fontAlgn="b"/>
                      <a:r>
                        <a:rPr lang="en-US" sz="800" b="0" i="0" u="none" strike="noStrike">
                          <a:solidFill>
                            <a:srgbClr val="000000"/>
                          </a:solidFill>
                          <a:effectLst/>
                          <a:latin typeface="Arial" panose="020B0604020202020204" pitchFamily="34" charset="0"/>
                        </a:rPr>
                        <a:t>UK transit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2.2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1.9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2.8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1.9 </a:t>
                      </a:r>
                    </a:p>
                  </a:txBody>
                  <a:tcPr marL="4794" marR="4794" marT="4794" marB="0" anchor="b">
                    <a:lnL>
                      <a:noFill/>
                    </a:lnL>
                    <a:lnR>
                      <a:noFill/>
                    </a:lnR>
                    <a:lnT>
                      <a:noFill/>
                    </a:lnT>
                    <a:lnB>
                      <a:noFill/>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              2.3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2.7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3.2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3.2 </a:t>
                      </a: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UK transit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4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5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4 </a:t>
                      </a:r>
                    </a:p>
                  </a:txBody>
                  <a:tcPr marL="4794" marR="4794" marT="4794" marB="0" anchor="b">
                    <a:lnL>
                      <a:noFill/>
                    </a:lnL>
                    <a:lnR>
                      <a:noFill/>
                    </a:lnR>
                    <a:lnT>
                      <a:noFill/>
                    </a:lnT>
                    <a:lnB>
                      <a:noFill/>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5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5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5 </a:t>
                      </a:r>
                    </a:p>
                  </a:txBody>
                  <a:tcPr marL="4794" marR="4794" marT="4794" marB="0" anchor="b">
                    <a:lnL>
                      <a:noFill/>
                    </a:lnL>
                    <a:lnR>
                      <a:noFill/>
                    </a:lnR>
                    <a:lnT>
                      <a:noFill/>
                    </a:lnT>
                    <a:lnB>
                      <a:noFill/>
                    </a:lnB>
                  </a:tcPr>
                </a:tc>
              </a:tr>
              <a:tr h="262884">
                <a:tc>
                  <a:txBody>
                    <a:bodyPr/>
                    <a:lstStyle/>
                    <a:p>
                      <a:pPr algn="l" fontAlgn="b"/>
                      <a:r>
                        <a:rPr lang="en-US" sz="800" b="0" i="0" u="none" strike="noStrike">
                          <a:solidFill>
                            <a:srgbClr val="000000"/>
                          </a:solidFill>
                          <a:effectLst/>
                          <a:latin typeface="Arial" panose="020B0604020202020204" pitchFamily="34" charset="0"/>
                        </a:rPr>
                        <a:t>QE (Shohreh)</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2.5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5.5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5.0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4.4 </a:t>
                      </a:r>
                    </a:p>
                  </a:txBody>
                  <a:tcPr marL="4794" marR="4794" marT="4794" marB="0" anchor="b">
                    <a:lnL>
                      <a:noFill/>
                    </a:lnL>
                    <a:lnR>
                      <a:noFill/>
                    </a:lnR>
                    <a:lnT>
                      <a:noFill/>
                    </a:lnT>
                    <a:lnB>
                      <a:noFill/>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              5.5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6.9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5.6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6.4 </a:t>
                      </a: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QE (Shohreh)</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14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23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21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23 </a:t>
                      </a:r>
                    </a:p>
                  </a:txBody>
                  <a:tcPr marL="4794" marR="4794" marT="4794" marB="0" anchor="b">
                    <a:lnL>
                      <a:noFill/>
                    </a:lnL>
                    <a:lnR>
                      <a:noFill/>
                    </a:lnR>
                    <a:lnT>
                      <a:noFill/>
                    </a:lnT>
                    <a:lnB>
                      <a:noFill/>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23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21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23 </a:t>
                      </a:r>
                    </a:p>
                  </a:txBody>
                  <a:tcPr marL="4794" marR="4794" marT="4794" marB="0" anchor="b">
                    <a:lnL>
                      <a:noFill/>
                    </a:lnL>
                    <a:lnR>
                      <a:noFill/>
                    </a:lnR>
                    <a:lnT>
                      <a:noFill/>
                    </a:lnT>
                    <a:lnB>
                      <a:noFill/>
                    </a:lnB>
                  </a:tcPr>
                </a:tc>
              </a:tr>
              <a:tr h="262884">
                <a:tc>
                  <a:txBody>
                    <a:bodyPr/>
                    <a:lstStyle/>
                    <a:p>
                      <a:pPr algn="l" fontAlgn="b"/>
                      <a:r>
                        <a:rPr lang="en-US" sz="800" b="0" i="0" u="none" strike="noStrike">
                          <a:solidFill>
                            <a:srgbClr val="000000"/>
                          </a:solidFill>
                          <a:effectLst/>
                          <a:latin typeface="Arial" panose="020B0604020202020204" pitchFamily="34" charset="0"/>
                        </a:rPr>
                        <a:t>Central/Other</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9.0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10.1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5.4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(1.1)</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             (1.7)</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(3.4)</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0.9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0.9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Central</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12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13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12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12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12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12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12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r>
              <a:tr h="262884">
                <a:tc>
                  <a:txBody>
                    <a:bodyPr/>
                    <a:lstStyle/>
                    <a:p>
                      <a:pPr algn="l" fontAlgn="b"/>
                      <a:r>
                        <a:rPr lang="en-US" sz="800" b="0" i="0" u="none" strike="noStrike">
                          <a:solidFill>
                            <a:srgbClr val="000000"/>
                          </a:solidFill>
                          <a:effectLst/>
                          <a:latin typeface="Arial" panose="020B0604020202020204" pitchFamily="34" charset="0"/>
                        </a:rPr>
                        <a:t>Total I&amp;T &amp; Transformation</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367.8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417.9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422.4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350.2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426.5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456.7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465.2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560.3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Total I&amp;T &amp; Transformation</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1,035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1,205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1,147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1,165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1,199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1,267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1,389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r>
              <a:tr h="175930">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r>
                        <a:rPr lang="en-US" sz="800" b="0" i="0" u="none" strike="noStrike">
                          <a:solidFill>
                            <a:srgbClr val="000000"/>
                          </a:solidFill>
                          <a:effectLst/>
                          <a:latin typeface="Arial" panose="020B0604020202020204" pitchFamily="34" charset="0"/>
                        </a:rPr>
                        <a:t> </a:t>
                      </a: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solidFill>
                      <a:srgbClr val="F2F2F2"/>
                    </a:solidFill>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r>
              <a:tr h="262884">
                <a:tc>
                  <a:txBody>
                    <a:bodyPr/>
                    <a:lstStyle/>
                    <a:p>
                      <a:pPr algn="l" fontAlgn="b"/>
                      <a:r>
                        <a:rPr lang="en-US" sz="800" b="0" i="0" u="none" strike="noStrike">
                          <a:solidFill>
                            <a:srgbClr val="000000"/>
                          </a:solidFill>
                          <a:effectLst/>
                          <a:latin typeface="Arial" panose="020B0604020202020204" pitchFamily="34" charset="0"/>
                        </a:rPr>
                        <a:t>I&amp;T</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345.5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377.1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382.3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314.4 </a:t>
                      </a:r>
                    </a:p>
                  </a:txBody>
                  <a:tcPr marL="4794" marR="4794" marT="4794" marB="0" anchor="b">
                    <a:lnL>
                      <a:noFill/>
                    </a:lnL>
                    <a:lnR>
                      <a:noFill/>
                    </a:lnR>
                    <a:lnT>
                      <a:noFill/>
                    </a:lnT>
                    <a:lnB>
                      <a:noFill/>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          381.7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407.3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422.5 </a:t>
                      </a: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I&amp;T</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913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1,066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1,034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1,029 </a:t>
                      </a:r>
                    </a:p>
                  </a:txBody>
                  <a:tcPr marL="4794" marR="4794" marT="4794" marB="0" anchor="b">
                    <a:lnL>
                      <a:noFill/>
                    </a:lnL>
                    <a:lnR>
                      <a:noFill/>
                    </a:lnR>
                    <a:lnT>
                      <a:noFill/>
                    </a:lnT>
                    <a:lnB>
                      <a:noFill/>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1,062 </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1,151 </a:t>
                      </a: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r>
              <a:tr h="262884">
                <a:tc>
                  <a:txBody>
                    <a:bodyPr/>
                    <a:lstStyle/>
                    <a:p>
                      <a:pPr algn="l" fontAlgn="b"/>
                      <a:r>
                        <a:rPr lang="en-US" sz="800" b="0" i="0" u="none" strike="noStrike">
                          <a:solidFill>
                            <a:srgbClr val="000000"/>
                          </a:solidFill>
                          <a:effectLst/>
                          <a:latin typeface="Arial" panose="020B0604020202020204" pitchFamily="34" charset="0"/>
                        </a:rPr>
                        <a:t>Transformation</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22.3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40.8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40.1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35.9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            44.8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49.3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42.6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Transformation</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122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139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113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137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137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117 </a:t>
                      </a:r>
                    </a:p>
                  </a:txBody>
                  <a:tcPr marL="4794" marR="4794" marT="479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r>
              <a:tr h="262884">
                <a:tc>
                  <a:txBody>
                    <a:bodyPr/>
                    <a:lstStyle/>
                    <a:p>
                      <a:pPr algn="l" fontAlgn="b"/>
                      <a:r>
                        <a:rPr lang="en-US" sz="800" b="0" i="0" u="none" strike="noStrike">
                          <a:solidFill>
                            <a:srgbClr val="000000"/>
                          </a:solidFill>
                          <a:effectLst/>
                          <a:latin typeface="Arial" panose="020B0604020202020204" pitchFamily="34" charset="0"/>
                        </a:rPr>
                        <a:t>Total I&amp;T &amp; Transformation</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367.8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417.9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422.4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350.2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426.5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456.7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465.2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          560.3 </a:t>
                      </a: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Total I&amp;T &amp; Transformation</a:t>
                      </a: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1,035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1,205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1,147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1,165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2F2F2"/>
                    </a:solidFill>
                  </a:tcPr>
                </a:tc>
                <a:tc>
                  <a:txBody>
                    <a:bodyPr/>
                    <a:lstStyle/>
                    <a:p>
                      <a:pPr algn="l" fontAlgn="b"/>
                      <a:r>
                        <a:rPr lang="en-US" sz="800" b="0" i="0" u="none" strike="noStrike">
                          <a:solidFill>
                            <a:srgbClr val="000000"/>
                          </a:solidFill>
                          <a:effectLst/>
                          <a:latin typeface="Arial" panose="020B0604020202020204" pitchFamily="34" charset="0"/>
                        </a:rPr>
                        <a:t>         1,199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1,267 </a:t>
                      </a:r>
                    </a:p>
                  </a:txBody>
                  <a:tcPr marL="4794" marR="4794" marT="479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al" panose="020B0604020202020204" pitchFamily="34" charset="0"/>
                        </a:rPr>
                        <a:t>       1,389 </a:t>
                      </a:r>
                    </a:p>
                  </a:txBody>
                  <a:tcPr marL="4794" marR="4794" marT="4794" marB="0" anchor="b">
                    <a:lnL>
                      <a:noFill/>
                    </a:lnL>
                    <a:lnR>
                      <a:noFill/>
                    </a:lnR>
                    <a:lnT>
                      <a:noFill/>
                    </a:lnT>
                    <a:lnB>
                      <a:noFill/>
                    </a:lnB>
                  </a:tcPr>
                </a:tc>
              </a:tr>
              <a:tr h="262884">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r>
              <a:tr h="262884">
                <a:tc>
                  <a:txBody>
                    <a:bodyPr/>
                    <a:lstStyle/>
                    <a:p>
                      <a:pPr algn="l" fontAlgn="b"/>
                      <a:r>
                        <a:rPr lang="en-US" sz="800" b="0" i="0" u="none" strike="noStrike">
                          <a:solidFill>
                            <a:srgbClr val="000000"/>
                          </a:solidFill>
                          <a:effectLst/>
                          <a:latin typeface="Arial" panose="020B0604020202020204" pitchFamily="34" charset="0"/>
                        </a:rPr>
                        <a:t>Delta to be addressed</a:t>
                      </a: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(4.1)</a:t>
                      </a: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           (95.2)</a:t>
                      </a: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Delta to be addressed</a:t>
                      </a: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r>
                        <a:rPr lang="en-US" sz="800" b="0" i="0" u="none" strike="noStrike">
                          <a:solidFill>
                            <a:srgbClr val="000000"/>
                          </a:solidFill>
                          <a:effectLst/>
                          <a:latin typeface="Arial" panose="020B0604020202020204" pitchFamily="34" charset="0"/>
                        </a:rPr>
                        <a:t>            (52)</a:t>
                      </a: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r" fontAlgn="b"/>
                      <a:r>
                        <a:rPr lang="en-US" sz="800" b="0" i="0" u="none" strike="noStrike">
                          <a:solidFill>
                            <a:srgbClr val="000000"/>
                          </a:solidFill>
                          <a:effectLst/>
                          <a:latin typeface="Arial" panose="020B0604020202020204" pitchFamily="34" charset="0"/>
                        </a:rPr>
                        <a:t>         (122)</a:t>
                      </a:r>
                    </a:p>
                  </a:txBody>
                  <a:tcPr marL="4794" marR="4794" marT="4794" marB="0" anchor="b">
                    <a:lnL>
                      <a:noFill/>
                    </a:lnL>
                    <a:lnR>
                      <a:noFill/>
                    </a:lnR>
                    <a:lnT>
                      <a:noFill/>
                    </a:lnT>
                    <a:lnB>
                      <a:noFill/>
                    </a:lnB>
                  </a:tcPr>
                </a:tc>
              </a:tr>
              <a:tr h="262884">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r>
              <a:tr h="228507">
                <a:tc gridSpan="6">
                  <a:txBody>
                    <a:bodyPr/>
                    <a:lstStyle/>
                    <a:p>
                      <a:pPr algn="l" fontAlgn="b"/>
                      <a:r>
                        <a:rPr lang="en-US" sz="800" b="0" i="0" u="none" strike="noStrike">
                          <a:solidFill>
                            <a:srgbClr val="000000"/>
                          </a:solidFill>
                          <a:effectLst/>
                          <a:latin typeface="Arial" panose="020B0604020202020204" pitchFamily="34" charset="0"/>
                        </a:rPr>
                        <a:t>(*) includes UK transit for previous Cloud leadership team and architects in the UK. Approx. $3.2mm for 5 FTE</a:t>
                      </a:r>
                    </a:p>
                  </a:txBody>
                  <a:tcPr marL="4794" marR="4794" marT="4794"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gridSpan="7">
                  <a:txBody>
                    <a:bodyPr/>
                    <a:lstStyle/>
                    <a:p>
                      <a:pPr algn="l" fontAlgn="b"/>
                      <a:r>
                        <a:rPr lang="en-US" sz="800" b="0" i="0" u="none" strike="noStrike">
                          <a:solidFill>
                            <a:srgbClr val="000000"/>
                          </a:solidFill>
                          <a:effectLst/>
                          <a:latin typeface="Arial" panose="020B0604020202020204" pitchFamily="34" charset="0"/>
                        </a:rPr>
                        <a:t>(*) includes UK transit for previous Cloud leadership team and architects in the UK. Approx. $3.2mm for 5 FTE</a:t>
                      </a:r>
                    </a:p>
                  </a:txBody>
                  <a:tcPr marL="4794" marR="4794" marT="4794"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r>
              <a:tr h="262884">
                <a:tc gridSpan="6">
                  <a:txBody>
                    <a:bodyPr/>
                    <a:lstStyle/>
                    <a:p>
                      <a:pPr algn="l" fontAlgn="b"/>
                      <a:r>
                        <a:rPr lang="en-US" sz="800" b="0" i="0" u="none" strike="noStrike">
                          <a:solidFill>
                            <a:srgbClr val="000000"/>
                          </a:solidFill>
                          <a:effectLst/>
                          <a:latin typeface="Arial" panose="020B0604020202020204" pitchFamily="34" charset="0"/>
                        </a:rPr>
                        <a:t>(**) includes consumption costs for Bluemix, AWS, PCF which are being discussed for transfer to GTI with Plan</a:t>
                      </a:r>
                    </a:p>
                  </a:txBody>
                  <a:tcPr marL="4794" marR="4794" marT="4794"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a:solidFill>
                          <a:srgbClr val="000000"/>
                        </a:solidFill>
                        <a:effectLst/>
                        <a:latin typeface="Arial" panose="020B0604020202020204" pitchFamily="34" charset="0"/>
                      </a:endParaRPr>
                    </a:p>
                  </a:txBody>
                  <a:tcPr marL="4794" marR="4794" marT="4794" marB="0" anchor="b">
                    <a:lnL>
                      <a:noFill/>
                    </a:lnL>
                    <a:lnR>
                      <a:noFill/>
                    </a:lnR>
                    <a:lnT>
                      <a:noFill/>
                    </a:lnT>
                    <a:lnB>
                      <a:noFill/>
                    </a:lnB>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4794" marR="4794" marT="4794" marB="0" anchor="b">
                    <a:lnL>
                      <a:noFill/>
                    </a:lnL>
                    <a:lnR>
                      <a:noFill/>
                    </a:lnR>
                    <a:lnT>
                      <a:noFill/>
                    </a:lnT>
                    <a:lnB>
                      <a:noFill/>
                    </a:lnB>
                  </a:tcPr>
                </a:tc>
              </a:tr>
            </a:tbl>
          </a:graphicData>
        </a:graphic>
      </p:graphicFrame>
      <p:sp>
        <p:nvSpPr>
          <p:cNvPr id="4" name="Slide Number Placeholder 3"/>
          <p:cNvSpPr>
            <a:spLocks noGrp="1"/>
          </p:cNvSpPr>
          <p:nvPr>
            <p:ph type="sldNum" sz="quarter" idx="12"/>
          </p:nvPr>
        </p:nvSpPr>
        <p:spPr/>
        <p:txBody>
          <a:bodyPr/>
          <a:lstStyle/>
          <a:p>
            <a:fld id="{1190BA2A-4E42-4548-BB76-F9393884CAA5}" type="slidenum">
              <a:rPr lang="en-US" smtClean="0"/>
              <a:t>2</a:t>
            </a:fld>
            <a:endParaRPr lang="en-US"/>
          </a:p>
        </p:txBody>
      </p:sp>
    </p:spTree>
    <p:custDataLst>
      <p:tags r:id="rId1"/>
    </p:custDataLst>
    <p:extLst>
      <p:ext uri="{BB962C8B-B14F-4D97-AF65-F5344CB8AC3E}">
        <p14:creationId xmlns:p14="http://schemas.microsoft.com/office/powerpoint/2010/main" val="41799480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232" y="303580"/>
            <a:ext cx="11162898" cy="522897"/>
          </a:xfrm>
        </p:spPr>
        <p:txBody>
          <a:bodyPr>
            <a:normAutofit fontScale="90000"/>
          </a:bodyPr>
          <a:lstStyle/>
          <a:p>
            <a:r>
              <a:rPr lang="en-US" b="1" dirty="0" smtClean="0"/>
              <a:t>Summary</a:t>
            </a:r>
            <a:endParaRPr lang="en-US"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465686511"/>
              </p:ext>
            </p:extLst>
          </p:nvPr>
        </p:nvGraphicFramePr>
        <p:xfrm>
          <a:off x="346232" y="1198266"/>
          <a:ext cx="11496578" cy="3721508"/>
        </p:xfrm>
        <a:graphic>
          <a:graphicData uri="http://schemas.openxmlformats.org/drawingml/2006/table">
            <a:tbl>
              <a:tblPr firstRow="1" bandRow="1">
                <a:tableStyleId>{7E9639D4-E3E2-4D34-9284-5A2195B3D0D7}</a:tableStyleId>
              </a:tblPr>
              <a:tblGrid>
                <a:gridCol w="686536"/>
                <a:gridCol w="181599"/>
                <a:gridCol w="2116062"/>
                <a:gridCol w="964734"/>
                <a:gridCol w="1006679"/>
                <a:gridCol w="931178"/>
                <a:gridCol w="1098958"/>
                <a:gridCol w="4510832"/>
              </a:tblGrid>
              <a:tr h="369155">
                <a:tc gridSpan="2">
                  <a:txBody>
                    <a:bodyPr/>
                    <a:lstStyle/>
                    <a:p>
                      <a:r>
                        <a:rPr lang="en-US" sz="1400" dirty="0" smtClean="0"/>
                        <a:t>Priority</a:t>
                      </a:r>
                      <a:endParaRPr lang="en-US" sz="1400" dirty="0"/>
                    </a:p>
                  </a:txBody>
                  <a:tcPr/>
                </a:tc>
                <a:tc hMerge="1">
                  <a:txBody>
                    <a:bodyPr/>
                    <a:lstStyle/>
                    <a:p>
                      <a:endParaRPr lang="en-US" sz="1600" dirty="0"/>
                    </a:p>
                  </a:txBody>
                  <a:tcPr/>
                </a:tc>
                <a:tc>
                  <a:txBody>
                    <a:bodyPr/>
                    <a:lstStyle/>
                    <a:p>
                      <a:r>
                        <a:rPr lang="en-US" sz="1400" dirty="0" smtClean="0"/>
                        <a:t>Initiative</a:t>
                      </a:r>
                      <a:endParaRPr lang="en-US" sz="1400" dirty="0"/>
                    </a:p>
                  </a:txBody>
                  <a:tcPr/>
                </a:tc>
                <a:tc>
                  <a:txBody>
                    <a:bodyPr/>
                    <a:lstStyle/>
                    <a:p>
                      <a:r>
                        <a:rPr lang="en-US" sz="1400" dirty="0" smtClean="0"/>
                        <a:t>2018 FTEs</a:t>
                      </a:r>
                      <a:endParaRPr lang="en-US" sz="1400" dirty="0"/>
                    </a:p>
                  </a:txBody>
                  <a:tcPr/>
                </a:tc>
                <a:tc>
                  <a:txBody>
                    <a:bodyPr/>
                    <a:lstStyle/>
                    <a:p>
                      <a:r>
                        <a:rPr lang="en-US" sz="1400" dirty="0" smtClean="0"/>
                        <a:t>2018 NIE $</a:t>
                      </a:r>
                      <a:endParaRPr lang="en-US" sz="1400" dirty="0"/>
                    </a:p>
                  </a:txBody>
                  <a:tcPr/>
                </a:tc>
                <a:tc>
                  <a:txBody>
                    <a:bodyPr/>
                    <a:lstStyle/>
                    <a:p>
                      <a:r>
                        <a:rPr lang="en-US" sz="1400" dirty="0" smtClean="0"/>
                        <a:t>2019 FTEs</a:t>
                      </a:r>
                      <a:endParaRPr lang="en-US" sz="1400" dirty="0"/>
                    </a:p>
                  </a:txBody>
                  <a:tcPr/>
                </a:tc>
                <a:tc>
                  <a:txBody>
                    <a:bodyPr/>
                    <a:lstStyle/>
                    <a:p>
                      <a:r>
                        <a:rPr lang="en-US" sz="1400" dirty="0" smtClean="0"/>
                        <a:t>2019 NIE $</a:t>
                      </a:r>
                      <a:endParaRPr lang="en-US" sz="1400" dirty="0"/>
                    </a:p>
                  </a:txBody>
                  <a:tcPr/>
                </a:tc>
                <a:tc>
                  <a:txBody>
                    <a:bodyPr/>
                    <a:lstStyle/>
                    <a:p>
                      <a:r>
                        <a:rPr lang="en-US" sz="1400" dirty="0" smtClean="0"/>
                        <a:t>Comments</a:t>
                      </a:r>
                      <a:endParaRPr lang="en-US" sz="1400" dirty="0"/>
                    </a:p>
                  </a:txBody>
                  <a:tcPr/>
                </a:tc>
              </a:tr>
              <a:tr h="379141">
                <a:tc gridSpan="2">
                  <a:txBody>
                    <a:bodyPr/>
                    <a:lstStyle/>
                    <a:p>
                      <a:r>
                        <a:rPr lang="en-US" sz="1400" dirty="0" smtClean="0"/>
                        <a:t>1</a:t>
                      </a:r>
                      <a:endParaRPr lang="en-US" sz="1400" dirty="0"/>
                    </a:p>
                  </a:txBody>
                  <a:tcPr/>
                </a:tc>
                <a:tc hMerge="1">
                  <a:txBody>
                    <a:bodyPr/>
                    <a:lstStyle/>
                    <a:p>
                      <a:endParaRPr lang="en-US" sz="1600"/>
                    </a:p>
                  </a:txBody>
                  <a:tcPr/>
                </a:tc>
                <a:tc>
                  <a:txBody>
                    <a:bodyPr/>
                    <a:lstStyle/>
                    <a:p>
                      <a:r>
                        <a:rPr lang="en-US" sz="1400" dirty="0" smtClean="0"/>
                        <a:t>Run the Bank</a:t>
                      </a:r>
                      <a:endParaRPr lang="en-US" sz="1400" dirty="0"/>
                    </a:p>
                  </a:txBody>
                  <a:tcPr/>
                </a:tc>
                <a:tc>
                  <a:txBody>
                    <a:bodyPr/>
                    <a:lstStyle/>
                    <a:p>
                      <a:r>
                        <a:rPr lang="en-US" sz="1400" dirty="0" smtClean="0"/>
                        <a:t>156</a:t>
                      </a:r>
                      <a:endParaRPr lang="en-US" sz="1400" dirty="0"/>
                    </a:p>
                  </a:txBody>
                  <a:tcPr/>
                </a:tc>
                <a:tc>
                  <a:txBody>
                    <a:bodyPr/>
                    <a:lstStyle/>
                    <a:p>
                      <a:r>
                        <a:rPr lang="en-US" sz="1400" dirty="0" smtClean="0"/>
                        <a:t>$73.4MM</a:t>
                      </a:r>
                      <a:endParaRPr lang="en-US" sz="1400" dirty="0"/>
                    </a:p>
                  </a:txBody>
                  <a:tcPr/>
                </a:tc>
                <a:tc>
                  <a:txBody>
                    <a:bodyPr/>
                    <a:lstStyle/>
                    <a:p>
                      <a:r>
                        <a:rPr lang="en-US" sz="1400" dirty="0" smtClean="0"/>
                        <a:t>153</a:t>
                      </a:r>
                      <a:endParaRPr lang="en-US" sz="1400" dirty="0"/>
                    </a:p>
                  </a:txBody>
                  <a:tcPr/>
                </a:tc>
                <a:tc>
                  <a:txBody>
                    <a:bodyPr/>
                    <a:lstStyle/>
                    <a:p>
                      <a:r>
                        <a:rPr lang="en-US" sz="1400" dirty="0" smtClean="0"/>
                        <a:t>$81.4</a:t>
                      </a:r>
                      <a:endParaRPr lang="en-US" sz="1400" dirty="0"/>
                    </a:p>
                  </a:txBody>
                  <a:tcPr/>
                </a:tc>
                <a:tc>
                  <a:txBody>
                    <a:bodyPr/>
                    <a:lstStyle/>
                    <a:p>
                      <a:endParaRPr lang="en-US" sz="1200" dirty="0"/>
                    </a:p>
                  </a:txBody>
                  <a:tcPr/>
                </a:tc>
              </a:tr>
              <a:tr h="379141">
                <a:tc gridSpan="2">
                  <a:txBody>
                    <a:bodyPr/>
                    <a:lstStyle/>
                    <a:p>
                      <a:r>
                        <a:rPr lang="en-US" sz="1400" dirty="0" smtClean="0"/>
                        <a:t>2</a:t>
                      </a:r>
                      <a:endParaRPr lang="en-US" sz="1400" dirty="0"/>
                    </a:p>
                  </a:txBody>
                  <a:tcPr/>
                </a:tc>
                <a:tc hMerge="1">
                  <a:txBody>
                    <a:bodyPr/>
                    <a:lstStyle/>
                    <a:p>
                      <a:endParaRPr lang="en-US" sz="1600" dirty="0"/>
                    </a:p>
                  </a:txBody>
                  <a:tcPr/>
                </a:tc>
                <a:tc>
                  <a:txBody>
                    <a:bodyPr/>
                    <a:lstStyle/>
                    <a:p>
                      <a:r>
                        <a:rPr lang="en-US" sz="1400" dirty="0" smtClean="0"/>
                        <a:t>New Capabilities</a:t>
                      </a:r>
                      <a:endParaRPr lang="en-US" sz="1400" dirty="0"/>
                    </a:p>
                  </a:txBody>
                  <a:tcPr/>
                </a:tc>
                <a:tc>
                  <a:txBody>
                    <a:bodyPr/>
                    <a:lstStyle/>
                    <a:p>
                      <a:r>
                        <a:rPr lang="en-US" sz="1400" dirty="0" smtClean="0"/>
                        <a:t>95</a:t>
                      </a:r>
                      <a:endParaRPr lang="en-US" sz="1400" dirty="0"/>
                    </a:p>
                  </a:txBody>
                  <a:tcPr/>
                </a:tc>
                <a:tc>
                  <a:txBody>
                    <a:bodyPr/>
                    <a:lstStyle/>
                    <a:p>
                      <a:r>
                        <a:rPr lang="en-US" sz="1400" dirty="0" smtClean="0"/>
                        <a:t>$22.1</a:t>
                      </a:r>
                      <a:endParaRPr lang="en-US" sz="1400" dirty="0"/>
                    </a:p>
                  </a:txBody>
                  <a:tcPr/>
                </a:tc>
                <a:tc>
                  <a:txBody>
                    <a:bodyPr/>
                    <a:lstStyle/>
                    <a:p>
                      <a:r>
                        <a:rPr lang="en-US" sz="1400" dirty="0" smtClean="0"/>
                        <a:t>98</a:t>
                      </a:r>
                      <a:endParaRPr lang="en-US" sz="1400" dirty="0"/>
                    </a:p>
                  </a:txBody>
                  <a:tcPr/>
                </a:tc>
                <a:tc>
                  <a:txBody>
                    <a:bodyPr/>
                    <a:lstStyle/>
                    <a:p>
                      <a:r>
                        <a:rPr lang="en-US" sz="1400" dirty="0" smtClean="0"/>
                        <a:t>$19.8</a:t>
                      </a:r>
                      <a:endParaRPr lang="en-US" sz="1400" dirty="0"/>
                    </a:p>
                  </a:txBody>
                  <a:tcPr/>
                </a:tc>
                <a:tc>
                  <a:txBody>
                    <a:bodyPr/>
                    <a:lstStyle/>
                    <a:p>
                      <a:endParaRPr lang="en-US" sz="1200" dirty="0"/>
                    </a:p>
                  </a:txBody>
                  <a:tcPr/>
                </a:tc>
              </a:tr>
              <a:tr h="379141">
                <a:tc gridSpan="2">
                  <a:txBody>
                    <a:bodyPr/>
                    <a:lstStyle/>
                    <a:p>
                      <a:r>
                        <a:rPr lang="en-US" sz="1400" dirty="0" smtClean="0"/>
                        <a:t>3</a:t>
                      </a:r>
                      <a:endParaRPr lang="en-US" sz="1400" dirty="0"/>
                    </a:p>
                  </a:txBody>
                  <a:tcPr/>
                </a:tc>
                <a:tc hMerge="1">
                  <a:txBody>
                    <a:bodyPr/>
                    <a:lstStyle/>
                    <a:p>
                      <a:endParaRPr lang="en-US" sz="1600" dirty="0"/>
                    </a:p>
                  </a:txBody>
                  <a:tcPr/>
                </a:tc>
                <a:tc>
                  <a:txBody>
                    <a:bodyPr/>
                    <a:lstStyle/>
                    <a:p>
                      <a:r>
                        <a:rPr lang="en-US" sz="1400" dirty="0" smtClean="0"/>
                        <a:t>Major Projects</a:t>
                      </a:r>
                    </a:p>
                  </a:txBody>
                  <a:tcPr/>
                </a:tc>
                <a:tc>
                  <a:txBody>
                    <a:bodyPr/>
                    <a:lstStyle/>
                    <a:p>
                      <a:r>
                        <a:rPr lang="en-US" sz="1400" dirty="0" smtClean="0"/>
                        <a:t>99</a:t>
                      </a:r>
                      <a:endParaRPr lang="en-US" sz="1400" dirty="0"/>
                    </a:p>
                  </a:txBody>
                  <a:tcPr/>
                </a:tc>
                <a:tc>
                  <a:txBody>
                    <a:bodyPr/>
                    <a:lstStyle/>
                    <a:p>
                      <a:r>
                        <a:rPr lang="en-US" sz="1400" dirty="0" smtClean="0"/>
                        <a:t>$39.5</a:t>
                      </a:r>
                      <a:endParaRPr lang="en-US" sz="1400" dirty="0"/>
                    </a:p>
                  </a:txBody>
                  <a:tcPr/>
                </a:tc>
                <a:tc>
                  <a:txBody>
                    <a:bodyPr/>
                    <a:lstStyle/>
                    <a:p>
                      <a:r>
                        <a:rPr lang="en-US" sz="1400" dirty="0" smtClean="0"/>
                        <a:t>101</a:t>
                      </a:r>
                      <a:endParaRPr lang="en-US" sz="1400" dirty="0"/>
                    </a:p>
                  </a:txBody>
                  <a:tcPr/>
                </a:tc>
                <a:tc>
                  <a:txBody>
                    <a:bodyPr/>
                    <a:lstStyle/>
                    <a:p>
                      <a:r>
                        <a:rPr lang="en-US" sz="1400" dirty="0" smtClean="0"/>
                        <a:t>$38.9</a:t>
                      </a:r>
                      <a:endParaRPr lang="en-US" sz="1400" dirty="0"/>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lang="en-US" sz="1200" dirty="0" smtClean="0"/>
                    </a:p>
                  </a:txBody>
                  <a:tcPr/>
                </a:tc>
              </a:tr>
              <a:tr h="369155">
                <a:tc gridSpan="3">
                  <a:txBody>
                    <a:bodyPr/>
                    <a:lstStyle/>
                    <a:p>
                      <a:r>
                        <a:rPr lang="en-US" sz="1400" b="1" dirty="0" smtClean="0"/>
                        <a:t>Base Subtotal</a:t>
                      </a:r>
                      <a:endParaRPr lang="en-US" sz="1400" b="1" dirty="0"/>
                    </a:p>
                  </a:txBody>
                  <a:tcPr>
                    <a:solidFill>
                      <a:schemeClr val="bg1">
                        <a:lumMod val="85000"/>
                      </a:schemeClr>
                    </a:solidFill>
                  </a:tcPr>
                </a:tc>
                <a:tc hMerge="1">
                  <a:txBody>
                    <a:bodyPr/>
                    <a:lstStyle/>
                    <a:p>
                      <a:endParaRPr lang="en-US" sz="1600" dirty="0"/>
                    </a:p>
                  </a:txBody>
                  <a:tcPr/>
                </a:tc>
                <a:tc hMerge="1">
                  <a:txBody>
                    <a:bodyPr/>
                    <a:lstStyle/>
                    <a:p>
                      <a:endParaRPr lang="en-US"/>
                    </a:p>
                  </a:txBody>
                  <a:tcPr/>
                </a:tc>
                <a:tc>
                  <a:txBody>
                    <a:bodyPr/>
                    <a:lstStyle/>
                    <a:p>
                      <a:r>
                        <a:rPr lang="en-US" sz="1400" b="1" dirty="0" smtClean="0"/>
                        <a:t>350</a:t>
                      </a:r>
                      <a:endParaRPr lang="en-US" sz="1400" b="1" dirty="0"/>
                    </a:p>
                  </a:txBody>
                  <a:tcPr>
                    <a:solidFill>
                      <a:schemeClr val="bg1">
                        <a:lumMod val="85000"/>
                      </a:schemeClr>
                    </a:solidFill>
                  </a:tcPr>
                </a:tc>
                <a:tc>
                  <a:txBody>
                    <a:bodyPr/>
                    <a:lstStyle/>
                    <a:p>
                      <a:r>
                        <a:rPr lang="en-US" sz="1400" b="1" dirty="0" smtClean="0"/>
                        <a:t>$135MM</a:t>
                      </a:r>
                      <a:endParaRPr lang="en-US" sz="1400" b="1" dirty="0"/>
                    </a:p>
                  </a:txBody>
                  <a:tcPr>
                    <a:solidFill>
                      <a:schemeClr val="bg1">
                        <a:lumMod val="85000"/>
                      </a:schemeClr>
                    </a:solidFill>
                  </a:tcPr>
                </a:tc>
                <a:tc>
                  <a:txBody>
                    <a:bodyPr/>
                    <a:lstStyle/>
                    <a:p>
                      <a:r>
                        <a:rPr lang="en-US" sz="1400" b="1" dirty="0" smtClean="0"/>
                        <a:t>352</a:t>
                      </a:r>
                      <a:endParaRPr lang="en-US" sz="1400" b="1"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smtClean="0"/>
                        <a:t>$140MM</a:t>
                      </a:r>
                    </a:p>
                  </a:txBody>
                  <a:tcPr>
                    <a:solidFill>
                      <a:schemeClr val="bg1">
                        <a:lumMod val="85000"/>
                      </a:schemeClr>
                    </a:solidFill>
                  </a:tcPr>
                </a:tc>
                <a:tc>
                  <a:txBody>
                    <a:bodyPr/>
                    <a:lstStyle/>
                    <a:p>
                      <a:endParaRPr lang="en-US" sz="1200" dirty="0"/>
                    </a:p>
                  </a:txBody>
                  <a:tcPr>
                    <a:solidFill>
                      <a:schemeClr val="bg1">
                        <a:lumMod val="85000"/>
                      </a:schemeClr>
                    </a:solidFill>
                  </a:tcPr>
                </a:tc>
              </a:tr>
              <a:tr h="369155">
                <a:tc>
                  <a:txBody>
                    <a:bodyPr/>
                    <a:lstStyle/>
                    <a:p>
                      <a:r>
                        <a:rPr lang="en-US" sz="1400" dirty="0" smtClean="0"/>
                        <a:t>4</a:t>
                      </a:r>
                      <a:endParaRPr lang="en-US" sz="1400" dirty="0"/>
                    </a:p>
                  </a:txBody>
                  <a:tcPr/>
                </a:tc>
                <a:tc gridSpan="2">
                  <a:txBody>
                    <a:bodyPr/>
                    <a:lstStyle/>
                    <a:p>
                      <a:r>
                        <a:rPr lang="en-US" sz="1400" dirty="0" smtClean="0"/>
                        <a:t>New Capabilities</a:t>
                      </a:r>
                      <a:endParaRPr lang="en-US" sz="1400" dirty="0"/>
                    </a:p>
                  </a:txBody>
                  <a:tcPr/>
                </a:tc>
                <a:tc hMerge="1">
                  <a:txBody>
                    <a:bodyPr/>
                    <a:lstStyle/>
                    <a:p>
                      <a:endParaRPr lang="en-US"/>
                    </a:p>
                  </a:txBody>
                  <a:tcPr/>
                </a:tc>
                <a:tc>
                  <a:txBody>
                    <a:bodyPr/>
                    <a:lstStyle/>
                    <a:p>
                      <a:endParaRPr lang="en-US" sz="1400" dirty="0"/>
                    </a:p>
                  </a:txBody>
                  <a:tcPr/>
                </a:tc>
                <a:tc>
                  <a:txBody>
                    <a:bodyPr/>
                    <a:lstStyle/>
                    <a:p>
                      <a:endParaRPr lang="en-US" sz="1400" dirty="0"/>
                    </a:p>
                  </a:txBody>
                  <a:tcPr/>
                </a:tc>
                <a:tc>
                  <a:txBody>
                    <a:bodyPr/>
                    <a:lstStyle/>
                    <a:p>
                      <a:r>
                        <a:rPr lang="en-US" sz="1400" dirty="0" smtClean="0"/>
                        <a:t>74</a:t>
                      </a:r>
                      <a:endParaRPr lang="en-US" sz="1400" dirty="0"/>
                    </a:p>
                  </a:txBody>
                  <a:tcPr/>
                </a:tc>
                <a:tc>
                  <a:txBody>
                    <a:bodyPr/>
                    <a:lstStyle/>
                    <a:p>
                      <a:r>
                        <a:rPr lang="en-US" sz="1400" dirty="0" smtClean="0"/>
                        <a:t>$35.5MM</a:t>
                      </a:r>
                      <a:endParaRPr lang="en-US" sz="1400" dirty="0"/>
                    </a:p>
                  </a:txBody>
                  <a:tcPr/>
                </a:tc>
                <a:tc>
                  <a:txBody>
                    <a:bodyPr/>
                    <a:lstStyle/>
                    <a:p>
                      <a:endParaRPr lang="en-US" sz="1200" dirty="0"/>
                    </a:p>
                  </a:txBody>
                  <a:tcPr/>
                </a:tc>
              </a:tr>
              <a:tr h="369155">
                <a:tc>
                  <a:txBody>
                    <a:bodyPr/>
                    <a:lstStyle/>
                    <a:p>
                      <a:r>
                        <a:rPr lang="en-US" sz="1400" dirty="0" smtClean="0"/>
                        <a:t>5</a:t>
                      </a:r>
                      <a:endParaRPr lang="en-US" sz="1400" dirty="0"/>
                    </a:p>
                  </a:txBody>
                  <a:tcPr/>
                </a:tc>
                <a:tc gridSpan="2">
                  <a:txBody>
                    <a:bodyPr/>
                    <a:lstStyle/>
                    <a:p>
                      <a:r>
                        <a:rPr lang="en-US" sz="1400" dirty="0" smtClean="0"/>
                        <a:t>Run the Bank</a:t>
                      </a:r>
                      <a:endParaRPr lang="en-US" sz="1400" dirty="0"/>
                    </a:p>
                  </a:txBody>
                  <a:tcPr/>
                </a:tc>
                <a:tc hMerge="1">
                  <a:txBody>
                    <a:bodyPr/>
                    <a:lstStyle/>
                    <a:p>
                      <a:endParaRPr lang="en-US"/>
                    </a:p>
                  </a:txBody>
                  <a:tcPr/>
                </a:tc>
                <a:tc>
                  <a:txBody>
                    <a:bodyPr/>
                    <a:lstStyle/>
                    <a:p>
                      <a:endParaRPr lang="en-US" sz="1400" dirty="0"/>
                    </a:p>
                  </a:txBody>
                  <a:tcPr/>
                </a:tc>
                <a:tc>
                  <a:txBody>
                    <a:bodyPr/>
                    <a:lstStyle/>
                    <a:p>
                      <a:endParaRPr lang="en-US" sz="1400" dirty="0"/>
                    </a:p>
                  </a:txBody>
                  <a:tcPr/>
                </a:tc>
                <a:tc>
                  <a:txBody>
                    <a:bodyPr/>
                    <a:lstStyle/>
                    <a:p>
                      <a:r>
                        <a:rPr lang="en-US" sz="1400" dirty="0" smtClean="0"/>
                        <a:t>12</a:t>
                      </a:r>
                      <a:endParaRPr lang="en-US" sz="1400" dirty="0"/>
                    </a:p>
                  </a:txBody>
                  <a:tcPr/>
                </a:tc>
                <a:tc>
                  <a:txBody>
                    <a:bodyPr/>
                    <a:lstStyle/>
                    <a:p>
                      <a:r>
                        <a:rPr lang="en-US" sz="1400" dirty="0" smtClean="0"/>
                        <a:t>$14.2MM</a:t>
                      </a:r>
                      <a:endParaRPr lang="en-US" sz="1400" dirty="0"/>
                    </a:p>
                  </a:txBody>
                  <a:tcPr/>
                </a:tc>
                <a:tc>
                  <a:txBody>
                    <a:bodyPr/>
                    <a:lstStyle/>
                    <a:p>
                      <a:endParaRPr lang="en-US" sz="1200" dirty="0"/>
                    </a:p>
                  </a:txBody>
                  <a:tcPr/>
                </a:tc>
              </a:tr>
              <a:tr h="369155">
                <a:tc>
                  <a:txBody>
                    <a:bodyPr/>
                    <a:lstStyle/>
                    <a:p>
                      <a:r>
                        <a:rPr lang="en-US" sz="1400" dirty="0" smtClean="0"/>
                        <a:t>6</a:t>
                      </a:r>
                      <a:endParaRPr lang="en-US" sz="1400" dirty="0"/>
                    </a:p>
                  </a:txBody>
                  <a:tcPr/>
                </a:tc>
                <a:tc gridSpan="2">
                  <a:txBody>
                    <a:bodyPr/>
                    <a:lstStyle/>
                    <a:p>
                      <a:r>
                        <a:rPr lang="en-US" sz="1400" dirty="0" smtClean="0"/>
                        <a:t>Major Projects</a:t>
                      </a:r>
                      <a:endParaRPr lang="en-US" sz="1400" dirty="0"/>
                    </a:p>
                  </a:txBody>
                  <a:tcPr/>
                </a:tc>
                <a:tc hMerge="1">
                  <a:txBody>
                    <a:bodyPr/>
                    <a:lstStyle/>
                    <a:p>
                      <a:endParaRPr lang="en-US"/>
                    </a:p>
                  </a:txBody>
                  <a:tcPr/>
                </a:tc>
                <a:tc>
                  <a:txBody>
                    <a:bodyPr/>
                    <a:lstStyle/>
                    <a:p>
                      <a:endParaRPr lang="en-US" sz="1400" dirty="0"/>
                    </a:p>
                  </a:txBody>
                  <a:tcPr/>
                </a:tc>
                <a:tc>
                  <a:txBody>
                    <a:bodyPr/>
                    <a:lstStyle/>
                    <a:p>
                      <a:endParaRPr lang="en-US" sz="1400" dirty="0"/>
                    </a:p>
                  </a:txBody>
                  <a:tcPr/>
                </a:tc>
                <a:tc>
                  <a:txBody>
                    <a:bodyPr/>
                    <a:lstStyle/>
                    <a:p>
                      <a:r>
                        <a:rPr lang="en-US" sz="1400" dirty="0" smtClean="0"/>
                        <a:t>37</a:t>
                      </a:r>
                      <a:endParaRPr lang="en-US" sz="1400" dirty="0"/>
                    </a:p>
                  </a:txBody>
                  <a:tcPr/>
                </a:tc>
                <a:tc>
                  <a:txBody>
                    <a:bodyPr/>
                    <a:lstStyle/>
                    <a:p>
                      <a:r>
                        <a:rPr lang="en-US" sz="1400" dirty="0" smtClean="0"/>
                        <a:t>$32.2MM</a:t>
                      </a:r>
                      <a:endParaRPr lang="en-US" sz="1400" dirty="0"/>
                    </a:p>
                  </a:txBody>
                  <a:tcPr/>
                </a:tc>
                <a:tc>
                  <a:txBody>
                    <a:bodyPr/>
                    <a:lstStyle/>
                    <a:p>
                      <a:endParaRPr lang="en-US" sz="1200" dirty="0"/>
                    </a:p>
                  </a:txBody>
                  <a:tcPr/>
                </a:tc>
              </a:tr>
              <a:tr h="369155">
                <a:tc gridSpan="3">
                  <a:txBody>
                    <a:bodyPr/>
                    <a:lstStyle/>
                    <a:p>
                      <a:r>
                        <a:rPr lang="en-US" sz="1400" b="1" dirty="0" smtClean="0"/>
                        <a:t>Over Plan</a:t>
                      </a:r>
                      <a:r>
                        <a:rPr lang="en-US" sz="1400" b="1" baseline="0" dirty="0" smtClean="0"/>
                        <a:t> </a:t>
                      </a:r>
                      <a:r>
                        <a:rPr lang="en-US" sz="1400" b="1" dirty="0" smtClean="0"/>
                        <a:t>Subtotal</a:t>
                      </a:r>
                      <a:endParaRPr lang="en-US" sz="1400" b="1" dirty="0"/>
                    </a:p>
                  </a:txBody>
                  <a:tcPr>
                    <a:solidFill>
                      <a:schemeClr val="bg1">
                        <a:lumMod val="85000"/>
                      </a:schemeClr>
                    </a:solidFill>
                  </a:tcPr>
                </a:tc>
                <a:tc hMerge="1">
                  <a:txBody>
                    <a:bodyPr/>
                    <a:lstStyle/>
                    <a:p>
                      <a:endParaRPr lang="en-US"/>
                    </a:p>
                  </a:txBody>
                  <a:tcPr/>
                </a:tc>
                <a:tc hMerge="1">
                  <a:txBody>
                    <a:bodyPr/>
                    <a:lstStyle/>
                    <a:p>
                      <a:endParaRPr lang="en-US"/>
                    </a:p>
                  </a:txBody>
                  <a:tcPr/>
                </a:tc>
                <a:tc>
                  <a:txBody>
                    <a:bodyPr/>
                    <a:lstStyle/>
                    <a:p>
                      <a:endParaRPr lang="en-US" sz="1400" b="1" dirty="0"/>
                    </a:p>
                  </a:txBody>
                  <a:tcPr>
                    <a:solidFill>
                      <a:schemeClr val="bg1">
                        <a:lumMod val="85000"/>
                      </a:schemeClr>
                    </a:solidFill>
                  </a:tcPr>
                </a:tc>
                <a:tc>
                  <a:txBody>
                    <a:bodyPr/>
                    <a:lstStyle/>
                    <a:p>
                      <a:endParaRPr lang="en-US" sz="1400" b="1" dirty="0"/>
                    </a:p>
                  </a:txBody>
                  <a:tcPr>
                    <a:solidFill>
                      <a:schemeClr val="bg1">
                        <a:lumMod val="85000"/>
                      </a:schemeClr>
                    </a:solidFill>
                  </a:tcPr>
                </a:tc>
                <a:tc>
                  <a:txBody>
                    <a:bodyPr/>
                    <a:lstStyle/>
                    <a:p>
                      <a:r>
                        <a:rPr lang="en-US" sz="1400" b="1" dirty="0" smtClean="0"/>
                        <a:t>123</a:t>
                      </a:r>
                      <a:endParaRPr lang="en-US" sz="1400" b="1" dirty="0"/>
                    </a:p>
                  </a:txBody>
                  <a:tcPr>
                    <a:solidFill>
                      <a:schemeClr val="bg1">
                        <a:lumMod val="85000"/>
                      </a:schemeClr>
                    </a:solidFill>
                  </a:tcPr>
                </a:tc>
                <a:tc>
                  <a:txBody>
                    <a:bodyPr/>
                    <a:lstStyle/>
                    <a:p>
                      <a:r>
                        <a:rPr lang="en-US" sz="1400" b="1" dirty="0" smtClean="0"/>
                        <a:t>$81.9MM</a:t>
                      </a:r>
                      <a:endParaRPr lang="en-US" sz="1400" b="1" dirty="0"/>
                    </a:p>
                  </a:txBody>
                  <a:tcPr>
                    <a:solidFill>
                      <a:schemeClr val="bg1">
                        <a:lumMod val="85000"/>
                      </a:schemeClr>
                    </a:solidFill>
                  </a:tcPr>
                </a:tc>
                <a:tc>
                  <a:txBody>
                    <a:bodyPr/>
                    <a:lstStyle/>
                    <a:p>
                      <a:endParaRPr lang="en-US" sz="1400" b="1" dirty="0"/>
                    </a:p>
                  </a:txBody>
                  <a:tcPr>
                    <a:solidFill>
                      <a:schemeClr val="bg1">
                        <a:lumMod val="85000"/>
                      </a:schemeClr>
                    </a:solidFill>
                  </a:tcPr>
                </a:tc>
              </a:tr>
              <a:tr h="369155">
                <a:tc gridSpan="3">
                  <a:txBody>
                    <a:bodyPr/>
                    <a:lstStyle/>
                    <a:p>
                      <a:r>
                        <a:rPr lang="en-US" sz="1400" b="1" dirty="0" smtClean="0"/>
                        <a:t>Grand</a:t>
                      </a:r>
                      <a:r>
                        <a:rPr lang="en-US" sz="1400" b="1" baseline="0" dirty="0" smtClean="0"/>
                        <a:t> Total</a:t>
                      </a:r>
                      <a:endParaRPr lang="en-US" sz="1400" b="1" dirty="0"/>
                    </a:p>
                  </a:txBody>
                  <a:tcPr>
                    <a:solidFill>
                      <a:schemeClr val="bg1">
                        <a:lumMod val="85000"/>
                      </a:schemeClr>
                    </a:solidFill>
                  </a:tcPr>
                </a:tc>
                <a:tc hMerge="1">
                  <a:txBody>
                    <a:bodyPr/>
                    <a:lstStyle/>
                    <a:p>
                      <a:endParaRPr lang="en-US" sz="1600" dirty="0"/>
                    </a:p>
                  </a:txBody>
                  <a:tcPr/>
                </a:tc>
                <a:tc hMerge="1">
                  <a:txBody>
                    <a:bodyPr/>
                    <a:lstStyle/>
                    <a:p>
                      <a:endParaRPr lang="en-US"/>
                    </a:p>
                  </a:txBody>
                  <a:tcPr/>
                </a:tc>
                <a:tc>
                  <a:txBody>
                    <a:bodyPr/>
                    <a:lstStyle/>
                    <a:p>
                      <a:endParaRPr lang="en-US" sz="1400" b="1" dirty="0"/>
                    </a:p>
                  </a:txBody>
                  <a:tcPr>
                    <a:solidFill>
                      <a:schemeClr val="bg1">
                        <a:lumMod val="85000"/>
                      </a:schemeClr>
                    </a:solidFill>
                  </a:tcPr>
                </a:tc>
                <a:tc>
                  <a:txBody>
                    <a:bodyPr/>
                    <a:lstStyle/>
                    <a:p>
                      <a:endParaRPr lang="en-US" sz="1400" b="1" dirty="0"/>
                    </a:p>
                  </a:txBody>
                  <a:tcPr>
                    <a:solidFill>
                      <a:schemeClr val="bg1">
                        <a:lumMod val="85000"/>
                      </a:schemeClr>
                    </a:solidFill>
                  </a:tcPr>
                </a:tc>
                <a:tc>
                  <a:txBody>
                    <a:bodyPr/>
                    <a:lstStyle/>
                    <a:p>
                      <a:r>
                        <a:rPr lang="en-US" sz="1400" b="1" dirty="0" smtClean="0"/>
                        <a:t>475</a:t>
                      </a:r>
                      <a:endParaRPr lang="en-US" sz="1400" b="1" dirty="0"/>
                    </a:p>
                  </a:txBody>
                  <a:tcPr>
                    <a:solidFill>
                      <a:schemeClr val="bg1">
                        <a:lumMod val="85000"/>
                      </a:schemeClr>
                    </a:solidFill>
                  </a:tcPr>
                </a:tc>
                <a:tc>
                  <a:txBody>
                    <a:bodyPr/>
                    <a:lstStyle/>
                    <a:p>
                      <a:r>
                        <a:rPr lang="en-US" sz="1400" b="1" dirty="0" smtClean="0"/>
                        <a:t>$221.9MM</a:t>
                      </a:r>
                      <a:endParaRPr lang="en-US" sz="1400" b="1" dirty="0"/>
                    </a:p>
                  </a:txBody>
                  <a:tcPr>
                    <a:solidFill>
                      <a:schemeClr val="bg1">
                        <a:lumMod val="85000"/>
                      </a:schemeClr>
                    </a:solidFill>
                  </a:tcPr>
                </a:tc>
                <a:tc>
                  <a:txBody>
                    <a:bodyPr/>
                    <a:lstStyle/>
                    <a:p>
                      <a:endParaRPr lang="en-US" sz="1400" b="1" dirty="0"/>
                    </a:p>
                  </a:txBody>
                  <a:tcPr>
                    <a:solidFill>
                      <a:schemeClr val="bg1">
                        <a:lumMod val="85000"/>
                      </a:schemeClr>
                    </a:solidFill>
                  </a:tcPr>
                </a:tc>
              </a:tr>
            </a:tbl>
          </a:graphicData>
        </a:graphic>
      </p:graphicFrame>
      <p:graphicFrame>
        <p:nvGraphicFramePr>
          <p:cNvPr id="7" name="Table 6"/>
          <p:cNvGraphicFramePr>
            <a:graphicFrameLocks noGrp="1"/>
          </p:cNvGraphicFramePr>
          <p:nvPr>
            <p:extLst/>
          </p:nvPr>
        </p:nvGraphicFramePr>
        <p:xfrm>
          <a:off x="7931428" y="251168"/>
          <a:ext cx="3577702" cy="685800"/>
        </p:xfrm>
        <a:graphic>
          <a:graphicData uri="http://schemas.openxmlformats.org/drawingml/2006/table">
            <a:tbl>
              <a:tblPr firstRow="1" bandRow="1">
                <a:tableStyleId>{2D5ABB26-0587-4C30-8999-92F81FD0307C}</a:tableStyleId>
              </a:tblPr>
              <a:tblGrid>
                <a:gridCol w="1532168"/>
                <a:gridCol w="1175522"/>
                <a:gridCol w="870012"/>
              </a:tblGrid>
              <a:tr h="231276">
                <a:tc>
                  <a:txBody>
                    <a:bodyPr/>
                    <a:lstStyle/>
                    <a:p>
                      <a:pPr algn="l"/>
                      <a:r>
                        <a:rPr lang="en-US" sz="1100" b="1" dirty="0" smtClean="0">
                          <a:solidFill>
                            <a:schemeClr val="bg1"/>
                          </a:solidFill>
                        </a:rPr>
                        <a:t>2018 Forecast</a:t>
                      </a:r>
                      <a:endParaRPr lang="en-US" sz="1100" b="1" dirty="0">
                        <a:solidFill>
                          <a:schemeClr val="bg1"/>
                        </a:solidFill>
                      </a:endParaRPr>
                    </a:p>
                  </a:txBody>
                  <a:tcPr anchor="ctr">
                    <a:solidFill>
                      <a:schemeClr val="tx1"/>
                    </a:solidFill>
                  </a:tcPr>
                </a:tc>
                <a:tc>
                  <a:txBody>
                    <a:bodyPr/>
                    <a:lstStyle/>
                    <a:p>
                      <a:pPr algn="l"/>
                      <a:r>
                        <a:rPr lang="en-US" sz="1100" b="1" dirty="0" smtClean="0"/>
                        <a:t>359 FTEs</a:t>
                      </a:r>
                      <a:endParaRPr lang="en-US" sz="1100" b="1" dirty="0"/>
                    </a:p>
                  </a:txBody>
                  <a:tcPr anchor="ctr">
                    <a:solidFill>
                      <a:schemeClr val="bg1"/>
                    </a:solidFill>
                  </a:tcPr>
                </a:tc>
                <a:tc>
                  <a:txBody>
                    <a:bodyPr/>
                    <a:lstStyle/>
                    <a:p>
                      <a:pPr algn="l"/>
                      <a:r>
                        <a:rPr lang="en-US" sz="1100" b="1" dirty="0" smtClean="0"/>
                        <a:t>$135MM</a:t>
                      </a:r>
                      <a:endParaRPr lang="en-US" sz="1100" b="1" dirty="0"/>
                    </a:p>
                  </a:txBody>
                  <a:tcPr anchor="ctr">
                    <a:solidFill>
                      <a:schemeClr val="bg1"/>
                    </a:solidFill>
                  </a:tcPr>
                </a:tc>
              </a:tr>
              <a:tr h="231276">
                <a:tc>
                  <a:txBody>
                    <a:bodyPr/>
                    <a:lstStyle/>
                    <a:p>
                      <a:pPr algn="l"/>
                      <a:r>
                        <a:rPr lang="en-US" sz="1100" b="1" dirty="0" smtClean="0">
                          <a:solidFill>
                            <a:schemeClr val="bg1"/>
                          </a:solidFill>
                        </a:rPr>
                        <a:t>2019 Finance Plan (as @ Sept.</a:t>
                      </a:r>
                      <a:r>
                        <a:rPr lang="en-US" sz="1100" b="1" baseline="0" dirty="0" smtClean="0">
                          <a:solidFill>
                            <a:schemeClr val="bg1"/>
                          </a:solidFill>
                        </a:rPr>
                        <a:t> 11, 2018)</a:t>
                      </a:r>
                      <a:endParaRPr lang="en-US" sz="1100" b="1" dirty="0">
                        <a:solidFill>
                          <a:schemeClr val="bg1"/>
                        </a:solidFill>
                      </a:endParaRPr>
                    </a:p>
                  </a:txBody>
                  <a:tcPr anchor="ctr">
                    <a:solidFill>
                      <a:schemeClr val="tx1"/>
                    </a:solidFill>
                  </a:tcPr>
                </a:tc>
                <a:tc>
                  <a:txBody>
                    <a:bodyPr/>
                    <a:lstStyle/>
                    <a:p>
                      <a:pPr algn="l"/>
                      <a:r>
                        <a:rPr lang="en-US" sz="1100" b="1" dirty="0" smtClean="0"/>
                        <a:t>352 FTEs</a:t>
                      </a:r>
                      <a:endParaRPr lang="en-US" sz="1100" b="1" dirty="0"/>
                    </a:p>
                  </a:txBody>
                  <a:tcPr anchor="ctr">
                    <a:solidFill>
                      <a:schemeClr val="bg1"/>
                    </a:solidFill>
                  </a:tcPr>
                </a:tc>
                <a:tc>
                  <a:txBody>
                    <a:bodyPr/>
                    <a:lstStyle/>
                    <a:p>
                      <a:pPr algn="l"/>
                      <a:r>
                        <a:rPr lang="en-US" sz="1100" b="1" dirty="0" smtClean="0"/>
                        <a:t>$138.6MM</a:t>
                      </a:r>
                      <a:endParaRPr lang="en-US" sz="1100" b="1" dirty="0"/>
                    </a:p>
                  </a:txBody>
                  <a:tcPr anchor="ctr">
                    <a:solidFill>
                      <a:schemeClr val="bg1"/>
                    </a:solidFill>
                  </a:tcPr>
                </a:tc>
              </a:tr>
            </a:tbl>
          </a:graphicData>
        </a:graphic>
      </p:graphicFrame>
      <p:sp>
        <p:nvSpPr>
          <p:cNvPr id="3" name="Slide Number Placeholder 2"/>
          <p:cNvSpPr>
            <a:spLocks noGrp="1"/>
          </p:cNvSpPr>
          <p:nvPr>
            <p:ph type="sldNum" sz="quarter" idx="12"/>
          </p:nvPr>
        </p:nvSpPr>
        <p:spPr/>
        <p:txBody>
          <a:bodyPr/>
          <a:lstStyle/>
          <a:p>
            <a:fld id="{1190BA2A-4E42-4548-BB76-F9393884CAA5}" type="slidenum">
              <a:rPr lang="en-US" smtClean="0">
                <a:solidFill>
                  <a:prstClr val="black">
                    <a:tint val="75000"/>
                  </a:prstClr>
                </a:solidFill>
              </a:rPr>
              <a:pPr/>
              <a:t>20</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27530408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232" y="303580"/>
            <a:ext cx="11162898" cy="522897"/>
          </a:xfrm>
        </p:spPr>
        <p:txBody>
          <a:bodyPr>
            <a:normAutofit fontScale="90000"/>
          </a:bodyPr>
          <a:lstStyle/>
          <a:p>
            <a:r>
              <a:rPr lang="en-US" b="1" dirty="0" smtClean="0"/>
              <a:t>Run the Bank</a:t>
            </a:r>
            <a:endParaRPr lang="en-US"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56740036"/>
              </p:ext>
            </p:extLst>
          </p:nvPr>
        </p:nvGraphicFramePr>
        <p:xfrm>
          <a:off x="346232" y="954955"/>
          <a:ext cx="11496578" cy="5719285"/>
        </p:xfrm>
        <a:graphic>
          <a:graphicData uri="http://schemas.openxmlformats.org/drawingml/2006/table">
            <a:tbl>
              <a:tblPr firstRow="1" bandRow="1">
                <a:tableStyleId>{7E9639D4-E3E2-4D34-9284-5A2195B3D0D7}</a:tableStyleId>
              </a:tblPr>
              <a:tblGrid>
                <a:gridCol w="686536"/>
                <a:gridCol w="181599"/>
                <a:gridCol w="2116062"/>
                <a:gridCol w="964734"/>
                <a:gridCol w="1006679"/>
                <a:gridCol w="931178"/>
                <a:gridCol w="1098958"/>
                <a:gridCol w="4510832"/>
              </a:tblGrid>
              <a:tr h="369155">
                <a:tc gridSpan="2">
                  <a:txBody>
                    <a:bodyPr/>
                    <a:lstStyle/>
                    <a:p>
                      <a:r>
                        <a:rPr lang="en-US" sz="1400" dirty="0" smtClean="0"/>
                        <a:t>Priority</a:t>
                      </a:r>
                      <a:endParaRPr lang="en-US" sz="1400" dirty="0"/>
                    </a:p>
                  </a:txBody>
                  <a:tcPr/>
                </a:tc>
                <a:tc hMerge="1">
                  <a:txBody>
                    <a:bodyPr/>
                    <a:lstStyle/>
                    <a:p>
                      <a:endParaRPr lang="en-US" sz="1600" dirty="0"/>
                    </a:p>
                  </a:txBody>
                  <a:tcPr/>
                </a:tc>
                <a:tc>
                  <a:txBody>
                    <a:bodyPr/>
                    <a:lstStyle/>
                    <a:p>
                      <a:r>
                        <a:rPr lang="en-US" sz="1400" dirty="0" smtClean="0"/>
                        <a:t>Initiative</a:t>
                      </a:r>
                      <a:endParaRPr lang="en-US" sz="1400" dirty="0"/>
                    </a:p>
                  </a:txBody>
                  <a:tcPr/>
                </a:tc>
                <a:tc>
                  <a:txBody>
                    <a:bodyPr/>
                    <a:lstStyle/>
                    <a:p>
                      <a:r>
                        <a:rPr lang="en-US" sz="1400" dirty="0" smtClean="0"/>
                        <a:t>2018 FTEs</a:t>
                      </a:r>
                      <a:endParaRPr lang="en-US" sz="1400" dirty="0"/>
                    </a:p>
                  </a:txBody>
                  <a:tcPr/>
                </a:tc>
                <a:tc>
                  <a:txBody>
                    <a:bodyPr/>
                    <a:lstStyle/>
                    <a:p>
                      <a:r>
                        <a:rPr lang="en-US" sz="1400" dirty="0" smtClean="0"/>
                        <a:t>2018 NIE $</a:t>
                      </a:r>
                      <a:endParaRPr lang="en-US" sz="1400" dirty="0"/>
                    </a:p>
                  </a:txBody>
                  <a:tcPr/>
                </a:tc>
                <a:tc>
                  <a:txBody>
                    <a:bodyPr/>
                    <a:lstStyle/>
                    <a:p>
                      <a:r>
                        <a:rPr lang="en-US" sz="1400" dirty="0" smtClean="0"/>
                        <a:t>2019 FTEs</a:t>
                      </a:r>
                      <a:endParaRPr lang="en-US" sz="1400" dirty="0"/>
                    </a:p>
                  </a:txBody>
                  <a:tcPr/>
                </a:tc>
                <a:tc>
                  <a:txBody>
                    <a:bodyPr/>
                    <a:lstStyle/>
                    <a:p>
                      <a:r>
                        <a:rPr lang="en-US" sz="1400" dirty="0" smtClean="0"/>
                        <a:t>2019 NIE $</a:t>
                      </a:r>
                      <a:endParaRPr lang="en-US" sz="1400" dirty="0"/>
                    </a:p>
                  </a:txBody>
                  <a:tcPr/>
                </a:tc>
                <a:tc>
                  <a:txBody>
                    <a:bodyPr/>
                    <a:lstStyle/>
                    <a:p>
                      <a:r>
                        <a:rPr lang="en-US" sz="1400" dirty="0" smtClean="0"/>
                        <a:t>Comments</a:t>
                      </a:r>
                      <a:endParaRPr lang="en-US" sz="1400" dirty="0"/>
                    </a:p>
                  </a:txBody>
                  <a:tcPr/>
                </a:tc>
              </a:tr>
              <a:tr h="379141">
                <a:tc gridSpan="2">
                  <a:txBody>
                    <a:bodyPr/>
                    <a:lstStyle/>
                    <a:p>
                      <a:r>
                        <a:rPr lang="en-US" sz="1400" dirty="0" smtClean="0"/>
                        <a:t>1</a:t>
                      </a:r>
                      <a:endParaRPr lang="en-US" sz="1400" dirty="0"/>
                    </a:p>
                  </a:txBody>
                  <a:tcPr/>
                </a:tc>
                <a:tc hMerge="1">
                  <a:txBody>
                    <a:bodyPr/>
                    <a:lstStyle/>
                    <a:p>
                      <a:endParaRPr lang="en-US" sz="1600"/>
                    </a:p>
                  </a:txBody>
                  <a:tcPr/>
                </a:tc>
                <a:tc>
                  <a:txBody>
                    <a:bodyPr/>
                    <a:lstStyle/>
                    <a:p>
                      <a:r>
                        <a:rPr lang="en-US" sz="1400" dirty="0" smtClean="0"/>
                        <a:t>Hardening the Lake</a:t>
                      </a:r>
                      <a:endParaRPr lang="en-US" sz="1400" dirty="0"/>
                    </a:p>
                  </a:txBody>
                  <a:tcPr/>
                </a:tc>
                <a:tc>
                  <a:txBody>
                    <a:bodyPr/>
                    <a:lstStyle/>
                    <a:p>
                      <a:r>
                        <a:rPr lang="en-US" sz="1400" dirty="0" smtClean="0"/>
                        <a:t>4</a:t>
                      </a:r>
                      <a:endParaRPr lang="en-US" sz="1400" dirty="0"/>
                    </a:p>
                  </a:txBody>
                  <a:tcPr/>
                </a:tc>
                <a:tc>
                  <a:txBody>
                    <a:bodyPr/>
                    <a:lstStyle/>
                    <a:p>
                      <a:r>
                        <a:rPr lang="en-US" sz="1400" dirty="0" smtClean="0"/>
                        <a:t>$5.7MM</a:t>
                      </a:r>
                      <a:endParaRPr lang="en-US" sz="1400" dirty="0"/>
                    </a:p>
                  </a:txBody>
                  <a:tcPr/>
                </a:tc>
                <a:tc>
                  <a:txBody>
                    <a:bodyPr/>
                    <a:lstStyle/>
                    <a:p>
                      <a:r>
                        <a:rPr lang="en-US" sz="1400" dirty="0" smtClean="0"/>
                        <a:t>4</a:t>
                      </a:r>
                      <a:endParaRPr lang="en-US" sz="1400" dirty="0"/>
                    </a:p>
                  </a:txBody>
                  <a:tcPr/>
                </a:tc>
                <a:tc>
                  <a:txBody>
                    <a:bodyPr/>
                    <a:lstStyle/>
                    <a:p>
                      <a:r>
                        <a:rPr lang="en-US" sz="1400" dirty="0" smtClean="0"/>
                        <a:t>$5.8MM</a:t>
                      </a:r>
                      <a:endParaRPr lang="en-US" sz="1400" dirty="0"/>
                    </a:p>
                  </a:txBody>
                  <a:tcPr/>
                </a:tc>
                <a:tc>
                  <a:txBody>
                    <a:bodyPr/>
                    <a:lstStyle/>
                    <a:p>
                      <a:r>
                        <a:rPr lang="en-US" sz="1200" dirty="0" smtClean="0"/>
                        <a:t>Completion of existing hardening including encryption</a:t>
                      </a:r>
                      <a:r>
                        <a:rPr lang="en-US" sz="1200" baseline="0" dirty="0" smtClean="0"/>
                        <a:t> and security</a:t>
                      </a:r>
                      <a:endParaRPr lang="en-US" sz="1200" dirty="0"/>
                    </a:p>
                  </a:txBody>
                  <a:tcPr/>
                </a:tc>
              </a:tr>
              <a:tr h="379141">
                <a:tc gridSpan="2">
                  <a:txBody>
                    <a:bodyPr/>
                    <a:lstStyle/>
                    <a:p>
                      <a:r>
                        <a:rPr lang="en-US" sz="1400" dirty="0" smtClean="0"/>
                        <a:t>2</a:t>
                      </a:r>
                      <a:endParaRPr lang="en-US" sz="1400" dirty="0"/>
                    </a:p>
                  </a:txBody>
                  <a:tcPr/>
                </a:tc>
                <a:tc hMerge="1">
                  <a:txBody>
                    <a:bodyPr/>
                    <a:lstStyle/>
                    <a:p>
                      <a:endParaRPr lang="en-US" sz="1600" dirty="0"/>
                    </a:p>
                  </a:txBody>
                  <a:tcPr/>
                </a:tc>
                <a:tc>
                  <a:txBody>
                    <a:bodyPr/>
                    <a:lstStyle/>
                    <a:p>
                      <a:r>
                        <a:rPr lang="en-US" sz="1400" dirty="0" smtClean="0"/>
                        <a:t>Data Warehouse</a:t>
                      </a:r>
                      <a:endParaRPr lang="en-US" sz="1400" dirty="0"/>
                    </a:p>
                  </a:txBody>
                  <a:tcPr/>
                </a:tc>
                <a:tc>
                  <a:txBody>
                    <a:bodyPr/>
                    <a:lstStyle/>
                    <a:p>
                      <a:r>
                        <a:rPr lang="en-US" sz="1400" dirty="0" smtClean="0"/>
                        <a:t>37</a:t>
                      </a:r>
                      <a:endParaRPr lang="en-US" sz="1400" dirty="0"/>
                    </a:p>
                  </a:txBody>
                  <a:tcPr/>
                </a:tc>
                <a:tc>
                  <a:txBody>
                    <a:bodyPr/>
                    <a:lstStyle/>
                    <a:p>
                      <a:r>
                        <a:rPr lang="en-US" sz="1400" dirty="0" smtClean="0"/>
                        <a:t>$31MM</a:t>
                      </a:r>
                      <a:endParaRPr lang="en-US" sz="1400" dirty="0"/>
                    </a:p>
                  </a:txBody>
                  <a:tcPr/>
                </a:tc>
                <a:tc>
                  <a:txBody>
                    <a:bodyPr/>
                    <a:lstStyle/>
                    <a:p>
                      <a:r>
                        <a:rPr lang="en-US" sz="1400" dirty="0" smtClean="0"/>
                        <a:t>36</a:t>
                      </a:r>
                      <a:endParaRPr lang="en-US" sz="1400" dirty="0"/>
                    </a:p>
                  </a:txBody>
                  <a:tcPr/>
                </a:tc>
                <a:tc>
                  <a:txBody>
                    <a:bodyPr/>
                    <a:lstStyle/>
                    <a:p>
                      <a:r>
                        <a:rPr lang="en-US" sz="1400" dirty="0" smtClean="0"/>
                        <a:t>$35.5MM</a:t>
                      </a:r>
                      <a:endParaRPr lang="en-US" sz="1400" dirty="0"/>
                    </a:p>
                  </a:txBody>
                  <a:tcPr/>
                </a:tc>
                <a:tc>
                  <a:txBody>
                    <a:bodyPr/>
                    <a:lstStyle/>
                    <a:p>
                      <a:r>
                        <a:rPr lang="en-US" sz="1200" dirty="0" smtClean="0"/>
                        <a:t>Continuing</a:t>
                      </a:r>
                      <a:r>
                        <a:rPr lang="en-US" sz="1200" baseline="0" dirty="0" smtClean="0"/>
                        <a:t> existing operations of Data Warehouse</a:t>
                      </a:r>
                      <a:endParaRPr lang="en-US" sz="1200" dirty="0"/>
                    </a:p>
                  </a:txBody>
                  <a:tcPr/>
                </a:tc>
              </a:tr>
              <a:tr h="379141">
                <a:tc gridSpan="2">
                  <a:txBody>
                    <a:bodyPr/>
                    <a:lstStyle/>
                    <a:p>
                      <a:r>
                        <a:rPr lang="en-US" sz="1400" dirty="0" smtClean="0"/>
                        <a:t>3</a:t>
                      </a:r>
                      <a:endParaRPr lang="en-US" sz="1400" dirty="0"/>
                    </a:p>
                  </a:txBody>
                  <a:tcPr/>
                </a:tc>
                <a:tc hMerge="1">
                  <a:txBody>
                    <a:bodyPr/>
                    <a:lstStyle/>
                    <a:p>
                      <a:endParaRPr lang="en-US" sz="1600" dirty="0"/>
                    </a:p>
                  </a:txBody>
                  <a:tcPr/>
                </a:tc>
                <a:tc>
                  <a:txBody>
                    <a:bodyPr/>
                    <a:lstStyle/>
                    <a:p>
                      <a:r>
                        <a:rPr lang="en-US" sz="1400" dirty="0" smtClean="0"/>
                        <a:t>Data Lake</a:t>
                      </a:r>
                    </a:p>
                  </a:txBody>
                  <a:tcPr/>
                </a:tc>
                <a:tc>
                  <a:txBody>
                    <a:bodyPr/>
                    <a:lstStyle/>
                    <a:p>
                      <a:r>
                        <a:rPr lang="en-US" sz="1400" dirty="0" smtClean="0"/>
                        <a:t>40</a:t>
                      </a:r>
                      <a:endParaRPr lang="en-US" sz="1400" dirty="0"/>
                    </a:p>
                  </a:txBody>
                  <a:tcPr/>
                </a:tc>
                <a:tc>
                  <a:txBody>
                    <a:bodyPr/>
                    <a:lstStyle/>
                    <a:p>
                      <a:r>
                        <a:rPr lang="en-US" sz="1400" dirty="0" smtClean="0"/>
                        <a:t>$14.9MM</a:t>
                      </a:r>
                      <a:endParaRPr lang="en-US" sz="1400" dirty="0"/>
                    </a:p>
                  </a:txBody>
                  <a:tcPr/>
                </a:tc>
                <a:tc>
                  <a:txBody>
                    <a:bodyPr/>
                    <a:lstStyle/>
                    <a:p>
                      <a:r>
                        <a:rPr lang="en-US" sz="1400" dirty="0" smtClean="0"/>
                        <a:t>39</a:t>
                      </a:r>
                      <a:endParaRPr lang="en-US" sz="1400" dirty="0"/>
                    </a:p>
                  </a:txBody>
                  <a:tcPr/>
                </a:tc>
                <a:tc>
                  <a:txBody>
                    <a:bodyPr/>
                    <a:lstStyle/>
                    <a:p>
                      <a:r>
                        <a:rPr lang="en-US" sz="1400" dirty="0" smtClean="0"/>
                        <a:t>$18.8MM</a:t>
                      </a:r>
                      <a:endParaRPr lang="en-US" sz="1400" dirty="0"/>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200" dirty="0" smtClean="0"/>
                        <a:t>Continuing</a:t>
                      </a:r>
                      <a:r>
                        <a:rPr lang="en-US" sz="1200" baseline="0" dirty="0" smtClean="0"/>
                        <a:t> existing operations of Data Lake</a:t>
                      </a:r>
                      <a:endParaRPr lang="en-US" sz="1200" dirty="0" smtClean="0"/>
                    </a:p>
                  </a:txBody>
                  <a:tcPr/>
                </a:tc>
              </a:tr>
              <a:tr h="379141">
                <a:tc gridSpan="2">
                  <a:txBody>
                    <a:bodyPr/>
                    <a:lstStyle/>
                    <a:p>
                      <a:r>
                        <a:rPr lang="en-US" sz="1400" dirty="0" smtClean="0"/>
                        <a:t>4</a:t>
                      </a:r>
                      <a:endParaRPr lang="en-US" sz="1400" dirty="0"/>
                    </a:p>
                  </a:txBody>
                  <a:tcPr/>
                </a:tc>
                <a:tc hMerge="1">
                  <a:txBody>
                    <a:bodyPr/>
                    <a:lstStyle/>
                    <a:p>
                      <a:endParaRPr lang="en-US" sz="1600" dirty="0"/>
                    </a:p>
                  </a:txBody>
                  <a:tcPr/>
                </a:tc>
                <a:tc>
                  <a:txBody>
                    <a:bodyPr/>
                    <a:lstStyle/>
                    <a:p>
                      <a:r>
                        <a:rPr lang="en-US" sz="1400" dirty="0" smtClean="0"/>
                        <a:t>BI</a:t>
                      </a:r>
                      <a:r>
                        <a:rPr lang="en-US" sz="1400" baseline="0" dirty="0" smtClean="0"/>
                        <a:t> &amp; 3</a:t>
                      </a:r>
                      <a:r>
                        <a:rPr lang="en-US" sz="1400" baseline="30000" dirty="0" smtClean="0"/>
                        <a:t>rd</a:t>
                      </a:r>
                      <a:r>
                        <a:rPr lang="en-US" sz="1400" baseline="0" dirty="0" smtClean="0"/>
                        <a:t> Party</a:t>
                      </a:r>
                      <a:endParaRPr lang="en-US" sz="1400" dirty="0"/>
                    </a:p>
                  </a:txBody>
                  <a:tcPr/>
                </a:tc>
                <a:tc>
                  <a:txBody>
                    <a:bodyPr/>
                    <a:lstStyle/>
                    <a:p>
                      <a:r>
                        <a:rPr lang="en-US" sz="1400" dirty="0" smtClean="0"/>
                        <a:t>13</a:t>
                      </a:r>
                      <a:endParaRPr lang="en-US" sz="1400" dirty="0"/>
                    </a:p>
                  </a:txBody>
                  <a:tcPr/>
                </a:tc>
                <a:tc>
                  <a:txBody>
                    <a:bodyPr/>
                    <a:lstStyle/>
                    <a:p>
                      <a:r>
                        <a:rPr lang="en-US" sz="1400" dirty="0" smtClean="0"/>
                        <a:t>$10MM</a:t>
                      </a:r>
                      <a:endParaRPr lang="en-US" sz="1400" dirty="0"/>
                    </a:p>
                  </a:txBody>
                  <a:tcPr/>
                </a:tc>
                <a:tc>
                  <a:txBody>
                    <a:bodyPr/>
                    <a:lstStyle/>
                    <a:p>
                      <a:r>
                        <a:rPr lang="en-US" sz="1400" dirty="0" smtClean="0"/>
                        <a:t>13</a:t>
                      </a:r>
                      <a:endParaRPr lang="en-US" sz="1400" dirty="0"/>
                    </a:p>
                  </a:txBody>
                  <a:tcPr/>
                </a:tc>
                <a:tc>
                  <a:txBody>
                    <a:bodyPr/>
                    <a:lstStyle/>
                    <a:p>
                      <a:r>
                        <a:rPr lang="en-US" sz="1400" dirty="0" smtClean="0"/>
                        <a:t>$10MM</a:t>
                      </a:r>
                      <a:endParaRPr lang="en-US" sz="1400" dirty="0"/>
                    </a:p>
                  </a:txBody>
                  <a:tcPr/>
                </a:tc>
                <a:tc>
                  <a:txBody>
                    <a:bodyPr/>
                    <a:lstStyle/>
                    <a:p>
                      <a:r>
                        <a:rPr lang="en-US" sz="1200" dirty="0" smtClean="0"/>
                        <a:t>Continue</a:t>
                      </a:r>
                      <a:r>
                        <a:rPr lang="en-US" sz="1200" baseline="0" dirty="0" smtClean="0"/>
                        <a:t> support and licensing of BI &amp; 3</a:t>
                      </a:r>
                      <a:r>
                        <a:rPr lang="en-US" sz="1200" baseline="30000" dirty="0" smtClean="0"/>
                        <a:t>rd</a:t>
                      </a:r>
                      <a:r>
                        <a:rPr lang="en-US" sz="1200" baseline="0" dirty="0" smtClean="0"/>
                        <a:t> party software and tools</a:t>
                      </a:r>
                      <a:endParaRPr lang="en-US" sz="1200" dirty="0"/>
                    </a:p>
                  </a:txBody>
                  <a:tcPr/>
                </a:tc>
              </a:tr>
              <a:tr h="379141">
                <a:tc gridSpan="2">
                  <a:txBody>
                    <a:bodyPr/>
                    <a:lstStyle/>
                    <a:p>
                      <a:r>
                        <a:rPr lang="en-US" sz="1400" dirty="0" smtClean="0"/>
                        <a:t>5</a:t>
                      </a:r>
                      <a:endParaRPr lang="en-US" sz="1400" dirty="0"/>
                    </a:p>
                  </a:txBody>
                  <a:tcPr/>
                </a:tc>
                <a:tc hMerge="1">
                  <a:txBody>
                    <a:bodyPr/>
                    <a:lstStyle/>
                    <a:p>
                      <a:endParaRPr lang="en-US" sz="1600" dirty="0"/>
                    </a:p>
                  </a:txBody>
                  <a:tcPr/>
                </a:tc>
                <a:tc>
                  <a:txBody>
                    <a:bodyPr/>
                    <a:lstStyle/>
                    <a:p>
                      <a:r>
                        <a:rPr lang="en-US" sz="1400" dirty="0" smtClean="0"/>
                        <a:t>Databases</a:t>
                      </a:r>
                      <a:endParaRPr lang="en-US" sz="1400" dirty="0"/>
                    </a:p>
                  </a:txBody>
                  <a:tcPr/>
                </a:tc>
                <a:tc>
                  <a:txBody>
                    <a:bodyPr/>
                    <a:lstStyle/>
                    <a:p>
                      <a:r>
                        <a:rPr lang="en-US" sz="1400" dirty="0" smtClean="0"/>
                        <a:t>59</a:t>
                      </a:r>
                      <a:endParaRPr lang="en-US" sz="1400" dirty="0"/>
                    </a:p>
                  </a:txBody>
                  <a:tcPr/>
                </a:tc>
                <a:tc>
                  <a:txBody>
                    <a:bodyPr/>
                    <a:lstStyle/>
                    <a:p>
                      <a:r>
                        <a:rPr lang="en-US" sz="1400" dirty="0" smtClean="0"/>
                        <a:t>$11.2MM</a:t>
                      </a:r>
                      <a:endParaRPr lang="en-US" sz="1400" dirty="0"/>
                    </a:p>
                  </a:txBody>
                  <a:tcPr/>
                </a:tc>
                <a:tc>
                  <a:txBody>
                    <a:bodyPr/>
                    <a:lstStyle/>
                    <a:p>
                      <a:r>
                        <a:rPr lang="en-US" sz="1400" dirty="0" smtClean="0"/>
                        <a:t>58</a:t>
                      </a:r>
                      <a:endParaRPr lang="en-US" sz="1400" dirty="0"/>
                    </a:p>
                  </a:txBody>
                  <a:tcPr/>
                </a:tc>
                <a:tc>
                  <a:txBody>
                    <a:bodyPr/>
                    <a:lstStyle/>
                    <a:p>
                      <a:r>
                        <a:rPr lang="en-US" sz="1400" dirty="0" smtClean="0"/>
                        <a:t>$10.8MM</a:t>
                      </a:r>
                      <a:endParaRPr lang="en-US" sz="1400" dirty="0"/>
                    </a:p>
                  </a:txBody>
                  <a:tcPr/>
                </a:tc>
                <a:tc>
                  <a:txBody>
                    <a:bodyPr/>
                    <a:lstStyle/>
                    <a:p>
                      <a:r>
                        <a:rPr lang="en-US" sz="1200" dirty="0" smtClean="0"/>
                        <a:t>Continue</a:t>
                      </a:r>
                      <a:r>
                        <a:rPr lang="en-US" sz="1200" baseline="0" dirty="0" smtClean="0"/>
                        <a:t> to support existing operational databases</a:t>
                      </a:r>
                      <a:endParaRPr lang="en-US" sz="1200" dirty="0"/>
                    </a:p>
                  </a:txBody>
                  <a:tcPr/>
                </a:tc>
              </a:tr>
              <a:tr h="379141">
                <a:tc gridSpan="2">
                  <a:txBody>
                    <a:bodyPr/>
                    <a:lstStyle/>
                    <a:p>
                      <a:r>
                        <a:rPr lang="en-US" sz="1400" dirty="0" smtClean="0"/>
                        <a:t>6</a:t>
                      </a:r>
                      <a:endParaRPr lang="en-US" sz="1400" dirty="0"/>
                    </a:p>
                  </a:txBody>
                  <a:tcPr/>
                </a:tc>
                <a:tc hMerge="1">
                  <a:txBody>
                    <a:bodyPr/>
                    <a:lstStyle/>
                    <a:p>
                      <a:endParaRPr lang="en-US" sz="1600" dirty="0"/>
                    </a:p>
                  </a:txBody>
                  <a:tcPr/>
                </a:tc>
                <a:tc>
                  <a:txBody>
                    <a:bodyPr/>
                    <a:lstStyle/>
                    <a:p>
                      <a:r>
                        <a:rPr lang="en-US" sz="1400" dirty="0" smtClean="0"/>
                        <a:t>Planning, Strategy, Finance</a:t>
                      </a:r>
                      <a:endParaRPr lang="en-US" sz="1400" dirty="0"/>
                    </a:p>
                  </a:txBody>
                  <a:tcPr/>
                </a:tc>
                <a:tc>
                  <a:txBody>
                    <a:bodyPr/>
                    <a:lstStyle/>
                    <a:p>
                      <a:r>
                        <a:rPr lang="en-US" sz="1400" dirty="0" smtClean="0"/>
                        <a:t>3</a:t>
                      </a:r>
                      <a:endParaRPr lang="en-US" sz="1400" dirty="0"/>
                    </a:p>
                  </a:txBody>
                  <a:tcPr/>
                </a:tc>
                <a:tc>
                  <a:txBody>
                    <a:bodyPr/>
                    <a:lstStyle/>
                    <a:p>
                      <a:r>
                        <a:rPr lang="en-US" sz="1400" dirty="0" smtClean="0"/>
                        <a:t>$0.5MM</a:t>
                      </a:r>
                      <a:endParaRPr lang="en-US" sz="1400" dirty="0"/>
                    </a:p>
                  </a:txBody>
                  <a:tcPr/>
                </a:tc>
                <a:tc>
                  <a:txBody>
                    <a:bodyPr/>
                    <a:lstStyle/>
                    <a:p>
                      <a:r>
                        <a:rPr lang="en-US" sz="1400" dirty="0" smtClean="0"/>
                        <a:t>3</a:t>
                      </a:r>
                      <a:endParaRPr lang="en-US" sz="1400" dirty="0"/>
                    </a:p>
                  </a:txBody>
                  <a:tcPr/>
                </a:tc>
                <a:tc>
                  <a:txBody>
                    <a:bodyPr/>
                    <a:lstStyle/>
                    <a:p>
                      <a:r>
                        <a:rPr lang="en-US" sz="1400" dirty="0" smtClean="0"/>
                        <a:t>$0.5MM</a:t>
                      </a:r>
                      <a:endParaRPr lang="en-US" sz="1400" dirty="0"/>
                    </a:p>
                  </a:txBody>
                  <a:tcPr/>
                </a:tc>
                <a:tc>
                  <a:txBody>
                    <a:bodyPr/>
                    <a:lstStyle/>
                    <a:p>
                      <a:r>
                        <a:rPr lang="en-US" sz="1200" dirty="0" smtClean="0"/>
                        <a:t>Continue</a:t>
                      </a:r>
                      <a:r>
                        <a:rPr lang="en-US" sz="1200" baseline="0" dirty="0" smtClean="0"/>
                        <a:t> to support and implement processes and governance to manage the finances, planning, and strategy for DNA</a:t>
                      </a:r>
                      <a:endParaRPr lang="en-US" sz="1200" dirty="0"/>
                    </a:p>
                  </a:txBody>
                  <a:tcPr/>
                </a:tc>
              </a:tr>
              <a:tr h="369155">
                <a:tc gridSpan="3">
                  <a:txBody>
                    <a:bodyPr/>
                    <a:lstStyle/>
                    <a:p>
                      <a:r>
                        <a:rPr lang="en-US" sz="1400" b="1" dirty="0" smtClean="0"/>
                        <a:t>Base</a:t>
                      </a:r>
                      <a:r>
                        <a:rPr lang="en-US" sz="1400" b="1" baseline="0" dirty="0" smtClean="0"/>
                        <a:t> </a:t>
                      </a:r>
                      <a:r>
                        <a:rPr lang="en-US" sz="1400" b="1" dirty="0" smtClean="0"/>
                        <a:t>Subtotal</a:t>
                      </a:r>
                      <a:endParaRPr lang="en-US" sz="1400" b="1" dirty="0"/>
                    </a:p>
                  </a:txBody>
                  <a:tcPr>
                    <a:solidFill>
                      <a:schemeClr val="bg1">
                        <a:lumMod val="85000"/>
                      </a:schemeClr>
                    </a:solidFill>
                  </a:tcPr>
                </a:tc>
                <a:tc hMerge="1">
                  <a:txBody>
                    <a:bodyPr/>
                    <a:lstStyle/>
                    <a:p>
                      <a:endParaRPr lang="en-US" sz="1600" dirty="0"/>
                    </a:p>
                  </a:txBody>
                  <a:tcPr/>
                </a:tc>
                <a:tc hMerge="1">
                  <a:txBody>
                    <a:bodyPr/>
                    <a:lstStyle/>
                    <a:p>
                      <a:endParaRPr lang="en-US"/>
                    </a:p>
                  </a:txBody>
                  <a:tcPr/>
                </a:tc>
                <a:tc>
                  <a:txBody>
                    <a:bodyPr/>
                    <a:lstStyle/>
                    <a:p>
                      <a:r>
                        <a:rPr lang="en-US" sz="1400" b="1" dirty="0" smtClean="0"/>
                        <a:t>156</a:t>
                      </a:r>
                      <a:endParaRPr lang="en-US" sz="1400" b="1" dirty="0"/>
                    </a:p>
                  </a:txBody>
                  <a:tcPr>
                    <a:solidFill>
                      <a:schemeClr val="bg1">
                        <a:lumMod val="85000"/>
                      </a:schemeClr>
                    </a:solidFill>
                  </a:tcPr>
                </a:tc>
                <a:tc>
                  <a:txBody>
                    <a:bodyPr/>
                    <a:lstStyle/>
                    <a:p>
                      <a:r>
                        <a:rPr lang="en-US" sz="1400" b="1" dirty="0" smtClean="0"/>
                        <a:t>$73.4MM</a:t>
                      </a:r>
                      <a:endParaRPr lang="en-US" sz="1400" b="1" dirty="0"/>
                    </a:p>
                  </a:txBody>
                  <a:tcPr>
                    <a:solidFill>
                      <a:schemeClr val="bg1">
                        <a:lumMod val="85000"/>
                      </a:schemeClr>
                    </a:solidFill>
                  </a:tcPr>
                </a:tc>
                <a:tc>
                  <a:txBody>
                    <a:bodyPr/>
                    <a:lstStyle/>
                    <a:p>
                      <a:r>
                        <a:rPr lang="en-US" sz="1400" b="1" dirty="0" smtClean="0"/>
                        <a:t>153</a:t>
                      </a:r>
                      <a:endParaRPr lang="en-US" sz="1400" b="1"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smtClean="0"/>
                        <a:t>$81.4MM</a:t>
                      </a:r>
                    </a:p>
                  </a:txBody>
                  <a:tcPr>
                    <a:solidFill>
                      <a:schemeClr val="bg1">
                        <a:lumMod val="85000"/>
                      </a:schemeClr>
                    </a:solidFill>
                  </a:tcPr>
                </a:tc>
                <a:tc>
                  <a:txBody>
                    <a:bodyPr/>
                    <a:lstStyle/>
                    <a:p>
                      <a:endParaRPr lang="en-US" sz="1200" dirty="0"/>
                    </a:p>
                  </a:txBody>
                  <a:tcPr>
                    <a:solidFill>
                      <a:schemeClr val="bg1">
                        <a:lumMod val="85000"/>
                      </a:schemeClr>
                    </a:solidFill>
                  </a:tcPr>
                </a:tc>
              </a:tr>
              <a:tr h="369155">
                <a:tc>
                  <a:txBody>
                    <a:bodyPr/>
                    <a:lstStyle/>
                    <a:p>
                      <a:r>
                        <a:rPr lang="en-US" sz="1400" dirty="0" smtClean="0"/>
                        <a:t>8</a:t>
                      </a:r>
                      <a:endParaRPr lang="en-US" sz="1400" dirty="0"/>
                    </a:p>
                  </a:txBody>
                  <a:tcPr/>
                </a:tc>
                <a:tc gridSpan="2">
                  <a:txBody>
                    <a:bodyPr/>
                    <a:lstStyle/>
                    <a:p>
                      <a:r>
                        <a:rPr lang="en-US" sz="1400" dirty="0" smtClean="0"/>
                        <a:t>Hardening the Lake (phase 2)</a:t>
                      </a:r>
                      <a:endParaRPr lang="en-US" sz="1400" dirty="0"/>
                    </a:p>
                  </a:txBody>
                  <a:tcPr/>
                </a:tc>
                <a:tc hMerge="1">
                  <a:txBody>
                    <a:bodyPr/>
                    <a:lstStyle/>
                    <a:p>
                      <a:endParaRPr lang="en-US"/>
                    </a:p>
                  </a:txBody>
                  <a:tcPr/>
                </a:tc>
                <a:tc>
                  <a:txBody>
                    <a:bodyPr/>
                    <a:lstStyle/>
                    <a:p>
                      <a:endParaRPr lang="en-US" sz="1400" dirty="0"/>
                    </a:p>
                  </a:txBody>
                  <a:tcPr/>
                </a:tc>
                <a:tc>
                  <a:txBody>
                    <a:bodyPr/>
                    <a:lstStyle/>
                    <a:p>
                      <a:endParaRPr lang="en-US" sz="1400" dirty="0"/>
                    </a:p>
                  </a:txBody>
                  <a:tcPr/>
                </a:tc>
                <a:tc>
                  <a:txBody>
                    <a:bodyPr/>
                    <a:lstStyle/>
                    <a:p>
                      <a:r>
                        <a:rPr lang="en-US" sz="1400" dirty="0" smtClean="0"/>
                        <a:t>5</a:t>
                      </a:r>
                      <a:endParaRPr lang="en-US" sz="1400" dirty="0"/>
                    </a:p>
                  </a:txBody>
                  <a:tcPr/>
                </a:tc>
                <a:tc>
                  <a:txBody>
                    <a:bodyPr/>
                    <a:lstStyle/>
                    <a:p>
                      <a:r>
                        <a:rPr lang="en-US" sz="1400" dirty="0" smtClean="0"/>
                        <a:t>$5MM</a:t>
                      </a:r>
                      <a:endParaRPr lang="en-US" sz="1400" dirty="0"/>
                    </a:p>
                  </a:txBody>
                  <a:tcPr/>
                </a:tc>
                <a:tc>
                  <a:txBody>
                    <a:bodyPr/>
                    <a:lstStyle/>
                    <a:p>
                      <a:r>
                        <a:rPr lang="en-US" sz="1200" dirty="0" smtClean="0"/>
                        <a:t>Phase 2</a:t>
                      </a:r>
                      <a:r>
                        <a:rPr lang="en-US" sz="1200" baseline="0" dirty="0" smtClean="0"/>
                        <a:t> of hardening the data lake includes purchasing additional governance and security tools along with new security hardware</a:t>
                      </a:r>
                      <a:endParaRPr lang="en-US" sz="1200" dirty="0"/>
                    </a:p>
                  </a:txBody>
                  <a:tcPr/>
                </a:tc>
              </a:tr>
              <a:tr h="369155">
                <a:tc>
                  <a:txBody>
                    <a:bodyPr/>
                    <a:lstStyle/>
                    <a:p>
                      <a:r>
                        <a:rPr lang="en-US" sz="1400" dirty="0" smtClean="0"/>
                        <a:t>9</a:t>
                      </a:r>
                      <a:endParaRPr lang="en-US" sz="1400" dirty="0"/>
                    </a:p>
                  </a:txBody>
                  <a:tcPr/>
                </a:tc>
                <a:tc gridSpan="2">
                  <a:txBody>
                    <a:bodyPr/>
                    <a:lstStyle/>
                    <a:p>
                      <a:r>
                        <a:rPr lang="en-US" sz="1400" dirty="0" smtClean="0"/>
                        <a:t>Warehouse Growth</a:t>
                      </a:r>
                      <a:endParaRPr lang="en-US" sz="1400" dirty="0"/>
                    </a:p>
                  </a:txBody>
                  <a:tcPr/>
                </a:tc>
                <a:tc hMerge="1">
                  <a:txBody>
                    <a:bodyPr/>
                    <a:lstStyle/>
                    <a:p>
                      <a:endParaRPr lang="en-US"/>
                    </a:p>
                  </a:txBody>
                  <a:tcPr/>
                </a:tc>
                <a:tc>
                  <a:txBody>
                    <a:bodyPr/>
                    <a:lstStyle/>
                    <a:p>
                      <a:endParaRPr lang="en-US" sz="1400" dirty="0"/>
                    </a:p>
                  </a:txBody>
                  <a:tcPr/>
                </a:tc>
                <a:tc>
                  <a:txBody>
                    <a:bodyPr/>
                    <a:lstStyle/>
                    <a:p>
                      <a:endParaRPr lang="en-US" sz="1400" dirty="0"/>
                    </a:p>
                  </a:txBody>
                  <a:tcPr/>
                </a:tc>
                <a:tc>
                  <a:txBody>
                    <a:bodyPr/>
                    <a:lstStyle/>
                    <a:p>
                      <a:r>
                        <a:rPr lang="en-US" sz="1400" dirty="0" smtClean="0"/>
                        <a:t>3</a:t>
                      </a:r>
                      <a:endParaRPr lang="en-US" sz="1400" dirty="0"/>
                    </a:p>
                  </a:txBody>
                  <a:tcPr/>
                </a:tc>
                <a:tc>
                  <a:txBody>
                    <a:bodyPr/>
                    <a:lstStyle/>
                    <a:p>
                      <a:r>
                        <a:rPr lang="en-US" sz="1400" dirty="0" smtClean="0"/>
                        <a:t>$5MM</a:t>
                      </a:r>
                      <a:endParaRPr lang="en-US" sz="1400" dirty="0"/>
                    </a:p>
                  </a:txBody>
                  <a:tcPr/>
                </a:tc>
                <a:tc>
                  <a:txBody>
                    <a:bodyPr/>
                    <a:lstStyle/>
                    <a:p>
                      <a:r>
                        <a:rPr lang="en-US" sz="1200" dirty="0" smtClean="0"/>
                        <a:t>Organic</a:t>
                      </a:r>
                      <a:r>
                        <a:rPr lang="en-US" sz="1200" baseline="0" dirty="0" smtClean="0"/>
                        <a:t> growth on the Warehouse requires an expansion of DR and Dev environments</a:t>
                      </a:r>
                      <a:endParaRPr lang="en-US" sz="1200" dirty="0"/>
                    </a:p>
                  </a:txBody>
                  <a:tcPr/>
                </a:tc>
              </a:tr>
              <a:tr h="369155">
                <a:tc>
                  <a:txBody>
                    <a:bodyPr/>
                    <a:lstStyle/>
                    <a:p>
                      <a:r>
                        <a:rPr lang="en-US" sz="1400" dirty="0" smtClean="0"/>
                        <a:t>10</a:t>
                      </a:r>
                      <a:endParaRPr lang="en-US" sz="1400" dirty="0"/>
                    </a:p>
                  </a:txBody>
                  <a:tcPr/>
                </a:tc>
                <a:tc gridSpan="2">
                  <a:txBody>
                    <a:bodyPr/>
                    <a:lstStyle/>
                    <a:p>
                      <a:r>
                        <a:rPr lang="en-US" sz="1400" dirty="0" smtClean="0"/>
                        <a:t>Lake Growth</a:t>
                      </a:r>
                      <a:endParaRPr lang="en-US" sz="1400" dirty="0"/>
                    </a:p>
                  </a:txBody>
                  <a:tcPr/>
                </a:tc>
                <a:tc hMerge="1">
                  <a:txBody>
                    <a:bodyPr/>
                    <a:lstStyle/>
                    <a:p>
                      <a:endParaRPr lang="en-US"/>
                    </a:p>
                  </a:txBody>
                  <a:tcPr/>
                </a:tc>
                <a:tc>
                  <a:txBody>
                    <a:bodyPr/>
                    <a:lstStyle/>
                    <a:p>
                      <a:endParaRPr lang="en-US" sz="1400" dirty="0"/>
                    </a:p>
                  </a:txBody>
                  <a:tcPr/>
                </a:tc>
                <a:tc>
                  <a:txBody>
                    <a:bodyPr/>
                    <a:lstStyle/>
                    <a:p>
                      <a:endParaRPr lang="en-US" sz="1400" dirty="0"/>
                    </a:p>
                  </a:txBody>
                  <a:tcPr/>
                </a:tc>
                <a:tc>
                  <a:txBody>
                    <a:bodyPr/>
                    <a:lstStyle/>
                    <a:p>
                      <a:r>
                        <a:rPr lang="en-US" sz="1400" dirty="0" smtClean="0"/>
                        <a:t>3</a:t>
                      </a:r>
                      <a:endParaRPr lang="en-US" sz="1400" dirty="0"/>
                    </a:p>
                  </a:txBody>
                  <a:tcPr/>
                </a:tc>
                <a:tc>
                  <a:txBody>
                    <a:bodyPr/>
                    <a:lstStyle/>
                    <a:p>
                      <a:r>
                        <a:rPr lang="en-US" sz="1400" dirty="0" smtClean="0"/>
                        <a:t>$4MM</a:t>
                      </a:r>
                      <a:endParaRPr lang="en-US" sz="1400" dirty="0"/>
                    </a:p>
                  </a:txBody>
                  <a:tcPr/>
                </a:tc>
                <a:tc>
                  <a:txBody>
                    <a:bodyPr/>
                    <a:lstStyle/>
                    <a:p>
                      <a:r>
                        <a:rPr lang="en-US" sz="1200" dirty="0" smtClean="0"/>
                        <a:t>Organic</a:t>
                      </a:r>
                      <a:r>
                        <a:rPr lang="en-US" sz="1200" baseline="0" dirty="0" smtClean="0"/>
                        <a:t> growth on the Lake will required additional licensing and pro fees to support the environment</a:t>
                      </a:r>
                      <a:endParaRPr lang="en-US" sz="1200" dirty="0"/>
                    </a:p>
                  </a:txBody>
                  <a:tcPr/>
                </a:tc>
              </a:tr>
              <a:tr h="369155">
                <a:tc>
                  <a:txBody>
                    <a:bodyPr/>
                    <a:lstStyle/>
                    <a:p>
                      <a:r>
                        <a:rPr lang="en-US" sz="1400" dirty="0" smtClean="0"/>
                        <a:t>11</a:t>
                      </a:r>
                      <a:endParaRPr lang="en-US" sz="1400" dirty="0"/>
                    </a:p>
                  </a:txBody>
                  <a:tcPr/>
                </a:tc>
                <a:tc gridSpan="2">
                  <a:txBody>
                    <a:bodyPr/>
                    <a:lstStyle/>
                    <a:p>
                      <a:r>
                        <a:rPr lang="en-US" sz="1400" dirty="0" smtClean="0"/>
                        <a:t>Planning, Strategy,</a:t>
                      </a:r>
                      <a:r>
                        <a:rPr lang="en-US" sz="1400" baseline="0" dirty="0" smtClean="0"/>
                        <a:t> Finance</a:t>
                      </a:r>
                      <a:endParaRPr lang="en-US" sz="1400" dirty="0"/>
                    </a:p>
                  </a:txBody>
                  <a:tcPr/>
                </a:tc>
                <a:tc hMerge="1">
                  <a:txBody>
                    <a:bodyPr/>
                    <a:lstStyle/>
                    <a:p>
                      <a:endParaRPr lang="en-US"/>
                    </a:p>
                  </a:txBody>
                  <a:tcPr/>
                </a:tc>
                <a:tc>
                  <a:txBody>
                    <a:bodyPr/>
                    <a:lstStyle/>
                    <a:p>
                      <a:endParaRPr lang="en-US" sz="1400" dirty="0"/>
                    </a:p>
                  </a:txBody>
                  <a:tcPr/>
                </a:tc>
                <a:tc>
                  <a:txBody>
                    <a:bodyPr/>
                    <a:lstStyle/>
                    <a:p>
                      <a:endParaRPr lang="en-US" sz="1400" dirty="0"/>
                    </a:p>
                  </a:txBody>
                  <a:tcPr/>
                </a:tc>
                <a:tc>
                  <a:txBody>
                    <a:bodyPr/>
                    <a:lstStyle/>
                    <a:p>
                      <a:r>
                        <a:rPr lang="en-US" sz="1400" dirty="0" smtClean="0"/>
                        <a:t>1</a:t>
                      </a:r>
                      <a:endParaRPr lang="en-US" sz="1400" dirty="0"/>
                    </a:p>
                  </a:txBody>
                  <a:tcPr/>
                </a:tc>
                <a:tc>
                  <a:txBody>
                    <a:bodyPr/>
                    <a:lstStyle/>
                    <a:p>
                      <a:r>
                        <a:rPr lang="en-US" sz="1400" dirty="0" smtClean="0"/>
                        <a:t>$0.2MM</a:t>
                      </a:r>
                      <a:endParaRPr lang="en-US" sz="1400" dirty="0"/>
                    </a:p>
                  </a:txBody>
                  <a:tcPr/>
                </a:tc>
                <a:tc>
                  <a:txBody>
                    <a:bodyPr/>
                    <a:lstStyle/>
                    <a:p>
                      <a:r>
                        <a:rPr lang="en-US" sz="1200" dirty="0" smtClean="0"/>
                        <a:t>Currently operating with</a:t>
                      </a:r>
                      <a:r>
                        <a:rPr lang="en-US" sz="1200" baseline="0" dirty="0" smtClean="0"/>
                        <a:t> 3 FTE, an additional FTE is requested to support the planning, finance, and operations of DNA</a:t>
                      </a:r>
                      <a:endParaRPr lang="en-US" sz="1200" dirty="0"/>
                    </a:p>
                  </a:txBody>
                  <a:tcPr/>
                </a:tc>
              </a:tr>
              <a:tr h="369155">
                <a:tc gridSpan="3">
                  <a:txBody>
                    <a:bodyPr/>
                    <a:lstStyle/>
                    <a:p>
                      <a:r>
                        <a:rPr lang="en-US" sz="1400" b="1" dirty="0" smtClean="0"/>
                        <a:t>Over</a:t>
                      </a:r>
                      <a:r>
                        <a:rPr lang="en-US" sz="1400" b="1" baseline="0" dirty="0" smtClean="0"/>
                        <a:t> Plan </a:t>
                      </a:r>
                      <a:r>
                        <a:rPr lang="en-US" sz="1400" b="1" dirty="0" smtClean="0"/>
                        <a:t>Subtotal</a:t>
                      </a:r>
                      <a:endParaRPr lang="en-US" sz="1400" b="1" dirty="0"/>
                    </a:p>
                  </a:txBody>
                  <a:tcPr>
                    <a:solidFill>
                      <a:schemeClr val="bg1">
                        <a:lumMod val="85000"/>
                      </a:schemeClr>
                    </a:solidFill>
                  </a:tcPr>
                </a:tc>
                <a:tc hMerge="1">
                  <a:txBody>
                    <a:bodyPr/>
                    <a:lstStyle/>
                    <a:p>
                      <a:endParaRPr lang="en-US"/>
                    </a:p>
                  </a:txBody>
                  <a:tcPr/>
                </a:tc>
                <a:tc hMerge="1">
                  <a:txBody>
                    <a:bodyPr/>
                    <a:lstStyle/>
                    <a:p>
                      <a:endParaRPr lang="en-US"/>
                    </a:p>
                  </a:txBody>
                  <a:tcPr/>
                </a:tc>
                <a:tc>
                  <a:txBody>
                    <a:bodyPr/>
                    <a:lstStyle/>
                    <a:p>
                      <a:endParaRPr lang="en-US" sz="1400" b="1" dirty="0"/>
                    </a:p>
                  </a:txBody>
                  <a:tcPr>
                    <a:solidFill>
                      <a:schemeClr val="bg1">
                        <a:lumMod val="85000"/>
                      </a:schemeClr>
                    </a:solidFill>
                  </a:tcPr>
                </a:tc>
                <a:tc>
                  <a:txBody>
                    <a:bodyPr/>
                    <a:lstStyle/>
                    <a:p>
                      <a:endParaRPr lang="en-US" sz="1400" b="1" dirty="0"/>
                    </a:p>
                  </a:txBody>
                  <a:tcPr>
                    <a:solidFill>
                      <a:schemeClr val="bg1">
                        <a:lumMod val="85000"/>
                      </a:schemeClr>
                    </a:solidFill>
                  </a:tcPr>
                </a:tc>
                <a:tc>
                  <a:txBody>
                    <a:bodyPr/>
                    <a:lstStyle/>
                    <a:p>
                      <a:r>
                        <a:rPr lang="en-US" sz="1400" b="1" dirty="0" smtClean="0"/>
                        <a:t>12</a:t>
                      </a:r>
                      <a:endParaRPr lang="en-US" sz="1400" b="1" dirty="0"/>
                    </a:p>
                  </a:txBody>
                  <a:tcPr>
                    <a:solidFill>
                      <a:schemeClr val="bg1">
                        <a:lumMod val="85000"/>
                      </a:schemeClr>
                    </a:solidFill>
                  </a:tcPr>
                </a:tc>
                <a:tc>
                  <a:txBody>
                    <a:bodyPr/>
                    <a:lstStyle/>
                    <a:p>
                      <a:r>
                        <a:rPr lang="en-US" sz="1400" b="1" dirty="0" smtClean="0"/>
                        <a:t>$14.2MM</a:t>
                      </a:r>
                      <a:endParaRPr lang="en-US" sz="1400" b="1" dirty="0"/>
                    </a:p>
                  </a:txBody>
                  <a:tcPr>
                    <a:solidFill>
                      <a:schemeClr val="bg1">
                        <a:lumMod val="85000"/>
                      </a:schemeClr>
                    </a:solidFill>
                  </a:tcPr>
                </a:tc>
                <a:tc>
                  <a:txBody>
                    <a:bodyPr/>
                    <a:lstStyle/>
                    <a:p>
                      <a:endParaRPr lang="en-US" sz="1400" b="1" dirty="0"/>
                    </a:p>
                  </a:txBody>
                  <a:tcPr>
                    <a:solidFill>
                      <a:schemeClr val="bg1">
                        <a:lumMod val="85000"/>
                      </a:schemeClr>
                    </a:solidFill>
                  </a:tcPr>
                </a:tc>
              </a:tr>
              <a:tr h="369155">
                <a:tc gridSpan="3">
                  <a:txBody>
                    <a:bodyPr/>
                    <a:lstStyle/>
                    <a:p>
                      <a:r>
                        <a:rPr lang="en-US" sz="1400" b="1" dirty="0" smtClean="0"/>
                        <a:t>Grand</a:t>
                      </a:r>
                      <a:r>
                        <a:rPr lang="en-US" sz="1400" b="1" baseline="0" dirty="0" smtClean="0"/>
                        <a:t> Total</a:t>
                      </a:r>
                      <a:endParaRPr lang="en-US" sz="1400" b="1" dirty="0"/>
                    </a:p>
                  </a:txBody>
                  <a:tcPr>
                    <a:solidFill>
                      <a:schemeClr val="bg1">
                        <a:lumMod val="85000"/>
                      </a:schemeClr>
                    </a:solidFill>
                  </a:tcPr>
                </a:tc>
                <a:tc hMerge="1">
                  <a:txBody>
                    <a:bodyPr/>
                    <a:lstStyle/>
                    <a:p>
                      <a:endParaRPr lang="en-US" sz="1600" dirty="0"/>
                    </a:p>
                  </a:txBody>
                  <a:tcPr/>
                </a:tc>
                <a:tc hMerge="1">
                  <a:txBody>
                    <a:bodyPr/>
                    <a:lstStyle/>
                    <a:p>
                      <a:endParaRPr lang="en-US"/>
                    </a:p>
                  </a:txBody>
                  <a:tcPr/>
                </a:tc>
                <a:tc>
                  <a:txBody>
                    <a:bodyPr/>
                    <a:lstStyle/>
                    <a:p>
                      <a:endParaRPr lang="en-US" sz="1400" b="1" dirty="0"/>
                    </a:p>
                  </a:txBody>
                  <a:tcPr>
                    <a:solidFill>
                      <a:schemeClr val="bg1">
                        <a:lumMod val="85000"/>
                      </a:schemeClr>
                    </a:solidFill>
                  </a:tcPr>
                </a:tc>
                <a:tc>
                  <a:txBody>
                    <a:bodyPr/>
                    <a:lstStyle/>
                    <a:p>
                      <a:endParaRPr lang="en-US" sz="1400" b="1" dirty="0"/>
                    </a:p>
                  </a:txBody>
                  <a:tcPr>
                    <a:solidFill>
                      <a:schemeClr val="bg1">
                        <a:lumMod val="85000"/>
                      </a:schemeClr>
                    </a:solidFill>
                  </a:tcPr>
                </a:tc>
                <a:tc>
                  <a:txBody>
                    <a:bodyPr/>
                    <a:lstStyle/>
                    <a:p>
                      <a:r>
                        <a:rPr lang="en-US" sz="1400" b="1" dirty="0" smtClean="0"/>
                        <a:t>165</a:t>
                      </a:r>
                      <a:endParaRPr lang="en-US" sz="1400" b="1" dirty="0"/>
                    </a:p>
                  </a:txBody>
                  <a:tcPr>
                    <a:solidFill>
                      <a:schemeClr val="bg1">
                        <a:lumMod val="85000"/>
                      </a:schemeClr>
                    </a:solidFill>
                  </a:tcPr>
                </a:tc>
                <a:tc>
                  <a:txBody>
                    <a:bodyPr/>
                    <a:lstStyle/>
                    <a:p>
                      <a:r>
                        <a:rPr lang="en-US" sz="1400" b="1" dirty="0" smtClean="0"/>
                        <a:t>$95.6MM</a:t>
                      </a:r>
                      <a:endParaRPr lang="en-US" sz="1400" b="1" dirty="0"/>
                    </a:p>
                  </a:txBody>
                  <a:tcPr>
                    <a:solidFill>
                      <a:schemeClr val="bg1">
                        <a:lumMod val="85000"/>
                      </a:schemeClr>
                    </a:solidFill>
                  </a:tcPr>
                </a:tc>
                <a:tc>
                  <a:txBody>
                    <a:bodyPr/>
                    <a:lstStyle/>
                    <a:p>
                      <a:endParaRPr lang="en-US" sz="1400" b="1" dirty="0"/>
                    </a:p>
                  </a:txBody>
                  <a:tcPr>
                    <a:solidFill>
                      <a:schemeClr val="bg1">
                        <a:lumMod val="85000"/>
                      </a:schemeClr>
                    </a:solidFill>
                  </a:tcPr>
                </a:tc>
              </a:tr>
            </a:tbl>
          </a:graphicData>
        </a:graphic>
      </p:graphicFrame>
      <p:sp>
        <p:nvSpPr>
          <p:cNvPr id="3" name="Slide Number Placeholder 2"/>
          <p:cNvSpPr>
            <a:spLocks noGrp="1"/>
          </p:cNvSpPr>
          <p:nvPr>
            <p:ph type="sldNum" sz="quarter" idx="12"/>
          </p:nvPr>
        </p:nvSpPr>
        <p:spPr/>
        <p:txBody>
          <a:bodyPr/>
          <a:lstStyle/>
          <a:p>
            <a:fld id="{1190BA2A-4E42-4548-BB76-F9393884CAA5}" type="slidenum">
              <a:rPr lang="en-US" smtClean="0">
                <a:solidFill>
                  <a:prstClr val="black">
                    <a:tint val="75000"/>
                  </a:prstClr>
                </a:solidFill>
              </a:rPr>
              <a:pPr/>
              <a:t>21</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22014884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232" y="303580"/>
            <a:ext cx="11162898" cy="522897"/>
          </a:xfrm>
        </p:spPr>
        <p:txBody>
          <a:bodyPr>
            <a:normAutofit fontScale="90000"/>
          </a:bodyPr>
          <a:lstStyle/>
          <a:p>
            <a:r>
              <a:rPr lang="en-US" b="1" dirty="0" smtClean="0"/>
              <a:t>New Capabilities</a:t>
            </a:r>
            <a:endParaRPr lang="en-US"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89367359"/>
              </p:ext>
            </p:extLst>
          </p:nvPr>
        </p:nvGraphicFramePr>
        <p:xfrm>
          <a:off x="346232" y="954955"/>
          <a:ext cx="11496578" cy="5658971"/>
        </p:xfrm>
        <a:graphic>
          <a:graphicData uri="http://schemas.openxmlformats.org/drawingml/2006/table">
            <a:tbl>
              <a:tblPr firstRow="1" bandRow="1">
                <a:tableStyleId>{7E9639D4-E3E2-4D34-9284-5A2195B3D0D7}</a:tableStyleId>
              </a:tblPr>
              <a:tblGrid>
                <a:gridCol w="868135"/>
                <a:gridCol w="2116062"/>
                <a:gridCol w="964734"/>
                <a:gridCol w="1006679"/>
                <a:gridCol w="931178"/>
                <a:gridCol w="1098958"/>
                <a:gridCol w="4510832"/>
              </a:tblGrid>
              <a:tr h="369155">
                <a:tc>
                  <a:txBody>
                    <a:bodyPr/>
                    <a:lstStyle/>
                    <a:p>
                      <a:r>
                        <a:rPr lang="en-US" sz="1400" dirty="0" smtClean="0"/>
                        <a:t>Priority</a:t>
                      </a:r>
                      <a:endParaRPr lang="en-US" sz="1400" dirty="0"/>
                    </a:p>
                  </a:txBody>
                  <a:tcPr/>
                </a:tc>
                <a:tc>
                  <a:txBody>
                    <a:bodyPr/>
                    <a:lstStyle/>
                    <a:p>
                      <a:r>
                        <a:rPr lang="en-US" sz="1400" dirty="0" smtClean="0"/>
                        <a:t>Initiative</a:t>
                      </a:r>
                      <a:endParaRPr lang="en-US" sz="1400" dirty="0"/>
                    </a:p>
                  </a:txBody>
                  <a:tcPr/>
                </a:tc>
                <a:tc>
                  <a:txBody>
                    <a:bodyPr/>
                    <a:lstStyle/>
                    <a:p>
                      <a:r>
                        <a:rPr lang="en-US" sz="1400" dirty="0" smtClean="0"/>
                        <a:t>2018 FTEs</a:t>
                      </a:r>
                      <a:endParaRPr lang="en-US" sz="1400" dirty="0"/>
                    </a:p>
                  </a:txBody>
                  <a:tcPr/>
                </a:tc>
                <a:tc>
                  <a:txBody>
                    <a:bodyPr/>
                    <a:lstStyle/>
                    <a:p>
                      <a:r>
                        <a:rPr lang="en-US" sz="1400" dirty="0" smtClean="0"/>
                        <a:t>2018 NIE $</a:t>
                      </a:r>
                      <a:endParaRPr lang="en-US" sz="1400" dirty="0"/>
                    </a:p>
                  </a:txBody>
                  <a:tcPr/>
                </a:tc>
                <a:tc>
                  <a:txBody>
                    <a:bodyPr/>
                    <a:lstStyle/>
                    <a:p>
                      <a:r>
                        <a:rPr lang="en-US" sz="1400" dirty="0" smtClean="0"/>
                        <a:t>2019 FTEs</a:t>
                      </a:r>
                      <a:endParaRPr lang="en-US" sz="1400" dirty="0"/>
                    </a:p>
                  </a:txBody>
                  <a:tcPr/>
                </a:tc>
                <a:tc>
                  <a:txBody>
                    <a:bodyPr/>
                    <a:lstStyle/>
                    <a:p>
                      <a:r>
                        <a:rPr lang="en-US" sz="1400" dirty="0" smtClean="0"/>
                        <a:t>2019 NIE $</a:t>
                      </a:r>
                      <a:endParaRPr lang="en-US" sz="1400" dirty="0"/>
                    </a:p>
                  </a:txBody>
                  <a:tcPr/>
                </a:tc>
                <a:tc>
                  <a:txBody>
                    <a:bodyPr/>
                    <a:lstStyle/>
                    <a:p>
                      <a:r>
                        <a:rPr lang="en-US" sz="1400" dirty="0" smtClean="0"/>
                        <a:t>Comments</a:t>
                      </a:r>
                      <a:endParaRPr lang="en-US" sz="1400" dirty="0"/>
                    </a:p>
                  </a:txBody>
                  <a:tcPr/>
                </a:tc>
              </a:tr>
              <a:tr h="379141">
                <a:tc>
                  <a:txBody>
                    <a:bodyPr/>
                    <a:lstStyle/>
                    <a:p>
                      <a:r>
                        <a:rPr lang="en-US" sz="1400" dirty="0" smtClean="0"/>
                        <a:t>1</a:t>
                      </a:r>
                      <a:endParaRPr lang="en-US" sz="1400" dirty="0"/>
                    </a:p>
                  </a:txBody>
                  <a:tcPr/>
                </a:tc>
                <a:tc>
                  <a:txBody>
                    <a:bodyPr/>
                    <a:lstStyle/>
                    <a:p>
                      <a:r>
                        <a:rPr lang="en-US" sz="1400" dirty="0" smtClean="0"/>
                        <a:t>AALs</a:t>
                      </a:r>
                      <a:endParaRPr lang="en-US" sz="1400" dirty="0"/>
                    </a:p>
                  </a:txBody>
                  <a:tcPr/>
                </a:tc>
                <a:tc>
                  <a:txBody>
                    <a:bodyPr/>
                    <a:lstStyle/>
                    <a:p>
                      <a:r>
                        <a:rPr lang="en-US" sz="1400" dirty="0" smtClean="0"/>
                        <a:t>23</a:t>
                      </a:r>
                      <a:endParaRPr lang="en-US" sz="1400" dirty="0"/>
                    </a:p>
                  </a:txBody>
                  <a:tcPr/>
                </a:tc>
                <a:tc>
                  <a:txBody>
                    <a:bodyPr/>
                    <a:lstStyle/>
                    <a:p>
                      <a:r>
                        <a:rPr lang="en-US" sz="1400" dirty="0" smtClean="0"/>
                        <a:t>$4.4MM</a:t>
                      </a:r>
                    </a:p>
                  </a:txBody>
                  <a:tcPr/>
                </a:tc>
                <a:tc>
                  <a:txBody>
                    <a:bodyPr/>
                    <a:lstStyle/>
                    <a:p>
                      <a:r>
                        <a:rPr lang="en-US" sz="1400" dirty="0" smtClean="0"/>
                        <a:t>26</a:t>
                      </a:r>
                      <a:endParaRPr lang="en-US" sz="1400" dirty="0"/>
                    </a:p>
                  </a:txBody>
                  <a:tcPr/>
                </a:tc>
                <a:tc>
                  <a:txBody>
                    <a:bodyPr/>
                    <a:lstStyle/>
                    <a:p>
                      <a:r>
                        <a:rPr lang="en-US" sz="1400" dirty="0" smtClean="0"/>
                        <a:t>$5.5MM</a:t>
                      </a:r>
                    </a:p>
                  </a:txBody>
                  <a:tcPr/>
                </a:tc>
                <a:tc>
                  <a:txBody>
                    <a:bodyPr/>
                    <a:lstStyle/>
                    <a:p>
                      <a:r>
                        <a:rPr lang="en-US" sz="1200" dirty="0" smtClean="0"/>
                        <a:t>Use case driven labs partnered with businesses.</a:t>
                      </a:r>
                    </a:p>
                  </a:txBody>
                  <a:tcPr/>
                </a:tc>
              </a:tr>
              <a:tr h="379141">
                <a:tc>
                  <a:txBody>
                    <a:bodyPr/>
                    <a:lstStyle/>
                    <a:p>
                      <a:r>
                        <a:rPr lang="en-US" sz="1400" dirty="0" smtClean="0"/>
                        <a:t>2</a:t>
                      </a:r>
                      <a:endParaRPr lang="en-US" sz="1400" dirty="0"/>
                    </a:p>
                  </a:txBody>
                  <a:tcPr/>
                </a:tc>
                <a:tc>
                  <a:txBody>
                    <a:bodyPr/>
                    <a:lstStyle/>
                    <a:p>
                      <a:r>
                        <a:rPr lang="en-US" sz="1400" dirty="0" smtClean="0"/>
                        <a:t>AI Engines</a:t>
                      </a:r>
                      <a:endParaRPr lang="en-US" sz="1400" dirty="0"/>
                    </a:p>
                  </a:txBody>
                  <a:tcPr/>
                </a:tc>
                <a:tc>
                  <a:txBody>
                    <a:bodyPr/>
                    <a:lstStyle/>
                    <a:p>
                      <a:r>
                        <a:rPr lang="en-US" sz="1400" dirty="0" smtClean="0"/>
                        <a:t>5</a:t>
                      </a:r>
                      <a:endParaRPr lang="en-US" sz="1400" dirty="0"/>
                    </a:p>
                  </a:txBody>
                  <a:tcPr/>
                </a:tc>
                <a:tc>
                  <a:txBody>
                    <a:bodyPr/>
                    <a:lstStyle/>
                    <a:p>
                      <a:r>
                        <a:rPr lang="en-US" sz="1400" dirty="0" smtClean="0"/>
                        <a:t>$0.8MM</a:t>
                      </a:r>
                      <a:endParaRPr lang="en-US" sz="1400" dirty="0"/>
                    </a:p>
                  </a:txBody>
                  <a:tcPr/>
                </a:tc>
                <a:tc>
                  <a:txBody>
                    <a:bodyPr/>
                    <a:lstStyle/>
                    <a:p>
                      <a:r>
                        <a:rPr lang="en-US" sz="1400" dirty="0" smtClean="0"/>
                        <a:t>5</a:t>
                      </a:r>
                      <a:endParaRPr lang="en-US" sz="1400" dirty="0"/>
                    </a:p>
                  </a:txBody>
                  <a:tcPr/>
                </a:tc>
                <a:tc>
                  <a:txBody>
                    <a:bodyPr/>
                    <a:lstStyle/>
                    <a:p>
                      <a:r>
                        <a:rPr lang="en-US" sz="1400" dirty="0" smtClean="0"/>
                        <a:t>$0.8MM</a:t>
                      </a:r>
                      <a:endParaRPr lang="en-US" sz="1400" dirty="0"/>
                    </a:p>
                  </a:txBody>
                  <a:tcPr/>
                </a:tc>
                <a:tc>
                  <a:txBody>
                    <a:bodyPr/>
                    <a:lstStyle/>
                    <a:p>
                      <a:r>
                        <a:rPr lang="en-US" sz="1200" dirty="0" smtClean="0"/>
                        <a:t>E.g. Recommender Engine where every client interaction has products and actions recommended specific to their needs</a:t>
                      </a:r>
                    </a:p>
                  </a:txBody>
                  <a:tcPr/>
                </a:tc>
              </a:tr>
              <a:tr h="379141">
                <a:tc>
                  <a:txBody>
                    <a:bodyPr/>
                    <a:lstStyle/>
                    <a:p>
                      <a:r>
                        <a:rPr lang="en-US" sz="1400" dirty="0" smtClean="0"/>
                        <a:t>3</a:t>
                      </a:r>
                      <a:endParaRPr lang="en-US" sz="1400" dirty="0"/>
                    </a:p>
                  </a:txBody>
                  <a:tcPr/>
                </a:tc>
                <a:tc>
                  <a:txBody>
                    <a:bodyPr/>
                    <a:lstStyle/>
                    <a:p>
                      <a:r>
                        <a:rPr lang="en-US" sz="1400" dirty="0" smtClean="0"/>
                        <a:t>Location</a:t>
                      </a:r>
                      <a:r>
                        <a:rPr lang="en-US" sz="1400" baseline="0" dirty="0" smtClean="0"/>
                        <a:t> Intelligence</a:t>
                      </a:r>
                      <a:endParaRPr lang="en-US" sz="1400" dirty="0" smtClean="0"/>
                    </a:p>
                  </a:txBody>
                  <a:tcPr/>
                </a:tc>
                <a:tc>
                  <a:txBody>
                    <a:bodyPr/>
                    <a:lstStyle/>
                    <a:p>
                      <a:r>
                        <a:rPr lang="en-US" sz="1400" dirty="0" smtClean="0"/>
                        <a:t>5</a:t>
                      </a:r>
                      <a:endParaRPr lang="en-US" sz="1400" dirty="0"/>
                    </a:p>
                  </a:txBody>
                  <a:tcPr/>
                </a:tc>
                <a:tc>
                  <a:txBody>
                    <a:bodyPr/>
                    <a:lstStyle/>
                    <a:p>
                      <a:r>
                        <a:rPr lang="en-US" sz="1400" dirty="0" smtClean="0"/>
                        <a:t>$1.8MM</a:t>
                      </a:r>
                      <a:endParaRPr lang="en-US" sz="1400" dirty="0"/>
                    </a:p>
                  </a:txBody>
                  <a:tcPr/>
                </a:tc>
                <a:tc>
                  <a:txBody>
                    <a:bodyPr/>
                    <a:lstStyle/>
                    <a:p>
                      <a:r>
                        <a:rPr lang="en-US" sz="1400" dirty="0" smtClean="0"/>
                        <a:t>5</a:t>
                      </a:r>
                      <a:endParaRPr lang="en-US" sz="1400" dirty="0"/>
                    </a:p>
                  </a:txBody>
                  <a:tcPr/>
                </a:tc>
                <a:tc>
                  <a:txBody>
                    <a:bodyPr/>
                    <a:lstStyle/>
                    <a:p>
                      <a:r>
                        <a:rPr lang="en-US" sz="1400" dirty="0" smtClean="0"/>
                        <a:t>$1.3MM</a:t>
                      </a:r>
                      <a:endParaRPr lang="en-US" sz="1400" dirty="0"/>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200" dirty="0" smtClean="0"/>
                        <a:t>Grow the new practice of location intelligence supporting growth business initiatives and new initiatives including the business impact of climate volatility.</a:t>
                      </a:r>
                    </a:p>
                  </a:txBody>
                  <a:tcPr/>
                </a:tc>
              </a:tr>
              <a:tr h="379141">
                <a:tc>
                  <a:txBody>
                    <a:bodyPr/>
                    <a:lstStyle/>
                    <a:p>
                      <a:r>
                        <a:rPr lang="en-US" sz="1400" dirty="0" smtClean="0"/>
                        <a:t>4</a:t>
                      </a:r>
                      <a:endParaRPr lang="en-US" sz="1400" dirty="0"/>
                    </a:p>
                  </a:txBody>
                  <a:tcPr/>
                </a:tc>
                <a:tc>
                  <a:txBody>
                    <a:bodyPr/>
                    <a:lstStyle/>
                    <a:p>
                      <a:r>
                        <a:rPr lang="en-US" sz="1400" dirty="0" smtClean="0"/>
                        <a:t>Data Architecture &amp; Metadata</a:t>
                      </a:r>
                    </a:p>
                  </a:txBody>
                  <a:tcPr/>
                </a:tc>
                <a:tc>
                  <a:txBody>
                    <a:bodyPr/>
                    <a:lstStyle/>
                    <a:p>
                      <a:r>
                        <a:rPr lang="en-US" sz="1400" dirty="0" smtClean="0"/>
                        <a:t>20</a:t>
                      </a:r>
                      <a:endParaRPr lang="en-US" sz="1400" dirty="0"/>
                    </a:p>
                  </a:txBody>
                  <a:tcPr/>
                </a:tc>
                <a:tc>
                  <a:txBody>
                    <a:bodyPr/>
                    <a:lstStyle/>
                    <a:p>
                      <a:r>
                        <a:rPr lang="en-US" sz="1400" dirty="0" smtClean="0"/>
                        <a:t>$7.0MM</a:t>
                      </a:r>
                      <a:endParaRPr lang="en-US" sz="1400" dirty="0"/>
                    </a:p>
                  </a:txBody>
                  <a:tcPr/>
                </a:tc>
                <a:tc>
                  <a:txBody>
                    <a:bodyPr/>
                    <a:lstStyle/>
                    <a:p>
                      <a:r>
                        <a:rPr lang="en-US" sz="1400" dirty="0" smtClean="0"/>
                        <a:t>20</a:t>
                      </a:r>
                      <a:endParaRPr lang="en-US" sz="1400" dirty="0"/>
                    </a:p>
                  </a:txBody>
                  <a:tcPr/>
                </a:tc>
                <a:tc>
                  <a:txBody>
                    <a:bodyPr/>
                    <a:lstStyle/>
                    <a:p>
                      <a:r>
                        <a:rPr lang="en-US" sz="1400" dirty="0" smtClean="0"/>
                        <a:t>$5.1MM</a:t>
                      </a:r>
                      <a:endParaRPr lang="en-US" sz="1400" dirty="0"/>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200" dirty="0" smtClean="0"/>
                        <a:t>Design and architect environments that are secure, stable, and reliable for business platforms.</a:t>
                      </a:r>
                    </a:p>
                  </a:txBody>
                  <a:tcPr/>
                </a:tc>
              </a:tr>
              <a:tr h="379141">
                <a:tc>
                  <a:txBody>
                    <a:bodyPr/>
                    <a:lstStyle/>
                    <a:p>
                      <a:r>
                        <a:rPr lang="en-US" sz="1400" dirty="0" smtClean="0"/>
                        <a:t>5</a:t>
                      </a:r>
                      <a:endParaRPr lang="en-US" sz="1400" dirty="0"/>
                    </a:p>
                  </a:txBody>
                  <a:tcPr/>
                </a:tc>
                <a:tc>
                  <a:txBody>
                    <a:bodyPr/>
                    <a:lstStyle/>
                    <a:p>
                      <a:r>
                        <a:rPr lang="en-US" sz="1400" dirty="0" smtClean="0"/>
                        <a:t>Data as Manufacturing</a:t>
                      </a:r>
                    </a:p>
                  </a:txBody>
                  <a:tcPr/>
                </a:tc>
                <a:tc>
                  <a:txBody>
                    <a:bodyPr/>
                    <a:lstStyle/>
                    <a:p>
                      <a:r>
                        <a:rPr lang="en-US" sz="1400" dirty="0" smtClean="0"/>
                        <a:t>5</a:t>
                      </a:r>
                      <a:endParaRPr lang="en-US" sz="1400" dirty="0"/>
                    </a:p>
                  </a:txBody>
                  <a:tcPr/>
                </a:tc>
                <a:tc>
                  <a:txBody>
                    <a:bodyPr/>
                    <a:lstStyle/>
                    <a:p>
                      <a:r>
                        <a:rPr lang="en-US" sz="1400" dirty="0" smtClean="0"/>
                        <a:t>$0.8MM</a:t>
                      </a:r>
                      <a:endParaRPr lang="en-US" sz="1400" dirty="0"/>
                    </a:p>
                  </a:txBody>
                  <a:tcPr/>
                </a:tc>
                <a:tc>
                  <a:txBody>
                    <a:bodyPr/>
                    <a:lstStyle/>
                    <a:p>
                      <a:r>
                        <a:rPr lang="en-US" sz="1400" dirty="0" smtClean="0"/>
                        <a:t>5</a:t>
                      </a:r>
                      <a:endParaRPr lang="en-US" sz="1400" dirty="0"/>
                    </a:p>
                  </a:txBody>
                  <a:tcPr/>
                </a:tc>
                <a:tc>
                  <a:txBody>
                    <a:bodyPr/>
                    <a:lstStyle/>
                    <a:p>
                      <a:r>
                        <a:rPr lang="en-US" sz="1400" dirty="0" smtClean="0"/>
                        <a:t>$0.8MM</a:t>
                      </a:r>
                      <a:endParaRPr lang="en-US" sz="1400" dirty="0"/>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200" dirty="0" smtClean="0"/>
                        <a:t>Design our ingestion of data, cataloguing, and usage patterns to manage our regulatory and business processes. Leads to efficiencies, minimized duplication of data, and regulatory safety.</a:t>
                      </a:r>
                    </a:p>
                  </a:txBody>
                  <a:tcPr/>
                </a:tc>
              </a:tr>
              <a:tr h="379141">
                <a:tc>
                  <a:txBody>
                    <a:bodyPr/>
                    <a:lstStyle/>
                    <a:p>
                      <a:r>
                        <a:rPr lang="en-US" sz="1400" dirty="0" smtClean="0"/>
                        <a:t>6</a:t>
                      </a:r>
                      <a:endParaRPr lang="en-US" sz="1400" dirty="0"/>
                    </a:p>
                  </a:txBody>
                  <a:tcPr/>
                </a:tc>
                <a:tc>
                  <a:txBody>
                    <a:bodyPr/>
                    <a:lstStyle/>
                    <a:p>
                      <a:r>
                        <a:rPr lang="en-US" sz="1400" dirty="0" smtClean="0"/>
                        <a:t>Data Acquisition</a:t>
                      </a:r>
                      <a:endParaRPr lang="en-US" sz="1400" dirty="0"/>
                    </a:p>
                  </a:txBody>
                  <a:tcPr/>
                </a:tc>
                <a:tc>
                  <a:txBody>
                    <a:bodyPr/>
                    <a:lstStyle/>
                    <a:p>
                      <a:r>
                        <a:rPr lang="en-US" sz="1400" dirty="0" smtClean="0"/>
                        <a:t>2</a:t>
                      </a:r>
                      <a:endParaRPr lang="en-US" sz="1400" dirty="0"/>
                    </a:p>
                  </a:txBody>
                  <a:tcPr/>
                </a:tc>
                <a:tc>
                  <a:txBody>
                    <a:bodyPr/>
                    <a:lstStyle/>
                    <a:p>
                      <a:r>
                        <a:rPr lang="en-US" sz="1400" dirty="0" smtClean="0"/>
                        <a:t>$0.6MM</a:t>
                      </a:r>
                      <a:endParaRPr lang="en-US" sz="1400" dirty="0"/>
                    </a:p>
                  </a:txBody>
                  <a:tcPr/>
                </a:tc>
                <a:tc>
                  <a:txBody>
                    <a:bodyPr/>
                    <a:lstStyle/>
                    <a:p>
                      <a:r>
                        <a:rPr lang="en-US" sz="1400" dirty="0" smtClean="0"/>
                        <a:t>2</a:t>
                      </a:r>
                      <a:endParaRPr lang="en-US" sz="1400" dirty="0"/>
                    </a:p>
                  </a:txBody>
                  <a:tcPr/>
                </a:tc>
                <a:tc>
                  <a:txBody>
                    <a:bodyPr/>
                    <a:lstStyle/>
                    <a:p>
                      <a:r>
                        <a:rPr lang="en-US" sz="1400" dirty="0" smtClean="0"/>
                        <a:t>$0.3MM</a:t>
                      </a:r>
                      <a:endParaRPr lang="en-US" sz="1400" dirty="0"/>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200" dirty="0" smtClean="0"/>
                        <a:t>Managing data content (external, 3rd party, native, internal) to maximize our strength in analytics and AI.</a:t>
                      </a:r>
                    </a:p>
                  </a:txBody>
                  <a:tcPr/>
                </a:tc>
              </a:tr>
              <a:tr h="379141">
                <a:tc>
                  <a:txBody>
                    <a:bodyPr/>
                    <a:lstStyle/>
                    <a:p>
                      <a:r>
                        <a:rPr lang="en-US" sz="1400" dirty="0" smtClean="0"/>
                        <a:t>7</a:t>
                      </a:r>
                      <a:endParaRPr lang="en-US" sz="1400" dirty="0"/>
                    </a:p>
                  </a:txBody>
                  <a:tcPr/>
                </a:tc>
                <a:tc>
                  <a:txBody>
                    <a:bodyPr/>
                    <a:lstStyle/>
                    <a:p>
                      <a:r>
                        <a:rPr lang="en-US" sz="1400" dirty="0" smtClean="0"/>
                        <a:t>Managed Wheel</a:t>
                      </a:r>
                      <a:endParaRPr lang="en-US" sz="1400" dirty="0"/>
                    </a:p>
                  </a:txBody>
                  <a:tcPr/>
                </a:tc>
                <a:tc>
                  <a:txBody>
                    <a:bodyPr/>
                    <a:lstStyle/>
                    <a:p>
                      <a:r>
                        <a:rPr lang="en-US" sz="1400" dirty="0" smtClean="0"/>
                        <a:t>1</a:t>
                      </a:r>
                      <a:endParaRPr lang="en-US" sz="1400" dirty="0"/>
                    </a:p>
                  </a:txBody>
                  <a:tcPr/>
                </a:tc>
                <a:tc>
                  <a:txBody>
                    <a:bodyPr/>
                    <a:lstStyle/>
                    <a:p>
                      <a:r>
                        <a:rPr lang="en-US" sz="1400" dirty="0" smtClean="0"/>
                        <a:t>$0.2MM</a:t>
                      </a:r>
                      <a:endParaRPr lang="en-US" sz="1400" dirty="0"/>
                    </a:p>
                  </a:txBody>
                  <a:tcPr/>
                </a:tc>
                <a:tc>
                  <a:txBody>
                    <a:bodyPr/>
                    <a:lstStyle/>
                    <a:p>
                      <a:r>
                        <a:rPr lang="en-US" sz="1400" dirty="0" smtClean="0"/>
                        <a:t>1</a:t>
                      </a:r>
                      <a:endParaRPr lang="en-US" sz="1400" dirty="0"/>
                    </a:p>
                  </a:txBody>
                  <a:tcPr/>
                </a:tc>
                <a:tc>
                  <a:txBody>
                    <a:bodyPr/>
                    <a:lstStyle/>
                    <a:p>
                      <a:r>
                        <a:rPr lang="en-US" sz="1400" dirty="0" smtClean="0"/>
                        <a:t>$0.2MM</a:t>
                      </a:r>
                      <a:endParaRPr lang="en-US" sz="1400" dirty="0"/>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200" dirty="0" smtClean="0"/>
                        <a:t>Developing the AI community and self-serve AI tools to support the community increasing efficiencies and capabilities.</a:t>
                      </a:r>
                    </a:p>
                  </a:txBody>
                  <a:tcPr/>
                </a:tc>
              </a:tr>
              <a:tr h="379141">
                <a:tc>
                  <a:txBody>
                    <a:bodyPr/>
                    <a:lstStyle/>
                    <a:p>
                      <a:r>
                        <a:rPr lang="en-US" sz="1400" dirty="0" smtClean="0"/>
                        <a:t>8</a:t>
                      </a:r>
                      <a:endParaRPr lang="en-US" sz="1400" dirty="0"/>
                    </a:p>
                  </a:txBody>
                  <a:tcPr/>
                </a:tc>
                <a:tc>
                  <a:txBody>
                    <a:bodyPr/>
                    <a:lstStyle/>
                    <a:p>
                      <a:r>
                        <a:rPr lang="en-US" sz="1400" dirty="0" err="1" smtClean="0"/>
                        <a:t>AI+DevOps</a:t>
                      </a:r>
                      <a:endParaRPr lang="en-US" sz="1400" dirty="0"/>
                    </a:p>
                  </a:txBody>
                  <a:tcPr/>
                </a:tc>
                <a:tc>
                  <a:txBody>
                    <a:bodyPr/>
                    <a:lstStyle/>
                    <a:p>
                      <a:r>
                        <a:rPr lang="en-US" sz="1400" dirty="0" smtClean="0"/>
                        <a:t>7</a:t>
                      </a:r>
                      <a:endParaRPr lang="en-US" sz="1400" dirty="0"/>
                    </a:p>
                  </a:txBody>
                  <a:tcPr/>
                </a:tc>
                <a:tc>
                  <a:txBody>
                    <a:bodyPr/>
                    <a:lstStyle/>
                    <a:p>
                      <a:r>
                        <a:rPr lang="en-US" sz="1400" dirty="0" smtClean="0"/>
                        <a:t>$1.2MM</a:t>
                      </a:r>
                      <a:endParaRPr lang="en-US" sz="1400" dirty="0"/>
                    </a:p>
                  </a:txBody>
                  <a:tcPr/>
                </a:tc>
                <a:tc>
                  <a:txBody>
                    <a:bodyPr/>
                    <a:lstStyle/>
                    <a:p>
                      <a:r>
                        <a:rPr lang="en-US" sz="1400" dirty="0" smtClean="0"/>
                        <a:t>7</a:t>
                      </a:r>
                      <a:endParaRPr lang="en-US" sz="1400" dirty="0"/>
                    </a:p>
                  </a:txBody>
                  <a:tcPr/>
                </a:tc>
                <a:tc>
                  <a:txBody>
                    <a:bodyPr/>
                    <a:lstStyle/>
                    <a:p>
                      <a:r>
                        <a:rPr lang="en-US" sz="1400" dirty="0" smtClean="0"/>
                        <a:t>$1.2MM</a:t>
                      </a:r>
                      <a:endParaRPr lang="en-US" sz="1400" dirty="0"/>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200" dirty="0" smtClean="0"/>
                        <a:t>Creating tools and processes for agile AI development at scale in the organization.</a:t>
                      </a:r>
                    </a:p>
                  </a:txBody>
                  <a:tcPr/>
                </a:tc>
              </a:tr>
              <a:tr h="379141">
                <a:tc>
                  <a:txBody>
                    <a:bodyPr/>
                    <a:lstStyle/>
                    <a:p>
                      <a:r>
                        <a:rPr lang="en-US" sz="1400" dirty="0" smtClean="0"/>
                        <a:t>9</a:t>
                      </a:r>
                      <a:endParaRPr lang="en-US" sz="1400" dirty="0"/>
                    </a:p>
                  </a:txBody>
                  <a:tcPr/>
                </a:tc>
                <a:tc>
                  <a:txBody>
                    <a:bodyPr/>
                    <a:lstStyle/>
                    <a:p>
                      <a:r>
                        <a:rPr lang="en-US" sz="1400" dirty="0" smtClean="0"/>
                        <a:t>Events Service</a:t>
                      </a:r>
                      <a:endParaRPr lang="en-US" sz="1400" dirty="0"/>
                    </a:p>
                  </a:txBody>
                  <a:tcPr/>
                </a:tc>
                <a:tc>
                  <a:txBody>
                    <a:bodyPr/>
                    <a:lstStyle/>
                    <a:p>
                      <a:r>
                        <a:rPr lang="en-US" sz="1400" dirty="0" smtClean="0"/>
                        <a:t>15</a:t>
                      </a:r>
                      <a:endParaRPr lang="en-US" sz="1400" dirty="0"/>
                    </a:p>
                  </a:txBody>
                  <a:tcPr/>
                </a:tc>
                <a:tc>
                  <a:txBody>
                    <a:bodyPr/>
                    <a:lstStyle/>
                    <a:p>
                      <a:r>
                        <a:rPr lang="en-US" sz="1400" dirty="0" smtClean="0"/>
                        <a:t>$3.2MM</a:t>
                      </a:r>
                      <a:endParaRPr lang="en-US" sz="1400" dirty="0"/>
                    </a:p>
                  </a:txBody>
                  <a:tcPr/>
                </a:tc>
                <a:tc>
                  <a:txBody>
                    <a:bodyPr/>
                    <a:lstStyle/>
                    <a:p>
                      <a:r>
                        <a:rPr lang="en-US" sz="1400" dirty="0" smtClean="0"/>
                        <a:t>15</a:t>
                      </a:r>
                      <a:endParaRPr lang="en-US" sz="1400" dirty="0"/>
                    </a:p>
                  </a:txBody>
                  <a:tcPr/>
                </a:tc>
                <a:tc>
                  <a:txBody>
                    <a:bodyPr/>
                    <a:lstStyle/>
                    <a:p>
                      <a:r>
                        <a:rPr lang="en-US" sz="1400" dirty="0" smtClean="0"/>
                        <a:t>$2.5MM</a:t>
                      </a:r>
                      <a:endParaRPr lang="en-US" sz="1400" dirty="0"/>
                    </a:p>
                  </a:txBody>
                  <a:tcPr/>
                </a:tc>
                <a:tc>
                  <a:txBody>
                    <a:bodyPr/>
                    <a:lstStyle/>
                    <a:p>
                      <a:pPr marL="0" marR="0" indent="0" algn="l" defTabSz="914126" rtl="0" eaLnBrk="1" fontAlgn="auto" latinLnBrk="0" hangingPunct="1">
                        <a:lnSpc>
                          <a:spcPct val="100000"/>
                        </a:lnSpc>
                        <a:spcBef>
                          <a:spcPts val="0"/>
                        </a:spcBef>
                        <a:spcAft>
                          <a:spcPts val="0"/>
                        </a:spcAft>
                        <a:buClrTx/>
                        <a:buSzTx/>
                        <a:buFontTx/>
                        <a:buNone/>
                        <a:tabLst/>
                        <a:defRPr/>
                      </a:pPr>
                      <a:r>
                        <a:rPr lang="en-US" sz="1200" dirty="0" smtClean="0"/>
                        <a:t>Development and implementation of user interfaces for RBC and DNA data and analytics platforms, tools, and environments.</a:t>
                      </a:r>
                    </a:p>
                  </a:txBody>
                  <a:tcPr/>
                </a:tc>
              </a:tr>
              <a:tr h="379141">
                <a:tc>
                  <a:txBody>
                    <a:bodyPr/>
                    <a:lstStyle/>
                    <a:p>
                      <a:r>
                        <a:rPr lang="en-US" sz="1400" dirty="0" smtClean="0"/>
                        <a:t>10</a:t>
                      </a:r>
                      <a:endParaRPr lang="en-US" sz="1400" dirty="0"/>
                    </a:p>
                  </a:txBody>
                  <a:tcPr/>
                </a:tc>
                <a:tc>
                  <a:txBody>
                    <a:bodyPr/>
                    <a:lstStyle/>
                    <a:p>
                      <a:r>
                        <a:rPr lang="en-US" sz="1400" dirty="0" smtClean="0"/>
                        <a:t>User Experience</a:t>
                      </a:r>
                      <a:endParaRPr lang="en-US" sz="1400" dirty="0"/>
                    </a:p>
                  </a:txBody>
                  <a:tcPr/>
                </a:tc>
                <a:tc>
                  <a:txBody>
                    <a:bodyPr/>
                    <a:lstStyle/>
                    <a:p>
                      <a:r>
                        <a:rPr lang="en-US" sz="1400" dirty="0" smtClean="0"/>
                        <a:t>12</a:t>
                      </a:r>
                      <a:endParaRPr lang="en-US" sz="1400" dirty="0"/>
                    </a:p>
                  </a:txBody>
                  <a:tcPr/>
                </a:tc>
                <a:tc>
                  <a:txBody>
                    <a:bodyPr/>
                    <a:lstStyle/>
                    <a:p>
                      <a:r>
                        <a:rPr lang="en-US" sz="1400" dirty="0" smtClean="0"/>
                        <a:t>$2.0MM</a:t>
                      </a:r>
                      <a:endParaRPr lang="en-US" sz="1400" dirty="0"/>
                    </a:p>
                  </a:txBody>
                  <a:tcPr/>
                </a:tc>
                <a:tc>
                  <a:txBody>
                    <a:bodyPr/>
                    <a:lstStyle/>
                    <a:p>
                      <a:r>
                        <a:rPr lang="en-US" sz="1400" dirty="0" smtClean="0"/>
                        <a:t>12</a:t>
                      </a:r>
                      <a:endParaRPr lang="en-US" sz="1400" dirty="0"/>
                    </a:p>
                  </a:txBody>
                  <a:tcPr/>
                </a:tc>
                <a:tc>
                  <a:txBody>
                    <a:bodyPr/>
                    <a:lstStyle/>
                    <a:p>
                      <a:r>
                        <a:rPr lang="en-US" sz="1400" dirty="0" smtClean="0"/>
                        <a:t>$2.0MM</a:t>
                      </a:r>
                      <a:endParaRPr lang="en-US" sz="1400" dirty="0"/>
                    </a:p>
                  </a:txBody>
                  <a:tcPr/>
                </a:tc>
                <a:tc>
                  <a:txBody>
                    <a:bodyPr/>
                    <a:lstStyle/>
                    <a:p>
                      <a:r>
                        <a:rPr lang="en-US" sz="1200" dirty="0" smtClean="0"/>
                        <a:t>Development and implementation of user interfaces for RBC and DNA data and analytics platforms, tools, and environments.</a:t>
                      </a:r>
                    </a:p>
                  </a:txBody>
                  <a:tcPr/>
                </a:tc>
              </a:tr>
              <a:tr h="369155">
                <a:tc gridSpan="2">
                  <a:txBody>
                    <a:bodyPr/>
                    <a:lstStyle/>
                    <a:p>
                      <a:r>
                        <a:rPr lang="en-US" sz="1400" b="1" dirty="0" smtClean="0"/>
                        <a:t>Base Subtotal</a:t>
                      </a:r>
                      <a:endParaRPr lang="en-US" sz="1400" b="1" dirty="0"/>
                    </a:p>
                  </a:txBody>
                  <a:tcPr>
                    <a:solidFill>
                      <a:schemeClr val="bg1">
                        <a:lumMod val="85000"/>
                      </a:schemeClr>
                    </a:solidFill>
                  </a:tcPr>
                </a:tc>
                <a:tc hMerge="1">
                  <a:txBody>
                    <a:bodyPr/>
                    <a:lstStyle/>
                    <a:p>
                      <a:endParaRPr lang="en-US"/>
                    </a:p>
                  </a:txBody>
                  <a:tcPr/>
                </a:tc>
                <a:tc>
                  <a:txBody>
                    <a:bodyPr/>
                    <a:lstStyle/>
                    <a:p>
                      <a:r>
                        <a:rPr lang="en-US" sz="1400" b="1" dirty="0" smtClean="0"/>
                        <a:t>95</a:t>
                      </a:r>
                      <a:endParaRPr lang="en-US" sz="1400" b="1" dirty="0"/>
                    </a:p>
                  </a:txBody>
                  <a:tcPr>
                    <a:solidFill>
                      <a:schemeClr val="bg1">
                        <a:lumMod val="85000"/>
                      </a:schemeClr>
                    </a:solidFill>
                  </a:tcPr>
                </a:tc>
                <a:tc>
                  <a:txBody>
                    <a:bodyPr/>
                    <a:lstStyle/>
                    <a:p>
                      <a:r>
                        <a:rPr lang="en-US" sz="1400" b="1" dirty="0" smtClean="0"/>
                        <a:t>$22.1MM</a:t>
                      </a:r>
                      <a:endParaRPr lang="en-US" sz="1400" b="1" dirty="0"/>
                    </a:p>
                  </a:txBody>
                  <a:tcPr>
                    <a:solidFill>
                      <a:schemeClr val="bg1">
                        <a:lumMod val="85000"/>
                      </a:schemeClr>
                    </a:solidFill>
                  </a:tcPr>
                </a:tc>
                <a:tc>
                  <a:txBody>
                    <a:bodyPr/>
                    <a:lstStyle/>
                    <a:p>
                      <a:r>
                        <a:rPr lang="en-US" sz="1400" b="1" dirty="0" smtClean="0"/>
                        <a:t>98</a:t>
                      </a:r>
                      <a:endParaRPr lang="en-US" sz="1400" b="1"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smtClean="0"/>
                        <a:t>$19.8MM</a:t>
                      </a:r>
                    </a:p>
                  </a:txBody>
                  <a:tcPr>
                    <a:solidFill>
                      <a:schemeClr val="bg1">
                        <a:lumMod val="85000"/>
                      </a:schemeClr>
                    </a:solidFill>
                  </a:tcPr>
                </a:tc>
                <a:tc>
                  <a:txBody>
                    <a:bodyPr/>
                    <a:lstStyle/>
                    <a:p>
                      <a:endParaRPr lang="en-US" sz="1200" dirty="0"/>
                    </a:p>
                  </a:txBody>
                  <a:tcPr>
                    <a:solidFill>
                      <a:schemeClr val="bg1">
                        <a:lumMod val="85000"/>
                      </a:schemeClr>
                    </a:solidFill>
                  </a:tcPr>
                </a:tc>
              </a:tr>
            </a:tbl>
          </a:graphicData>
        </a:graphic>
      </p:graphicFrame>
      <p:sp>
        <p:nvSpPr>
          <p:cNvPr id="3" name="Slide Number Placeholder 2"/>
          <p:cNvSpPr>
            <a:spLocks noGrp="1"/>
          </p:cNvSpPr>
          <p:nvPr>
            <p:ph type="sldNum" sz="quarter" idx="12"/>
          </p:nvPr>
        </p:nvSpPr>
        <p:spPr/>
        <p:txBody>
          <a:bodyPr/>
          <a:lstStyle/>
          <a:p>
            <a:fld id="{1190BA2A-4E42-4548-BB76-F9393884CAA5}" type="slidenum">
              <a:rPr lang="en-US" smtClean="0">
                <a:solidFill>
                  <a:prstClr val="black">
                    <a:tint val="75000"/>
                  </a:prstClr>
                </a:solidFill>
              </a:rPr>
              <a:pPr/>
              <a:t>22</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4183338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5" y="99394"/>
            <a:ext cx="11162898" cy="522897"/>
          </a:xfrm>
        </p:spPr>
        <p:txBody>
          <a:bodyPr>
            <a:normAutofit fontScale="90000"/>
          </a:bodyPr>
          <a:lstStyle/>
          <a:p>
            <a:r>
              <a:rPr lang="en-US" b="1" dirty="0" smtClean="0"/>
              <a:t>New Capabilities (continued)</a:t>
            </a:r>
            <a:endParaRPr lang="en-US"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05941624"/>
              </p:ext>
            </p:extLst>
          </p:nvPr>
        </p:nvGraphicFramePr>
        <p:xfrm>
          <a:off x="133165" y="622291"/>
          <a:ext cx="11940465" cy="6018353"/>
        </p:xfrm>
        <a:graphic>
          <a:graphicData uri="http://schemas.openxmlformats.org/drawingml/2006/table">
            <a:tbl>
              <a:tblPr firstRow="1" bandRow="1">
                <a:tableStyleId>{7E9639D4-E3E2-4D34-9284-5A2195B3D0D7}</a:tableStyleId>
              </a:tblPr>
              <a:tblGrid>
                <a:gridCol w="532660"/>
                <a:gridCol w="180384"/>
                <a:gridCol w="1408719"/>
                <a:gridCol w="852256"/>
                <a:gridCol w="896645"/>
                <a:gridCol w="825623"/>
                <a:gridCol w="896645"/>
                <a:gridCol w="6347533"/>
              </a:tblGrid>
              <a:tr h="292109">
                <a:tc gridSpan="2">
                  <a:txBody>
                    <a:bodyPr/>
                    <a:lstStyle/>
                    <a:p>
                      <a:r>
                        <a:rPr lang="en-US" sz="1200" dirty="0" smtClean="0"/>
                        <a:t>Priority</a:t>
                      </a:r>
                      <a:endParaRPr lang="en-US" sz="1200" dirty="0"/>
                    </a:p>
                  </a:txBody>
                  <a:tcPr/>
                </a:tc>
                <a:tc hMerge="1">
                  <a:txBody>
                    <a:bodyPr/>
                    <a:lstStyle/>
                    <a:p>
                      <a:endParaRPr lang="en-US"/>
                    </a:p>
                  </a:txBody>
                  <a:tcPr/>
                </a:tc>
                <a:tc>
                  <a:txBody>
                    <a:bodyPr/>
                    <a:lstStyle/>
                    <a:p>
                      <a:r>
                        <a:rPr lang="en-US" sz="1200" dirty="0" smtClean="0"/>
                        <a:t>Initiative</a:t>
                      </a:r>
                      <a:endParaRPr lang="en-US" sz="1200" dirty="0"/>
                    </a:p>
                  </a:txBody>
                  <a:tcPr/>
                </a:tc>
                <a:tc>
                  <a:txBody>
                    <a:bodyPr/>
                    <a:lstStyle/>
                    <a:p>
                      <a:r>
                        <a:rPr lang="en-US" sz="1200" dirty="0" smtClean="0"/>
                        <a:t>2018 FTEs</a:t>
                      </a:r>
                      <a:endParaRPr lang="en-US" sz="1200" dirty="0"/>
                    </a:p>
                  </a:txBody>
                  <a:tcPr/>
                </a:tc>
                <a:tc>
                  <a:txBody>
                    <a:bodyPr/>
                    <a:lstStyle/>
                    <a:p>
                      <a:r>
                        <a:rPr lang="en-US" sz="1200" dirty="0" smtClean="0"/>
                        <a:t>2018 NIE $</a:t>
                      </a:r>
                      <a:endParaRPr lang="en-US" sz="1200" dirty="0"/>
                    </a:p>
                  </a:txBody>
                  <a:tcPr/>
                </a:tc>
                <a:tc>
                  <a:txBody>
                    <a:bodyPr/>
                    <a:lstStyle/>
                    <a:p>
                      <a:r>
                        <a:rPr lang="en-US" sz="1200" dirty="0" smtClean="0"/>
                        <a:t>2019 FTEs</a:t>
                      </a:r>
                      <a:endParaRPr lang="en-US" sz="1200" dirty="0"/>
                    </a:p>
                  </a:txBody>
                  <a:tcPr/>
                </a:tc>
                <a:tc>
                  <a:txBody>
                    <a:bodyPr/>
                    <a:lstStyle/>
                    <a:p>
                      <a:r>
                        <a:rPr lang="en-US" sz="1200" dirty="0" smtClean="0"/>
                        <a:t>2019 NIE $</a:t>
                      </a:r>
                      <a:endParaRPr lang="en-US" sz="1200" dirty="0"/>
                    </a:p>
                  </a:txBody>
                  <a:tcPr/>
                </a:tc>
                <a:tc>
                  <a:txBody>
                    <a:bodyPr/>
                    <a:lstStyle/>
                    <a:p>
                      <a:r>
                        <a:rPr lang="en-US" sz="1200" dirty="0" smtClean="0"/>
                        <a:t>Comments</a:t>
                      </a:r>
                      <a:endParaRPr lang="en-US" sz="1200" dirty="0"/>
                    </a:p>
                  </a:txBody>
                  <a:tcPr/>
                </a:tc>
              </a:tr>
              <a:tr h="275208">
                <a:tc gridSpan="3">
                  <a:txBody>
                    <a:bodyPr/>
                    <a:lstStyle/>
                    <a:p>
                      <a:r>
                        <a:rPr lang="en-US" sz="1200" b="1" dirty="0" smtClean="0"/>
                        <a:t>Subtotal</a:t>
                      </a:r>
                      <a:endParaRPr lang="en-US" sz="1200" b="1" dirty="0"/>
                    </a:p>
                  </a:txBody>
                  <a:tcPr>
                    <a:solidFill>
                      <a:schemeClr val="bg1">
                        <a:lumMod val="85000"/>
                      </a:schemeClr>
                    </a:solidFill>
                  </a:tcPr>
                </a:tc>
                <a:tc hMerge="1">
                  <a:txBody>
                    <a:bodyPr/>
                    <a:lstStyle/>
                    <a:p>
                      <a:endParaRPr lang="en-US"/>
                    </a:p>
                  </a:txBody>
                  <a:tcPr/>
                </a:tc>
                <a:tc hMerge="1">
                  <a:txBody>
                    <a:bodyPr/>
                    <a:lstStyle/>
                    <a:p>
                      <a:endParaRPr lang="en-US" sz="1600" dirty="0"/>
                    </a:p>
                  </a:txBody>
                  <a:tcPr/>
                </a:tc>
                <a:tc>
                  <a:txBody>
                    <a:bodyPr/>
                    <a:lstStyle/>
                    <a:p>
                      <a:r>
                        <a:rPr lang="en-US" sz="1200" b="1" dirty="0" smtClean="0"/>
                        <a:t>95</a:t>
                      </a:r>
                      <a:endParaRPr lang="en-US" sz="1200" b="1" dirty="0"/>
                    </a:p>
                  </a:txBody>
                  <a:tcPr>
                    <a:solidFill>
                      <a:schemeClr val="bg1">
                        <a:lumMod val="85000"/>
                      </a:schemeClr>
                    </a:solidFill>
                  </a:tcPr>
                </a:tc>
                <a:tc>
                  <a:txBody>
                    <a:bodyPr/>
                    <a:lstStyle/>
                    <a:p>
                      <a:pPr marL="0" algn="l" defTabSz="914126" rtl="0" eaLnBrk="1" latinLnBrk="0" hangingPunct="1"/>
                      <a:r>
                        <a:rPr lang="en-US" sz="1200" b="1" kern="1200" dirty="0" smtClean="0">
                          <a:solidFill>
                            <a:schemeClr val="tx1"/>
                          </a:solidFill>
                          <a:latin typeface="+mn-lt"/>
                          <a:ea typeface="+mn-ea"/>
                          <a:cs typeface="+mn-cs"/>
                        </a:rPr>
                        <a:t>$22.1MM</a:t>
                      </a:r>
                      <a:endParaRPr lang="en-US" sz="1200" b="1" kern="1200" dirty="0">
                        <a:solidFill>
                          <a:schemeClr val="tx1"/>
                        </a:solidFill>
                        <a:latin typeface="+mn-lt"/>
                        <a:ea typeface="+mn-ea"/>
                        <a:cs typeface="+mn-cs"/>
                      </a:endParaRPr>
                    </a:p>
                  </a:txBody>
                  <a:tcPr>
                    <a:solidFill>
                      <a:schemeClr val="bg1">
                        <a:lumMod val="85000"/>
                      </a:schemeClr>
                    </a:solidFill>
                  </a:tcPr>
                </a:tc>
                <a:tc>
                  <a:txBody>
                    <a:bodyPr/>
                    <a:lstStyle/>
                    <a:p>
                      <a:pPr marL="0" algn="l" defTabSz="914126" rtl="0" eaLnBrk="1" latinLnBrk="0" hangingPunct="1"/>
                      <a:r>
                        <a:rPr lang="en-US" sz="1200" b="1" kern="1200" dirty="0" smtClean="0">
                          <a:solidFill>
                            <a:schemeClr val="tx1"/>
                          </a:solidFill>
                          <a:latin typeface="+mn-lt"/>
                          <a:ea typeface="+mn-ea"/>
                          <a:cs typeface="+mn-cs"/>
                        </a:rPr>
                        <a:t>97</a:t>
                      </a:r>
                      <a:endParaRPr lang="en-US" sz="1200" b="1" kern="1200" dirty="0">
                        <a:solidFill>
                          <a:schemeClr val="tx1"/>
                        </a:solidFill>
                        <a:latin typeface="+mn-lt"/>
                        <a:ea typeface="+mn-ea"/>
                        <a:cs typeface="+mn-cs"/>
                      </a:endParaRPr>
                    </a:p>
                  </a:txBody>
                  <a:tcPr>
                    <a:solidFill>
                      <a:schemeClr val="bg1">
                        <a:lumMod val="85000"/>
                      </a:schemeClr>
                    </a:solid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$19.6MM</a:t>
                      </a:r>
                    </a:p>
                  </a:txBody>
                  <a:tcPr>
                    <a:solidFill>
                      <a:schemeClr val="bg1">
                        <a:lumMod val="85000"/>
                      </a:schemeClr>
                    </a:solidFill>
                  </a:tcPr>
                </a:tc>
                <a:tc>
                  <a:txBody>
                    <a:bodyPr/>
                    <a:lstStyle/>
                    <a:p>
                      <a:pPr marL="0" algn="l" defTabSz="914126" rtl="0" eaLnBrk="1" latinLnBrk="0" hangingPunct="1"/>
                      <a:endParaRPr lang="en-US" sz="1200" b="1" kern="1200" dirty="0">
                        <a:solidFill>
                          <a:schemeClr val="tx1"/>
                        </a:solidFill>
                        <a:latin typeface="+mn-lt"/>
                        <a:ea typeface="+mn-ea"/>
                        <a:cs typeface="+mn-cs"/>
                      </a:endParaRPr>
                    </a:p>
                  </a:txBody>
                  <a:tcPr>
                    <a:solidFill>
                      <a:schemeClr val="bg1">
                        <a:lumMod val="85000"/>
                      </a:schemeClr>
                    </a:solidFill>
                  </a:tcPr>
                </a:tc>
              </a:tr>
              <a:tr h="369155">
                <a:tc>
                  <a:txBody>
                    <a:bodyPr/>
                    <a:lstStyle/>
                    <a:p>
                      <a:r>
                        <a:rPr lang="en-US" sz="1200" dirty="0" smtClean="0"/>
                        <a:t>11</a:t>
                      </a:r>
                      <a:endParaRPr lang="en-US" sz="1200" dirty="0"/>
                    </a:p>
                  </a:txBody>
                  <a:tcPr/>
                </a:tc>
                <a:tc gridSpan="2">
                  <a:txBody>
                    <a:bodyPr/>
                    <a:lstStyle/>
                    <a:p>
                      <a:r>
                        <a:rPr lang="en-US" sz="1200" dirty="0" smtClean="0"/>
                        <a:t>DR in the Cloud (Phase 1)</a:t>
                      </a:r>
                      <a:endParaRPr lang="en-US" sz="1200" dirty="0"/>
                    </a:p>
                  </a:txBody>
                  <a:tcPr/>
                </a:tc>
                <a:tc hMerge="1">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r>
                        <a:rPr lang="en-US" sz="1200" dirty="0" smtClean="0"/>
                        <a:t>2</a:t>
                      </a:r>
                      <a:endParaRPr lang="en-US" sz="1200" dirty="0"/>
                    </a:p>
                  </a:txBody>
                  <a:tcPr/>
                </a:tc>
                <a:tc>
                  <a:txBody>
                    <a:bodyPr/>
                    <a:lstStyle/>
                    <a:p>
                      <a:r>
                        <a:rPr lang="en-US" sz="1200" dirty="0" smtClean="0"/>
                        <a:t>$4.3MM</a:t>
                      </a:r>
                      <a:endParaRPr lang="en-US" sz="1200" dirty="0"/>
                    </a:p>
                  </a:txBody>
                  <a:tcPr/>
                </a:tc>
                <a:tc>
                  <a:txBody>
                    <a:bodyPr/>
                    <a:lstStyle/>
                    <a:p>
                      <a:r>
                        <a:rPr lang="en-US" sz="1200" dirty="0" smtClean="0"/>
                        <a:t>Potential to free up $100MM in savings when running the Data Lake at the scale of 70PB by shifting reliance of DR on internal hardware to external cloud providers. </a:t>
                      </a:r>
                    </a:p>
                  </a:txBody>
                  <a:tcPr/>
                </a:tc>
              </a:tr>
              <a:tr h="369155">
                <a:tc>
                  <a:txBody>
                    <a:bodyPr/>
                    <a:lstStyle/>
                    <a:p>
                      <a:r>
                        <a:rPr lang="en-US" sz="1200" dirty="0" smtClean="0"/>
                        <a:t>12</a:t>
                      </a:r>
                      <a:endParaRPr lang="en-US" sz="1200" dirty="0"/>
                    </a:p>
                  </a:txBody>
                  <a:tcPr/>
                </a:tc>
                <a:tc gridSpan="2">
                  <a:txBody>
                    <a:bodyPr/>
                    <a:lstStyle/>
                    <a:p>
                      <a:r>
                        <a:rPr lang="en-US" sz="1200" dirty="0" smtClean="0"/>
                        <a:t>No Model Left Behind</a:t>
                      </a:r>
                      <a:endParaRPr lang="en-US" sz="1200" dirty="0"/>
                    </a:p>
                  </a:txBody>
                  <a:tcPr/>
                </a:tc>
                <a:tc hMerge="1">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r>
                        <a:rPr lang="en-US" sz="1200" dirty="0" smtClean="0"/>
                        <a:t>30</a:t>
                      </a:r>
                      <a:endParaRPr lang="en-US" sz="1200" dirty="0"/>
                    </a:p>
                  </a:txBody>
                  <a:tcPr/>
                </a:tc>
                <a:tc>
                  <a:txBody>
                    <a:bodyPr/>
                    <a:lstStyle/>
                    <a:p>
                      <a:r>
                        <a:rPr lang="en-US" sz="1200" dirty="0" smtClean="0"/>
                        <a:t>$6.5MM</a:t>
                      </a:r>
                      <a:endParaRPr lang="en-US" sz="1200" dirty="0"/>
                    </a:p>
                  </a:txBody>
                  <a:tcPr/>
                </a:tc>
                <a:tc>
                  <a:txBody>
                    <a:bodyPr/>
                    <a:lstStyle/>
                    <a:p>
                      <a:r>
                        <a:rPr lang="en-US" sz="1200" dirty="0" smtClean="0"/>
                        <a:t>Replace all linear models with non-liner models driving savings. On average each model yields $50MM in savings specific to the model (e.g. cost avoidance for credit risk model, revenue generated for GIC pricing model). Potential for $1B in annual savings once fully implemented.</a:t>
                      </a:r>
                    </a:p>
                  </a:txBody>
                  <a:tcPr/>
                </a:tc>
              </a:tr>
              <a:tr h="369155">
                <a:tc>
                  <a:txBody>
                    <a:bodyPr/>
                    <a:lstStyle/>
                    <a:p>
                      <a:r>
                        <a:rPr lang="en-US" sz="1200" dirty="0" smtClean="0"/>
                        <a:t>13</a:t>
                      </a:r>
                      <a:endParaRPr lang="en-US" sz="1200" dirty="0"/>
                    </a:p>
                  </a:txBody>
                  <a:tcPr/>
                </a:tc>
                <a:tc gridSpan="2">
                  <a:txBody>
                    <a:bodyPr/>
                    <a:lstStyle/>
                    <a:p>
                      <a:r>
                        <a:rPr lang="en-US" sz="1200" dirty="0" smtClean="0"/>
                        <a:t>AI Engines</a:t>
                      </a:r>
                      <a:endParaRPr lang="en-US" sz="1200" dirty="0"/>
                    </a:p>
                  </a:txBody>
                  <a:tcPr/>
                </a:tc>
                <a:tc hMerge="1">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r>
                        <a:rPr lang="en-US" sz="1200" dirty="0" smtClean="0"/>
                        <a:t>5</a:t>
                      </a:r>
                      <a:endParaRPr lang="en-US" sz="1200" dirty="0"/>
                    </a:p>
                  </a:txBody>
                  <a:tcPr/>
                </a:tc>
                <a:tc>
                  <a:txBody>
                    <a:bodyPr/>
                    <a:lstStyle/>
                    <a:p>
                      <a:r>
                        <a:rPr lang="en-US" sz="1200" dirty="0" smtClean="0"/>
                        <a:t>$1.8MM</a:t>
                      </a:r>
                      <a:endParaRPr lang="en-US" sz="1200" dirty="0"/>
                    </a:p>
                  </a:txBody>
                  <a:tcPr/>
                </a:tc>
                <a:tc>
                  <a:txBody>
                    <a:bodyPr/>
                    <a:lstStyle/>
                    <a:p>
                      <a:r>
                        <a:rPr lang="en-US" sz="1200" dirty="0" smtClean="0"/>
                        <a:t>E.g. Recommender Engine where every client interaction has products and actions recommended specific to their needs</a:t>
                      </a:r>
                    </a:p>
                  </a:txBody>
                  <a:tcPr/>
                </a:tc>
              </a:tr>
              <a:tr h="369155">
                <a:tc>
                  <a:txBody>
                    <a:bodyPr/>
                    <a:lstStyle/>
                    <a:p>
                      <a:r>
                        <a:rPr lang="en-US" sz="1200" dirty="0" smtClean="0"/>
                        <a:t>14</a:t>
                      </a:r>
                      <a:endParaRPr lang="en-US" sz="1200" dirty="0"/>
                    </a:p>
                  </a:txBody>
                  <a:tcPr/>
                </a:tc>
                <a:tc gridSpan="2">
                  <a:txBody>
                    <a:bodyPr/>
                    <a:lstStyle/>
                    <a:p>
                      <a:r>
                        <a:rPr lang="en-US" sz="1200" dirty="0" smtClean="0"/>
                        <a:t>Location Intelligence</a:t>
                      </a:r>
                      <a:endParaRPr lang="en-US" sz="1200" dirty="0"/>
                    </a:p>
                  </a:txBody>
                  <a:tcPr/>
                </a:tc>
                <a:tc hMerge="1">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r>
                        <a:rPr lang="en-US" sz="1200" dirty="0" smtClean="0"/>
                        <a:t>3</a:t>
                      </a:r>
                      <a:endParaRPr lang="en-US" sz="1200" dirty="0"/>
                    </a:p>
                  </a:txBody>
                  <a:tcPr/>
                </a:tc>
                <a:tc>
                  <a:txBody>
                    <a:bodyPr/>
                    <a:lstStyle/>
                    <a:p>
                      <a:r>
                        <a:rPr lang="en-US" sz="1200" dirty="0" smtClean="0"/>
                        <a:t>$2.5MM</a:t>
                      </a:r>
                      <a:endParaRPr lang="en-US" sz="1200" dirty="0"/>
                    </a:p>
                  </a:txBody>
                  <a:tcPr/>
                </a:tc>
                <a:tc>
                  <a:txBody>
                    <a:bodyPr/>
                    <a:lstStyle/>
                    <a:p>
                      <a:r>
                        <a:rPr lang="en-US" sz="1200" dirty="0" smtClean="0"/>
                        <a:t>Grow the new practice of location intelligence supporting growth business initiatives and new initiatives including the business impact of climate volatility.</a:t>
                      </a:r>
                    </a:p>
                  </a:txBody>
                  <a:tcPr/>
                </a:tc>
              </a:tr>
              <a:tr h="369155">
                <a:tc>
                  <a:txBody>
                    <a:bodyPr/>
                    <a:lstStyle/>
                    <a:p>
                      <a:r>
                        <a:rPr lang="en-US" sz="1200" dirty="0" smtClean="0"/>
                        <a:t>15</a:t>
                      </a:r>
                      <a:endParaRPr lang="en-US" sz="1200" dirty="0"/>
                    </a:p>
                  </a:txBody>
                  <a:tcPr/>
                </a:tc>
                <a:tc gridSpan="2">
                  <a:txBody>
                    <a:bodyPr/>
                    <a:lstStyle/>
                    <a:p>
                      <a:r>
                        <a:rPr lang="en-US" sz="1200" dirty="0" smtClean="0"/>
                        <a:t>Data Acquisition</a:t>
                      </a:r>
                      <a:endParaRPr lang="en-US" sz="1200" dirty="0"/>
                    </a:p>
                  </a:txBody>
                  <a:tcPr/>
                </a:tc>
                <a:tc hMerge="1">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r>
                        <a:rPr lang="en-US" sz="1200" dirty="0" smtClean="0"/>
                        <a:t>5</a:t>
                      </a:r>
                      <a:endParaRPr lang="en-US" sz="1200" dirty="0"/>
                    </a:p>
                  </a:txBody>
                  <a:tcPr/>
                </a:tc>
                <a:tc>
                  <a:txBody>
                    <a:bodyPr/>
                    <a:lstStyle/>
                    <a:p>
                      <a:r>
                        <a:rPr lang="en-US" sz="1200" dirty="0" smtClean="0"/>
                        <a:t>$6.8MM</a:t>
                      </a:r>
                      <a:endParaRPr lang="en-US" sz="1200" dirty="0"/>
                    </a:p>
                  </a:txBody>
                  <a:tcPr/>
                </a:tc>
                <a:tc>
                  <a:txBody>
                    <a:bodyPr/>
                    <a:lstStyle/>
                    <a:p>
                      <a:r>
                        <a:rPr lang="en-US" sz="1200" dirty="0" smtClean="0"/>
                        <a:t>Managing data content (external, 3rd party, native, internal) to maximize our strength in analytics and AI.</a:t>
                      </a:r>
                    </a:p>
                  </a:txBody>
                  <a:tcPr/>
                </a:tc>
              </a:tr>
              <a:tr h="315752">
                <a:tc>
                  <a:txBody>
                    <a:bodyPr/>
                    <a:lstStyle/>
                    <a:p>
                      <a:r>
                        <a:rPr lang="en-US" sz="1200" dirty="0" smtClean="0"/>
                        <a:t>16</a:t>
                      </a:r>
                      <a:endParaRPr lang="en-US" sz="1200" dirty="0"/>
                    </a:p>
                  </a:txBody>
                  <a:tcPr/>
                </a:tc>
                <a:tc gridSpan="2">
                  <a:txBody>
                    <a:bodyPr/>
                    <a:lstStyle/>
                    <a:p>
                      <a:r>
                        <a:rPr lang="en-US" sz="1200" dirty="0" err="1" smtClean="0"/>
                        <a:t>AI+DevOps</a:t>
                      </a:r>
                      <a:endParaRPr lang="en-US" sz="1200" dirty="0"/>
                    </a:p>
                  </a:txBody>
                  <a:tcPr/>
                </a:tc>
                <a:tc hMerge="1">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r>
                        <a:rPr lang="en-US" sz="1200" dirty="0" smtClean="0"/>
                        <a:t>5</a:t>
                      </a:r>
                      <a:endParaRPr lang="en-US" sz="1200" dirty="0"/>
                    </a:p>
                  </a:txBody>
                  <a:tcPr/>
                </a:tc>
                <a:tc>
                  <a:txBody>
                    <a:bodyPr/>
                    <a:lstStyle/>
                    <a:p>
                      <a:r>
                        <a:rPr lang="en-US" sz="1200" dirty="0" smtClean="0"/>
                        <a:t>$1.3MM</a:t>
                      </a:r>
                      <a:endParaRPr lang="en-US" sz="1200" dirty="0"/>
                    </a:p>
                  </a:txBody>
                  <a:tcPr/>
                </a:tc>
                <a:tc>
                  <a:txBody>
                    <a:bodyPr/>
                    <a:lstStyle/>
                    <a:p>
                      <a:r>
                        <a:rPr lang="en-US" sz="1200" dirty="0" smtClean="0"/>
                        <a:t>Creating tools and processes for agile AI development at scale in the organization.</a:t>
                      </a:r>
                    </a:p>
                  </a:txBody>
                  <a:tcPr/>
                </a:tc>
              </a:tr>
              <a:tr h="369155">
                <a:tc>
                  <a:txBody>
                    <a:bodyPr/>
                    <a:lstStyle/>
                    <a:p>
                      <a:r>
                        <a:rPr lang="en-US" sz="1200" dirty="0" smtClean="0"/>
                        <a:t>17</a:t>
                      </a:r>
                      <a:endParaRPr lang="en-US" sz="1200" dirty="0"/>
                    </a:p>
                  </a:txBody>
                  <a:tcPr/>
                </a:tc>
                <a:tc gridSpan="2">
                  <a:txBody>
                    <a:bodyPr/>
                    <a:lstStyle/>
                    <a:p>
                      <a:r>
                        <a:rPr lang="en-US" sz="1200" dirty="0" smtClean="0"/>
                        <a:t>Managed Wheel</a:t>
                      </a:r>
                      <a:endParaRPr lang="en-US" sz="1200" dirty="0"/>
                    </a:p>
                  </a:txBody>
                  <a:tcPr/>
                </a:tc>
                <a:tc hMerge="1">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r>
                        <a:rPr lang="en-US" sz="1200" dirty="0" smtClean="0"/>
                        <a:t>1</a:t>
                      </a:r>
                      <a:endParaRPr lang="en-US" sz="1200" dirty="0"/>
                    </a:p>
                  </a:txBody>
                  <a:tcPr/>
                </a:tc>
                <a:tc>
                  <a:txBody>
                    <a:bodyPr/>
                    <a:lstStyle/>
                    <a:p>
                      <a:r>
                        <a:rPr lang="en-US" sz="1200" dirty="0" smtClean="0"/>
                        <a:t>$0.7MM</a:t>
                      </a:r>
                      <a:endParaRPr lang="en-US" sz="1200" dirty="0"/>
                    </a:p>
                  </a:txBody>
                  <a:tcPr/>
                </a:tc>
                <a:tc>
                  <a:txBody>
                    <a:bodyPr/>
                    <a:lstStyle/>
                    <a:p>
                      <a:r>
                        <a:rPr lang="en-US" sz="1200" dirty="0" smtClean="0"/>
                        <a:t>Developing the AI community and self-serve AI tools to support the community increasing efficiencies and capabilities.</a:t>
                      </a:r>
                    </a:p>
                  </a:txBody>
                  <a:tcPr/>
                </a:tc>
              </a:tr>
              <a:tr h="369155">
                <a:tc>
                  <a:txBody>
                    <a:bodyPr/>
                    <a:lstStyle/>
                    <a:p>
                      <a:r>
                        <a:rPr lang="en-US" sz="1200" dirty="0" smtClean="0"/>
                        <a:t>18</a:t>
                      </a:r>
                      <a:endParaRPr lang="en-US" sz="1200" dirty="0"/>
                    </a:p>
                  </a:txBody>
                  <a:tcPr/>
                </a:tc>
                <a:tc gridSpan="2">
                  <a:txBody>
                    <a:bodyPr/>
                    <a:lstStyle/>
                    <a:p>
                      <a:r>
                        <a:rPr lang="en-US" sz="1200" dirty="0" smtClean="0"/>
                        <a:t>Lake in the Cloud (Phase 1)</a:t>
                      </a:r>
                      <a:endParaRPr lang="en-US" sz="1200" dirty="0"/>
                    </a:p>
                  </a:txBody>
                  <a:tcPr/>
                </a:tc>
                <a:tc hMerge="1">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r>
                        <a:rPr lang="en-US" sz="1200" dirty="0" smtClean="0"/>
                        <a:t>2</a:t>
                      </a:r>
                      <a:endParaRPr lang="en-US" sz="1200" dirty="0"/>
                    </a:p>
                  </a:txBody>
                  <a:tcPr/>
                </a:tc>
                <a:tc>
                  <a:txBody>
                    <a:bodyPr/>
                    <a:lstStyle/>
                    <a:p>
                      <a:r>
                        <a:rPr lang="en-US" sz="1200" dirty="0" smtClean="0"/>
                        <a:t>$3.3MM</a:t>
                      </a:r>
                      <a:endParaRPr lang="en-US" sz="1200" dirty="0"/>
                    </a:p>
                  </a:txBody>
                  <a:tcPr/>
                </a:tc>
                <a:tc>
                  <a:txBody>
                    <a:bodyPr/>
                    <a:lstStyle/>
                    <a:p>
                      <a:r>
                        <a:rPr lang="en-US" sz="1200" dirty="0" smtClean="0"/>
                        <a:t>The cloud is critical as data usage and capacity becomes more elastic as part of new RBC data capabilities. Elastic compute capabilities around TPU, GPU, and cores close to data.</a:t>
                      </a:r>
                    </a:p>
                  </a:txBody>
                  <a:tcPr/>
                </a:tc>
              </a:tr>
              <a:tr h="265350">
                <a:tc>
                  <a:txBody>
                    <a:bodyPr/>
                    <a:lstStyle/>
                    <a:p>
                      <a:r>
                        <a:rPr lang="en-US" sz="1200" dirty="0" smtClean="0"/>
                        <a:t>19</a:t>
                      </a:r>
                      <a:endParaRPr lang="en-US" sz="1200" dirty="0"/>
                    </a:p>
                  </a:txBody>
                  <a:tcPr/>
                </a:tc>
                <a:tc gridSpan="2">
                  <a:txBody>
                    <a:bodyPr/>
                    <a:lstStyle/>
                    <a:p>
                      <a:r>
                        <a:rPr lang="en-US" sz="1200" dirty="0" smtClean="0"/>
                        <a:t>Events Service</a:t>
                      </a:r>
                      <a:endParaRPr lang="en-US" sz="1200" dirty="0"/>
                    </a:p>
                  </a:txBody>
                  <a:tcPr/>
                </a:tc>
                <a:tc hMerge="1">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r>
                        <a:rPr lang="en-US" sz="1200" dirty="0" smtClean="0"/>
                        <a:t>4</a:t>
                      </a:r>
                      <a:endParaRPr lang="en-US" sz="1200" dirty="0"/>
                    </a:p>
                  </a:txBody>
                  <a:tcPr/>
                </a:tc>
                <a:tc>
                  <a:txBody>
                    <a:bodyPr/>
                    <a:lstStyle/>
                    <a:p>
                      <a:r>
                        <a:rPr lang="en-US" sz="1200" dirty="0" smtClean="0"/>
                        <a:t>$0.7MM</a:t>
                      </a:r>
                      <a:endParaRPr lang="en-US" sz="1200" dirty="0"/>
                    </a:p>
                  </a:txBody>
                  <a:tcPr/>
                </a:tc>
                <a:tc>
                  <a:txBody>
                    <a:bodyPr/>
                    <a:lstStyle/>
                    <a:p>
                      <a:r>
                        <a:rPr lang="en-US" sz="1200" dirty="0" smtClean="0"/>
                        <a:t>Create the foundational infrastructure for all on-time client conversational systems.</a:t>
                      </a:r>
                    </a:p>
                  </a:txBody>
                  <a:tcPr/>
                </a:tc>
              </a:tr>
              <a:tr h="242424">
                <a:tc>
                  <a:txBody>
                    <a:bodyPr/>
                    <a:lstStyle/>
                    <a:p>
                      <a:r>
                        <a:rPr lang="en-US" sz="1200" dirty="0" smtClean="0"/>
                        <a:t>20</a:t>
                      </a:r>
                      <a:endParaRPr lang="en-US" sz="1200" dirty="0"/>
                    </a:p>
                  </a:txBody>
                  <a:tcPr/>
                </a:tc>
                <a:tc gridSpan="2">
                  <a:txBody>
                    <a:bodyPr/>
                    <a:lstStyle/>
                    <a:p>
                      <a:r>
                        <a:rPr lang="en-US" sz="1200" dirty="0" smtClean="0"/>
                        <a:t>Data Architecture</a:t>
                      </a:r>
                      <a:r>
                        <a:rPr lang="en-US" sz="1200" baseline="0" dirty="0" smtClean="0"/>
                        <a:t> &amp; Metadata</a:t>
                      </a:r>
                      <a:endParaRPr lang="en-US" sz="1200" dirty="0"/>
                    </a:p>
                  </a:txBody>
                  <a:tcPr/>
                </a:tc>
                <a:tc hMerge="1">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r>
                        <a:rPr lang="en-US" sz="1200" dirty="0" smtClean="0"/>
                        <a:t>7</a:t>
                      </a:r>
                      <a:endParaRPr lang="en-US" sz="1200" dirty="0"/>
                    </a:p>
                  </a:txBody>
                  <a:tcPr/>
                </a:tc>
                <a:tc>
                  <a:txBody>
                    <a:bodyPr/>
                    <a:lstStyle/>
                    <a:p>
                      <a:r>
                        <a:rPr lang="en-US" sz="1200" dirty="0" smtClean="0"/>
                        <a:t>$3.7MM</a:t>
                      </a:r>
                      <a:endParaRPr lang="en-US" sz="1200" dirty="0"/>
                    </a:p>
                  </a:txBody>
                  <a:tcPr/>
                </a:tc>
                <a:tc>
                  <a:txBody>
                    <a:bodyPr/>
                    <a:lstStyle/>
                    <a:p>
                      <a:r>
                        <a:rPr lang="en-US" sz="1200" dirty="0" smtClean="0"/>
                        <a:t>Design and architect environments that are secure, stable, and reliable for business platforms.</a:t>
                      </a:r>
                    </a:p>
                  </a:txBody>
                  <a:tcPr/>
                </a:tc>
              </a:tr>
              <a:tr h="242424">
                <a:tc>
                  <a:txBody>
                    <a:bodyPr/>
                    <a:lstStyle/>
                    <a:p>
                      <a:r>
                        <a:rPr lang="en-US" sz="1200" dirty="0" smtClean="0"/>
                        <a:t>21</a:t>
                      </a:r>
                      <a:endParaRPr lang="en-US" sz="1200" dirty="0"/>
                    </a:p>
                  </a:txBody>
                  <a:tcPr/>
                </a:tc>
                <a:tc gridSpan="2">
                  <a:txBody>
                    <a:bodyPr/>
                    <a:lstStyle/>
                    <a:p>
                      <a:r>
                        <a:rPr lang="en-US" sz="1200" dirty="0" smtClean="0"/>
                        <a:t>Data as</a:t>
                      </a:r>
                      <a:r>
                        <a:rPr lang="en-US" sz="1200" baseline="0" dirty="0" smtClean="0"/>
                        <a:t> Manufacturing</a:t>
                      </a:r>
                      <a:endParaRPr lang="en-US" sz="1200" dirty="0"/>
                    </a:p>
                  </a:txBody>
                  <a:tcPr/>
                </a:tc>
                <a:tc hMerge="1">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r>
                        <a:rPr lang="en-US" sz="1200" dirty="0" smtClean="0"/>
                        <a:t>10</a:t>
                      </a:r>
                      <a:endParaRPr lang="en-US" sz="1200" dirty="0"/>
                    </a:p>
                  </a:txBody>
                  <a:tcPr/>
                </a:tc>
                <a:tc>
                  <a:txBody>
                    <a:bodyPr/>
                    <a:lstStyle/>
                    <a:p>
                      <a:r>
                        <a:rPr lang="en-US" sz="1200" dirty="0" smtClean="0"/>
                        <a:t>$3.7MM</a:t>
                      </a:r>
                      <a:endParaRPr lang="en-US" sz="1200" dirty="0"/>
                    </a:p>
                  </a:txBody>
                  <a:tcPr/>
                </a:tc>
                <a:tc>
                  <a:txBody>
                    <a:bodyPr/>
                    <a:lstStyle/>
                    <a:p>
                      <a:r>
                        <a:rPr lang="en-US" sz="1200" dirty="0" smtClean="0"/>
                        <a:t>Design our ingestion of data, cataloguing, and usage patterns to manage our regulatory and business processes. Leads to efficiencies, minimized duplication of data, and regulatory safety.</a:t>
                      </a:r>
                    </a:p>
                  </a:txBody>
                  <a:tcPr/>
                </a:tc>
              </a:tr>
              <a:tr h="281642">
                <a:tc gridSpan="3">
                  <a:txBody>
                    <a:bodyPr/>
                    <a:lstStyle/>
                    <a:p>
                      <a:r>
                        <a:rPr lang="en-US" sz="1200" b="1" dirty="0" smtClean="0"/>
                        <a:t>Over Plan Subtotal</a:t>
                      </a:r>
                      <a:endParaRPr lang="en-US" sz="1200" b="1" dirty="0"/>
                    </a:p>
                  </a:txBody>
                  <a:tcPr>
                    <a:solidFill>
                      <a:schemeClr val="bg1">
                        <a:lumMod val="85000"/>
                      </a:schemeClr>
                    </a:solidFill>
                  </a:tcPr>
                </a:tc>
                <a:tc hMerge="1">
                  <a:txBody>
                    <a:bodyPr/>
                    <a:lstStyle/>
                    <a:p>
                      <a:endParaRPr lang="en-US"/>
                    </a:p>
                  </a:txBody>
                  <a:tcPr/>
                </a:tc>
                <a:tc hMerge="1">
                  <a:txBody>
                    <a:bodyPr/>
                    <a:lstStyle/>
                    <a:p>
                      <a:endParaRPr lang="en-US"/>
                    </a:p>
                  </a:txBody>
                  <a:tcPr/>
                </a:tc>
                <a:tc>
                  <a:txBody>
                    <a:bodyPr/>
                    <a:lstStyle/>
                    <a:p>
                      <a:endParaRPr lang="en-US" sz="1200" b="1" dirty="0"/>
                    </a:p>
                  </a:txBody>
                  <a:tcPr>
                    <a:solidFill>
                      <a:schemeClr val="bg1">
                        <a:lumMod val="85000"/>
                      </a:schemeClr>
                    </a:solidFill>
                  </a:tcPr>
                </a:tc>
                <a:tc>
                  <a:txBody>
                    <a:bodyPr/>
                    <a:lstStyle/>
                    <a:p>
                      <a:endParaRPr lang="en-US" sz="1200" b="1" dirty="0"/>
                    </a:p>
                  </a:txBody>
                  <a:tcPr>
                    <a:solidFill>
                      <a:schemeClr val="bg1">
                        <a:lumMod val="85000"/>
                      </a:schemeClr>
                    </a:solidFill>
                  </a:tcPr>
                </a:tc>
                <a:tc>
                  <a:txBody>
                    <a:bodyPr/>
                    <a:lstStyle/>
                    <a:p>
                      <a:r>
                        <a:rPr lang="en-US" sz="1200" b="1" dirty="0" smtClean="0"/>
                        <a:t>74</a:t>
                      </a:r>
                      <a:endParaRPr lang="en-US" sz="1200" b="1" dirty="0"/>
                    </a:p>
                  </a:txBody>
                  <a:tcPr>
                    <a:solidFill>
                      <a:schemeClr val="bg1">
                        <a:lumMod val="85000"/>
                      </a:schemeClr>
                    </a:solidFill>
                  </a:tcPr>
                </a:tc>
                <a:tc>
                  <a:txBody>
                    <a:bodyPr/>
                    <a:lstStyle/>
                    <a:p>
                      <a:r>
                        <a:rPr lang="en-US" sz="1200" b="1" dirty="0" smtClean="0"/>
                        <a:t>$35.6MM</a:t>
                      </a:r>
                      <a:endParaRPr lang="en-US" sz="1200" b="1" dirty="0"/>
                    </a:p>
                  </a:txBody>
                  <a:tcPr>
                    <a:solidFill>
                      <a:schemeClr val="bg1">
                        <a:lumMod val="85000"/>
                      </a:schemeClr>
                    </a:solidFill>
                  </a:tcPr>
                </a:tc>
                <a:tc>
                  <a:txBody>
                    <a:bodyPr/>
                    <a:lstStyle/>
                    <a:p>
                      <a:endParaRPr lang="en-US" sz="1200" b="1" dirty="0"/>
                    </a:p>
                  </a:txBody>
                  <a:tcPr>
                    <a:solidFill>
                      <a:schemeClr val="bg1">
                        <a:lumMod val="85000"/>
                      </a:schemeClr>
                    </a:solidFill>
                  </a:tcPr>
                </a:tc>
              </a:tr>
              <a:tr h="281642">
                <a:tc gridSpan="3">
                  <a:txBody>
                    <a:bodyPr/>
                    <a:lstStyle/>
                    <a:p>
                      <a:r>
                        <a:rPr lang="en-US" sz="1200" b="1" dirty="0" smtClean="0"/>
                        <a:t>Grand Total</a:t>
                      </a:r>
                      <a:endParaRPr lang="en-US" sz="1200" b="1" dirty="0"/>
                    </a:p>
                  </a:txBody>
                  <a:tcPr>
                    <a:solidFill>
                      <a:schemeClr val="bg1">
                        <a:lumMod val="85000"/>
                      </a:schemeClr>
                    </a:solidFill>
                  </a:tcPr>
                </a:tc>
                <a:tc hMerge="1">
                  <a:txBody>
                    <a:bodyPr/>
                    <a:lstStyle/>
                    <a:p>
                      <a:endParaRPr lang="en-US"/>
                    </a:p>
                  </a:txBody>
                  <a:tcPr/>
                </a:tc>
                <a:tc hMerge="1">
                  <a:txBody>
                    <a:bodyPr/>
                    <a:lstStyle/>
                    <a:p>
                      <a:endParaRPr lang="en-US" sz="1600" dirty="0"/>
                    </a:p>
                  </a:txBody>
                  <a:tcPr/>
                </a:tc>
                <a:tc>
                  <a:txBody>
                    <a:bodyPr/>
                    <a:lstStyle/>
                    <a:p>
                      <a:endParaRPr lang="en-US" sz="1200" b="1" dirty="0"/>
                    </a:p>
                  </a:txBody>
                  <a:tcPr>
                    <a:solidFill>
                      <a:schemeClr val="bg1">
                        <a:lumMod val="85000"/>
                      </a:schemeClr>
                    </a:solidFill>
                  </a:tcPr>
                </a:tc>
                <a:tc>
                  <a:txBody>
                    <a:bodyPr/>
                    <a:lstStyle/>
                    <a:p>
                      <a:endParaRPr lang="en-US" sz="1200" b="1" dirty="0"/>
                    </a:p>
                  </a:txBody>
                  <a:tcPr>
                    <a:solidFill>
                      <a:schemeClr val="bg1">
                        <a:lumMod val="85000"/>
                      </a:schemeClr>
                    </a:solidFill>
                  </a:tcPr>
                </a:tc>
                <a:tc>
                  <a:txBody>
                    <a:bodyPr/>
                    <a:lstStyle/>
                    <a:p>
                      <a:r>
                        <a:rPr lang="en-US" sz="1200" b="1" dirty="0" smtClean="0"/>
                        <a:t>172</a:t>
                      </a:r>
                      <a:endParaRPr lang="en-US" sz="1200" b="1" dirty="0"/>
                    </a:p>
                  </a:txBody>
                  <a:tcPr>
                    <a:solidFill>
                      <a:schemeClr val="bg1">
                        <a:lumMod val="85000"/>
                      </a:schemeClr>
                    </a:solidFill>
                  </a:tcPr>
                </a:tc>
                <a:tc>
                  <a:txBody>
                    <a:bodyPr/>
                    <a:lstStyle/>
                    <a:p>
                      <a:r>
                        <a:rPr lang="en-US" sz="1200" b="1" dirty="0" smtClean="0"/>
                        <a:t>$55.2MM</a:t>
                      </a:r>
                      <a:endParaRPr lang="en-US" sz="1200" b="1" dirty="0"/>
                    </a:p>
                  </a:txBody>
                  <a:tcPr>
                    <a:solidFill>
                      <a:schemeClr val="bg1">
                        <a:lumMod val="85000"/>
                      </a:schemeClr>
                    </a:solidFill>
                  </a:tcPr>
                </a:tc>
                <a:tc>
                  <a:txBody>
                    <a:bodyPr/>
                    <a:lstStyle/>
                    <a:p>
                      <a:endParaRPr lang="en-US" sz="1200" b="1" dirty="0"/>
                    </a:p>
                  </a:txBody>
                  <a:tcPr>
                    <a:solidFill>
                      <a:schemeClr val="bg1">
                        <a:lumMod val="85000"/>
                      </a:schemeClr>
                    </a:solidFill>
                  </a:tcPr>
                </a:tc>
              </a:tr>
            </a:tbl>
          </a:graphicData>
        </a:graphic>
      </p:graphicFrame>
      <p:sp>
        <p:nvSpPr>
          <p:cNvPr id="3" name="Slide Number Placeholder 2"/>
          <p:cNvSpPr>
            <a:spLocks noGrp="1"/>
          </p:cNvSpPr>
          <p:nvPr>
            <p:ph type="sldNum" sz="quarter" idx="12"/>
          </p:nvPr>
        </p:nvSpPr>
        <p:spPr/>
        <p:txBody>
          <a:bodyPr/>
          <a:lstStyle/>
          <a:p>
            <a:fld id="{1190BA2A-4E42-4548-BB76-F9393884CAA5}" type="slidenum">
              <a:rPr lang="en-US" smtClean="0">
                <a:solidFill>
                  <a:prstClr val="black">
                    <a:tint val="75000"/>
                  </a:prstClr>
                </a:solidFill>
              </a:rPr>
              <a:pPr/>
              <a:t>23</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9831385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90" y="0"/>
            <a:ext cx="11162898" cy="522897"/>
          </a:xfrm>
        </p:spPr>
        <p:txBody>
          <a:bodyPr>
            <a:normAutofit fontScale="90000"/>
          </a:bodyPr>
          <a:lstStyle/>
          <a:p>
            <a:r>
              <a:rPr lang="en-US" b="1" dirty="0" smtClean="0"/>
              <a:t>Major Projects</a:t>
            </a:r>
            <a:endParaRPr lang="en-US"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70868199"/>
              </p:ext>
            </p:extLst>
          </p:nvPr>
        </p:nvGraphicFramePr>
        <p:xfrm>
          <a:off x="124290" y="475796"/>
          <a:ext cx="11943885" cy="6324600"/>
        </p:xfrm>
        <a:graphic>
          <a:graphicData uri="http://schemas.openxmlformats.org/drawingml/2006/table">
            <a:tbl>
              <a:tblPr firstRow="1" bandRow="1">
                <a:tableStyleId>{7E9639D4-E3E2-4D34-9284-5A2195B3D0D7}</a:tableStyleId>
              </a:tblPr>
              <a:tblGrid>
                <a:gridCol w="646959"/>
                <a:gridCol w="1552501"/>
                <a:gridCol w="847289"/>
                <a:gridCol w="822121"/>
                <a:gridCol w="771787"/>
                <a:gridCol w="830510"/>
                <a:gridCol w="1082180"/>
                <a:gridCol w="5390538"/>
              </a:tblGrid>
              <a:tr h="201252">
                <a:tc>
                  <a:txBody>
                    <a:bodyPr/>
                    <a:lstStyle/>
                    <a:p>
                      <a:r>
                        <a:rPr lang="en-US" sz="1100" dirty="0" smtClean="0"/>
                        <a:t>Priority</a:t>
                      </a:r>
                      <a:endParaRPr lang="en-US" sz="1100" dirty="0"/>
                    </a:p>
                  </a:txBody>
                  <a:tcPr/>
                </a:tc>
                <a:tc>
                  <a:txBody>
                    <a:bodyPr/>
                    <a:lstStyle/>
                    <a:p>
                      <a:r>
                        <a:rPr lang="en-US" sz="1100" dirty="0" smtClean="0"/>
                        <a:t>Initiative</a:t>
                      </a:r>
                      <a:endParaRPr lang="en-US" sz="1100" dirty="0"/>
                    </a:p>
                  </a:txBody>
                  <a:tcPr/>
                </a:tc>
                <a:tc>
                  <a:txBody>
                    <a:bodyPr/>
                    <a:lstStyle/>
                    <a:p>
                      <a:r>
                        <a:rPr lang="en-US" sz="1100" dirty="0" smtClean="0"/>
                        <a:t>2018 FTEs</a:t>
                      </a:r>
                      <a:endParaRPr lang="en-US" sz="1100" dirty="0"/>
                    </a:p>
                  </a:txBody>
                  <a:tcPr/>
                </a:tc>
                <a:tc>
                  <a:txBody>
                    <a:bodyPr/>
                    <a:lstStyle/>
                    <a:p>
                      <a:r>
                        <a:rPr lang="en-US" sz="1100" dirty="0" smtClean="0"/>
                        <a:t>2018 NIE $</a:t>
                      </a:r>
                      <a:endParaRPr lang="en-US" sz="1100" dirty="0"/>
                    </a:p>
                  </a:txBody>
                  <a:tcPr/>
                </a:tc>
                <a:tc>
                  <a:txBody>
                    <a:bodyPr/>
                    <a:lstStyle/>
                    <a:p>
                      <a:r>
                        <a:rPr lang="en-US" sz="1100" dirty="0" smtClean="0"/>
                        <a:t>2019 FTEs</a:t>
                      </a:r>
                      <a:endParaRPr lang="en-US" sz="1100" dirty="0"/>
                    </a:p>
                  </a:txBody>
                  <a:tcPr/>
                </a:tc>
                <a:tc>
                  <a:txBody>
                    <a:bodyPr/>
                    <a:lstStyle/>
                    <a:p>
                      <a:r>
                        <a:rPr lang="en-US" sz="1100" dirty="0" smtClean="0"/>
                        <a:t>2019 NIE $</a:t>
                      </a:r>
                      <a:endParaRPr lang="en-US" sz="1100" dirty="0"/>
                    </a:p>
                  </a:txBody>
                  <a:tcPr/>
                </a:tc>
                <a:tc>
                  <a:txBody>
                    <a:bodyPr/>
                    <a:lstStyle/>
                    <a:p>
                      <a:r>
                        <a:rPr lang="en-US" sz="1100" dirty="0" smtClean="0"/>
                        <a:t>Business Line</a:t>
                      </a:r>
                      <a:endParaRPr lang="en-US" sz="1100" dirty="0"/>
                    </a:p>
                  </a:txBody>
                  <a:tcPr/>
                </a:tc>
                <a:tc>
                  <a:txBody>
                    <a:bodyPr/>
                    <a:lstStyle/>
                    <a:p>
                      <a:r>
                        <a:rPr lang="en-US" sz="1100" dirty="0" smtClean="0"/>
                        <a:t>Comments</a:t>
                      </a:r>
                      <a:endParaRPr lang="en-US" sz="1100" dirty="0"/>
                    </a:p>
                  </a:txBody>
                  <a:tcPr/>
                </a:tc>
              </a:tr>
              <a:tr h="0">
                <a:tc>
                  <a:txBody>
                    <a:bodyPr/>
                    <a:lstStyle/>
                    <a:p>
                      <a:r>
                        <a:rPr lang="en-US" sz="1000" dirty="0" smtClean="0"/>
                        <a:t>1</a:t>
                      </a:r>
                      <a:endParaRPr lang="en-US" sz="1000" dirty="0"/>
                    </a:p>
                  </a:txBody>
                  <a:tcPr/>
                </a:tc>
                <a:tc>
                  <a:txBody>
                    <a:bodyPr/>
                    <a:lstStyle/>
                    <a:p>
                      <a:r>
                        <a:rPr lang="en-US" sz="1000" dirty="0" smtClean="0"/>
                        <a:t>Reference Data &amp; Data Integration</a:t>
                      </a:r>
                      <a:endParaRPr lang="en-US" sz="1000" dirty="0"/>
                    </a:p>
                  </a:txBody>
                  <a:tcPr/>
                </a:tc>
                <a:tc>
                  <a:txBody>
                    <a:bodyPr/>
                    <a:lstStyle/>
                    <a:p>
                      <a:r>
                        <a:rPr lang="en-US" sz="1000" dirty="0" smtClean="0"/>
                        <a:t>34</a:t>
                      </a:r>
                      <a:endParaRPr lang="en-US" sz="1000" dirty="0"/>
                    </a:p>
                  </a:txBody>
                  <a:tcPr/>
                </a:tc>
                <a:tc>
                  <a:txBody>
                    <a:bodyPr/>
                    <a:lstStyle/>
                    <a:p>
                      <a:r>
                        <a:rPr lang="en-US" sz="1000" dirty="0" smtClean="0"/>
                        <a:t>$22.8</a:t>
                      </a:r>
                      <a:endParaRPr lang="en-US" sz="1000" dirty="0"/>
                    </a:p>
                  </a:txBody>
                  <a:tcPr/>
                </a:tc>
                <a:tc>
                  <a:txBody>
                    <a:bodyPr/>
                    <a:lstStyle/>
                    <a:p>
                      <a:r>
                        <a:rPr lang="en-US" sz="1000" dirty="0" smtClean="0"/>
                        <a:t>35</a:t>
                      </a:r>
                      <a:endParaRPr lang="en-US" sz="1000" dirty="0"/>
                    </a:p>
                  </a:txBody>
                  <a:tcPr/>
                </a:tc>
                <a:tc>
                  <a:txBody>
                    <a:bodyPr/>
                    <a:lstStyle/>
                    <a:p>
                      <a:r>
                        <a:rPr lang="en-US" sz="1000" dirty="0" smtClean="0"/>
                        <a:t>$23.8</a:t>
                      </a:r>
                      <a:endParaRPr lang="en-US" sz="1000" dirty="0"/>
                    </a:p>
                  </a:txBody>
                  <a:tcPr/>
                </a:tc>
                <a:tc>
                  <a:txBody>
                    <a:bodyPr/>
                    <a:lstStyle/>
                    <a:p>
                      <a:r>
                        <a:rPr lang="en-US" sz="1000" dirty="0" smtClean="0"/>
                        <a:t>Capital</a:t>
                      </a:r>
                      <a:r>
                        <a:rPr lang="en-US" sz="1000" baseline="0" dirty="0" smtClean="0"/>
                        <a:t> Markets</a:t>
                      </a:r>
                      <a:endParaRPr lang="en-US" sz="1000" dirty="0"/>
                    </a:p>
                  </a:txBody>
                  <a:tcPr/>
                </a:tc>
                <a:tc>
                  <a:txBody>
                    <a:bodyPr/>
                    <a:lstStyle/>
                    <a:p>
                      <a:r>
                        <a:rPr lang="en-US" sz="1000" dirty="0" smtClean="0"/>
                        <a:t>Development, support, and QA for reference data &amp; data integration supporting the Capital Markets business.</a:t>
                      </a:r>
                    </a:p>
                  </a:txBody>
                  <a:tcPr/>
                </a:tc>
              </a:tr>
              <a:tr h="307798">
                <a:tc>
                  <a:txBody>
                    <a:bodyPr/>
                    <a:lstStyle/>
                    <a:p>
                      <a:r>
                        <a:rPr lang="en-US" sz="1000" dirty="0" smtClean="0"/>
                        <a:t>2</a:t>
                      </a:r>
                      <a:endParaRPr lang="en-US" sz="1000" dirty="0"/>
                    </a:p>
                  </a:txBody>
                  <a:tcPr/>
                </a:tc>
                <a:tc>
                  <a:txBody>
                    <a:bodyPr/>
                    <a:lstStyle/>
                    <a:p>
                      <a:r>
                        <a:rPr lang="en-US" sz="1000" dirty="0" smtClean="0"/>
                        <a:t>C360</a:t>
                      </a:r>
                      <a:endParaRPr lang="en-US" sz="1000" dirty="0"/>
                    </a:p>
                  </a:txBody>
                  <a:tcPr/>
                </a:tc>
                <a:tc>
                  <a:txBody>
                    <a:bodyPr/>
                    <a:lstStyle/>
                    <a:p>
                      <a:r>
                        <a:rPr lang="en-US" sz="1000" dirty="0" smtClean="0"/>
                        <a:t>15</a:t>
                      </a:r>
                      <a:endParaRPr lang="en-US" sz="1000" dirty="0"/>
                    </a:p>
                  </a:txBody>
                  <a:tcPr/>
                </a:tc>
                <a:tc>
                  <a:txBody>
                    <a:bodyPr/>
                    <a:lstStyle/>
                    <a:p>
                      <a:r>
                        <a:rPr lang="en-US" sz="1000" dirty="0" smtClean="0"/>
                        <a:t>$3.5MM</a:t>
                      </a:r>
                      <a:endParaRPr lang="en-US" sz="1000" dirty="0"/>
                    </a:p>
                  </a:txBody>
                  <a:tcPr/>
                </a:tc>
                <a:tc>
                  <a:txBody>
                    <a:bodyPr/>
                    <a:lstStyle/>
                    <a:p>
                      <a:r>
                        <a:rPr lang="en-US" sz="1000" dirty="0" smtClean="0"/>
                        <a:t>15</a:t>
                      </a:r>
                      <a:endParaRPr lang="en-US" sz="1000" dirty="0"/>
                    </a:p>
                  </a:txBody>
                  <a:tcPr/>
                </a:tc>
                <a:tc>
                  <a:txBody>
                    <a:bodyPr/>
                    <a:lstStyle/>
                    <a:p>
                      <a:r>
                        <a:rPr lang="en-US" sz="1000" dirty="0" smtClean="0"/>
                        <a:t>$2.5MM</a:t>
                      </a:r>
                      <a:endParaRPr lang="en-US" sz="1000" dirty="0"/>
                    </a:p>
                  </a:txBody>
                  <a:tcPr/>
                </a:tc>
                <a:tc>
                  <a:txBody>
                    <a:bodyPr/>
                    <a:lstStyle/>
                    <a:p>
                      <a:r>
                        <a:rPr lang="en-US" sz="1000" dirty="0" smtClean="0"/>
                        <a:t>P&amp;CB</a:t>
                      </a:r>
                      <a:endParaRPr lang="en-US" sz="1000" dirty="0"/>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t>Develop a holistic consumer </a:t>
                      </a:r>
                      <a:r>
                        <a:rPr lang="en-US" sz="1000" baseline="0" dirty="0" smtClean="0"/>
                        <a:t>data infrastructure to support P&amp;CB and Wealth Management customer and consumer-centric initiatives.</a:t>
                      </a:r>
                      <a:endParaRPr lang="en-US" sz="1000" dirty="0" smtClean="0"/>
                    </a:p>
                  </a:txBody>
                  <a:tcPr/>
                </a:tc>
              </a:tr>
              <a:tr h="201252">
                <a:tc>
                  <a:txBody>
                    <a:bodyPr/>
                    <a:lstStyle/>
                    <a:p>
                      <a:r>
                        <a:rPr lang="en-US" sz="1000" dirty="0" smtClean="0"/>
                        <a:t>3</a:t>
                      </a:r>
                      <a:endParaRPr lang="en-US" sz="1000" dirty="0"/>
                    </a:p>
                  </a:txBody>
                  <a:tcPr/>
                </a:tc>
                <a:tc>
                  <a:txBody>
                    <a:bodyPr/>
                    <a:lstStyle/>
                    <a:p>
                      <a:r>
                        <a:rPr lang="en-US" sz="1000" dirty="0" smtClean="0"/>
                        <a:t>Omni</a:t>
                      </a:r>
                    </a:p>
                  </a:txBody>
                  <a:tcPr/>
                </a:tc>
                <a:tc>
                  <a:txBody>
                    <a:bodyPr/>
                    <a:lstStyle/>
                    <a:p>
                      <a:r>
                        <a:rPr lang="en-US" sz="1000" dirty="0" smtClean="0"/>
                        <a:t>3</a:t>
                      </a:r>
                      <a:endParaRPr lang="en-US" sz="1000" dirty="0"/>
                    </a:p>
                  </a:txBody>
                  <a:tcPr/>
                </a:tc>
                <a:tc>
                  <a:txBody>
                    <a:bodyPr/>
                    <a:lstStyle/>
                    <a:p>
                      <a:r>
                        <a:rPr lang="en-US" sz="1000" dirty="0" smtClean="0"/>
                        <a:t>$0.7MM</a:t>
                      </a:r>
                      <a:endParaRPr lang="en-US" sz="1000" dirty="0"/>
                    </a:p>
                  </a:txBody>
                  <a:tcPr/>
                </a:tc>
                <a:tc>
                  <a:txBody>
                    <a:bodyPr/>
                    <a:lstStyle/>
                    <a:p>
                      <a:r>
                        <a:rPr lang="en-US" sz="1000" dirty="0" smtClean="0"/>
                        <a:t>3</a:t>
                      </a:r>
                      <a:endParaRPr lang="en-US" sz="1000" dirty="0"/>
                    </a:p>
                  </a:txBody>
                  <a:tcPr/>
                </a:tc>
                <a:tc>
                  <a:txBody>
                    <a:bodyPr/>
                    <a:lstStyle/>
                    <a:p>
                      <a:r>
                        <a:rPr lang="en-US" sz="1000" dirty="0" smtClean="0"/>
                        <a:t>$0.5MM</a:t>
                      </a:r>
                      <a:endParaRPr lang="en-US" sz="1000" dirty="0"/>
                    </a:p>
                  </a:txBody>
                  <a:tcPr/>
                </a:tc>
                <a:tc>
                  <a:txBody>
                    <a:bodyPr/>
                    <a:lstStyle/>
                    <a:p>
                      <a:r>
                        <a:rPr lang="en-US" sz="1000" dirty="0" smtClean="0"/>
                        <a:t>Insurance</a:t>
                      </a:r>
                      <a:endParaRPr lang="en-US" sz="1000" dirty="0"/>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t>Provide the data</a:t>
                      </a:r>
                      <a:r>
                        <a:rPr lang="en-US" sz="1000" baseline="0" dirty="0" smtClean="0"/>
                        <a:t> infrastructure for the P&amp;CB Digital Omni project.</a:t>
                      </a:r>
                      <a:endParaRPr lang="en-US" sz="1000" dirty="0" smtClean="0"/>
                    </a:p>
                  </a:txBody>
                  <a:tcPr/>
                </a:tc>
              </a:tr>
              <a:tr h="307798">
                <a:tc>
                  <a:txBody>
                    <a:bodyPr/>
                    <a:lstStyle/>
                    <a:p>
                      <a:r>
                        <a:rPr lang="en-US" sz="1000" dirty="0" smtClean="0"/>
                        <a:t>4</a:t>
                      </a:r>
                      <a:endParaRPr lang="en-US" sz="1000" dirty="0"/>
                    </a:p>
                  </a:txBody>
                  <a:tcPr/>
                </a:tc>
                <a:tc>
                  <a:txBody>
                    <a:bodyPr/>
                    <a:lstStyle/>
                    <a:p>
                      <a:r>
                        <a:rPr lang="en-US" sz="1000" dirty="0" smtClean="0"/>
                        <a:t>Insurance</a:t>
                      </a:r>
                      <a:endParaRPr lang="en-US" sz="1000" dirty="0"/>
                    </a:p>
                  </a:txBody>
                  <a:tcPr/>
                </a:tc>
                <a:tc>
                  <a:txBody>
                    <a:bodyPr/>
                    <a:lstStyle/>
                    <a:p>
                      <a:r>
                        <a:rPr lang="en-US" sz="1000" dirty="0" smtClean="0"/>
                        <a:t>1</a:t>
                      </a:r>
                      <a:endParaRPr lang="en-US" sz="1000" dirty="0"/>
                    </a:p>
                  </a:txBody>
                  <a:tcPr/>
                </a:tc>
                <a:tc>
                  <a:txBody>
                    <a:bodyPr/>
                    <a:lstStyle/>
                    <a:p>
                      <a:r>
                        <a:rPr lang="en-US" sz="1000" dirty="0" smtClean="0"/>
                        <a:t>$0.2MM</a:t>
                      </a:r>
                      <a:endParaRPr lang="en-US" sz="1000" dirty="0"/>
                    </a:p>
                  </a:txBody>
                  <a:tcPr/>
                </a:tc>
                <a:tc>
                  <a:txBody>
                    <a:bodyPr/>
                    <a:lstStyle/>
                    <a:p>
                      <a:r>
                        <a:rPr lang="en-US" sz="1000" dirty="0" smtClean="0"/>
                        <a:t>1</a:t>
                      </a:r>
                      <a:endParaRPr lang="en-US" sz="1000" dirty="0"/>
                    </a:p>
                  </a:txBody>
                  <a:tcPr/>
                </a:tc>
                <a:tc>
                  <a:txBody>
                    <a:bodyPr/>
                    <a:lstStyle/>
                    <a:p>
                      <a:r>
                        <a:rPr lang="en-US" sz="1000" dirty="0" smtClean="0"/>
                        <a:t>$0.2MM</a:t>
                      </a:r>
                      <a:endParaRPr lang="en-US" sz="1000" dirty="0"/>
                    </a:p>
                  </a:txBody>
                  <a:tcPr/>
                </a:tc>
                <a:tc>
                  <a:txBody>
                    <a:bodyPr/>
                    <a:lstStyle/>
                    <a:p>
                      <a:r>
                        <a:rPr lang="en-US" sz="1000" dirty="0" smtClean="0"/>
                        <a:t>P&amp;CB,</a:t>
                      </a:r>
                      <a:r>
                        <a:rPr lang="en-US" sz="1000" baseline="0" dirty="0" smtClean="0"/>
                        <a:t> Wealth</a:t>
                      </a:r>
                      <a:endParaRPr lang="en-US" sz="1000" dirty="0"/>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t>Support the insurance business</a:t>
                      </a:r>
                      <a:r>
                        <a:rPr lang="en-US" sz="1000" baseline="0" dirty="0" smtClean="0"/>
                        <a:t>es data and analytics needs by providing design and implementation of data tools, platforms, and services.</a:t>
                      </a:r>
                      <a:endParaRPr lang="en-US" sz="1000" dirty="0" smtClean="0"/>
                    </a:p>
                  </a:txBody>
                  <a:tcPr/>
                </a:tc>
              </a:tr>
              <a:tr h="426182">
                <a:tc>
                  <a:txBody>
                    <a:bodyPr/>
                    <a:lstStyle/>
                    <a:p>
                      <a:r>
                        <a:rPr lang="en-US" sz="1000" dirty="0" smtClean="0"/>
                        <a:t>5</a:t>
                      </a:r>
                      <a:endParaRPr lang="en-US" sz="1000" dirty="0"/>
                    </a:p>
                  </a:txBody>
                  <a:tcPr/>
                </a:tc>
                <a:tc>
                  <a:txBody>
                    <a:bodyPr/>
                    <a:lstStyle/>
                    <a:p>
                      <a:r>
                        <a:rPr lang="en-US" sz="1000" dirty="0" smtClean="0"/>
                        <a:t>Project Delivery</a:t>
                      </a:r>
                      <a:endParaRPr lang="en-US" sz="1000" dirty="0"/>
                    </a:p>
                  </a:txBody>
                  <a:tcPr/>
                </a:tc>
                <a:tc>
                  <a:txBody>
                    <a:bodyPr/>
                    <a:lstStyle/>
                    <a:p>
                      <a:r>
                        <a:rPr lang="en-US" sz="1000" dirty="0" smtClean="0"/>
                        <a:t>45</a:t>
                      </a:r>
                      <a:endParaRPr lang="en-US" sz="1000" dirty="0"/>
                    </a:p>
                  </a:txBody>
                  <a:tcPr/>
                </a:tc>
                <a:tc>
                  <a:txBody>
                    <a:bodyPr/>
                    <a:lstStyle/>
                    <a:p>
                      <a:r>
                        <a:rPr lang="en-US" sz="1000" dirty="0" smtClean="0"/>
                        <a:t>$12.1MM</a:t>
                      </a:r>
                      <a:endParaRPr lang="en-US" sz="1000" dirty="0"/>
                    </a:p>
                  </a:txBody>
                  <a:tcPr/>
                </a:tc>
                <a:tc>
                  <a:txBody>
                    <a:bodyPr/>
                    <a:lstStyle/>
                    <a:p>
                      <a:r>
                        <a:rPr lang="en-US" sz="1000" dirty="0" smtClean="0"/>
                        <a:t>46</a:t>
                      </a:r>
                      <a:endParaRPr lang="en-US" sz="1000" dirty="0"/>
                    </a:p>
                  </a:txBody>
                  <a:tcPr/>
                </a:tc>
                <a:tc>
                  <a:txBody>
                    <a:bodyPr/>
                    <a:lstStyle/>
                    <a:p>
                      <a:r>
                        <a:rPr lang="en-US" sz="1000" dirty="0" smtClean="0"/>
                        <a:t>$11.7MM</a:t>
                      </a:r>
                      <a:endParaRPr lang="en-US" sz="1000" dirty="0"/>
                    </a:p>
                  </a:txBody>
                  <a:tcPr/>
                </a:tc>
                <a:tc>
                  <a:txBody>
                    <a:bodyPr/>
                    <a:lstStyle/>
                    <a:p>
                      <a:r>
                        <a:rPr lang="en-US" sz="1000" dirty="0" smtClean="0"/>
                        <a:t>All</a:t>
                      </a:r>
                      <a:endParaRPr lang="en-US" sz="1000" dirty="0"/>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b="0" dirty="0" smtClean="0">
                          <a:solidFill>
                            <a:schemeClr val="tx1"/>
                          </a:solidFill>
                        </a:rPr>
                        <a:t>Manage the increased growth in business projects and support business needs and implementation of key initiatives. Project growth for FY2019 from a combination of business and regulatory projects including IFRS17, Lynx, Omni, and Payments Modernization.</a:t>
                      </a:r>
                    </a:p>
                  </a:txBody>
                  <a:tcPr/>
                </a:tc>
              </a:tr>
              <a:tr h="201252">
                <a:tc>
                  <a:txBody>
                    <a:bodyPr/>
                    <a:lstStyle/>
                    <a:p>
                      <a:r>
                        <a:rPr lang="en-US" sz="1000" dirty="0" smtClean="0"/>
                        <a:t>6</a:t>
                      </a:r>
                      <a:endParaRPr lang="en-US" sz="1000" dirty="0"/>
                    </a:p>
                  </a:txBody>
                  <a:tcPr/>
                </a:tc>
                <a:tc>
                  <a:txBody>
                    <a:bodyPr/>
                    <a:lstStyle/>
                    <a:p>
                      <a:r>
                        <a:rPr lang="en-US" sz="1000" dirty="0" err="1" smtClean="0"/>
                        <a:t>Palantir</a:t>
                      </a:r>
                      <a:endParaRPr lang="en-US" sz="1000" dirty="0"/>
                    </a:p>
                  </a:txBody>
                  <a:tcPr/>
                </a:tc>
                <a:tc>
                  <a:txBody>
                    <a:bodyPr/>
                    <a:lstStyle/>
                    <a:p>
                      <a:r>
                        <a:rPr lang="en-US" sz="1000" dirty="0" smtClean="0"/>
                        <a:t>1</a:t>
                      </a:r>
                      <a:endParaRPr lang="en-US" sz="1000" dirty="0"/>
                    </a:p>
                  </a:txBody>
                  <a:tcPr/>
                </a:tc>
                <a:tc>
                  <a:txBody>
                    <a:bodyPr/>
                    <a:lstStyle/>
                    <a:p>
                      <a:r>
                        <a:rPr lang="en-US" sz="1000" dirty="0" smtClean="0"/>
                        <a:t>$0.5MM</a:t>
                      </a:r>
                      <a:endParaRPr lang="en-US" sz="1000" dirty="0"/>
                    </a:p>
                  </a:txBody>
                  <a:tcPr/>
                </a:tc>
                <a:tc>
                  <a:txBody>
                    <a:bodyPr/>
                    <a:lstStyle/>
                    <a:p>
                      <a:r>
                        <a:rPr lang="en-US" sz="1000" dirty="0" smtClean="0"/>
                        <a:t>1</a:t>
                      </a:r>
                      <a:endParaRPr lang="en-US" sz="1000" dirty="0"/>
                    </a:p>
                  </a:txBody>
                  <a:tcPr/>
                </a:tc>
                <a:tc>
                  <a:txBody>
                    <a:bodyPr/>
                    <a:lstStyle/>
                    <a:p>
                      <a:r>
                        <a:rPr lang="en-US" sz="1000" dirty="0" smtClean="0"/>
                        <a:t>$0.2MM</a:t>
                      </a:r>
                      <a:endParaRPr lang="en-US" sz="1000" dirty="0"/>
                    </a:p>
                  </a:txBody>
                  <a:tcPr/>
                </a:tc>
                <a:tc>
                  <a:txBody>
                    <a:bodyPr/>
                    <a:lstStyle/>
                    <a:p>
                      <a:r>
                        <a:rPr lang="en-US" sz="1000" dirty="0" smtClean="0"/>
                        <a:t>P&amp;CB</a:t>
                      </a:r>
                      <a:endParaRPr lang="en-US" sz="1000" dirty="0"/>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t>Support the </a:t>
                      </a:r>
                      <a:r>
                        <a:rPr lang="en-US" sz="1000" dirty="0" err="1" smtClean="0"/>
                        <a:t>Palantir</a:t>
                      </a:r>
                      <a:r>
                        <a:rPr lang="en-US" sz="1000" baseline="0" dirty="0" smtClean="0"/>
                        <a:t> data modelling tool for RBC businesses.</a:t>
                      </a:r>
                      <a:endParaRPr lang="en-US" sz="1000" dirty="0" smtClean="0"/>
                    </a:p>
                  </a:txBody>
                  <a:tcPr/>
                </a:tc>
              </a:tr>
              <a:tr h="201252">
                <a:tc gridSpan="2">
                  <a:txBody>
                    <a:bodyPr/>
                    <a:lstStyle/>
                    <a:p>
                      <a:r>
                        <a:rPr lang="en-US" sz="1000" b="1" dirty="0" smtClean="0"/>
                        <a:t>Base Subtotal</a:t>
                      </a:r>
                      <a:endParaRPr lang="en-US" sz="1000" b="1" dirty="0"/>
                    </a:p>
                  </a:txBody>
                  <a:tcPr>
                    <a:solidFill>
                      <a:schemeClr val="bg1">
                        <a:lumMod val="85000"/>
                      </a:schemeClr>
                    </a:solidFill>
                  </a:tcPr>
                </a:tc>
                <a:tc hMerge="1">
                  <a:txBody>
                    <a:bodyPr/>
                    <a:lstStyle/>
                    <a:p>
                      <a:endParaRPr lang="en-US" sz="1600" dirty="0"/>
                    </a:p>
                  </a:txBody>
                  <a:tcPr/>
                </a:tc>
                <a:tc>
                  <a:txBody>
                    <a:bodyPr/>
                    <a:lstStyle/>
                    <a:p>
                      <a:r>
                        <a:rPr lang="en-US" sz="1000" b="1" dirty="0" smtClean="0"/>
                        <a:t>99</a:t>
                      </a:r>
                      <a:endParaRPr lang="en-US" sz="1000" b="1" dirty="0"/>
                    </a:p>
                  </a:txBody>
                  <a:tcPr>
                    <a:solidFill>
                      <a:schemeClr val="bg1">
                        <a:lumMod val="85000"/>
                      </a:schemeClr>
                    </a:solidFill>
                  </a:tcPr>
                </a:tc>
                <a:tc>
                  <a:txBody>
                    <a:bodyPr/>
                    <a:lstStyle/>
                    <a:p>
                      <a:r>
                        <a:rPr lang="en-US" sz="1000" b="1" dirty="0" smtClean="0"/>
                        <a:t>$39.5MM</a:t>
                      </a:r>
                      <a:endParaRPr lang="en-US" sz="1000" b="1" dirty="0"/>
                    </a:p>
                  </a:txBody>
                  <a:tcPr>
                    <a:solidFill>
                      <a:schemeClr val="bg1">
                        <a:lumMod val="85000"/>
                      </a:schemeClr>
                    </a:solidFill>
                  </a:tcPr>
                </a:tc>
                <a:tc>
                  <a:txBody>
                    <a:bodyPr/>
                    <a:lstStyle/>
                    <a:p>
                      <a:r>
                        <a:rPr lang="en-US" sz="1000" b="1" dirty="0" smtClean="0"/>
                        <a:t>101</a:t>
                      </a:r>
                      <a:endParaRPr lang="en-US" sz="1000" b="1"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smtClean="0"/>
                        <a:t>$38.9MM</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smtClean="0"/>
                    </a:p>
                  </a:txBody>
                  <a:tcPr>
                    <a:solidFill>
                      <a:schemeClr val="bg1">
                        <a:lumMod val="85000"/>
                      </a:schemeClr>
                    </a:solidFill>
                  </a:tcPr>
                </a:tc>
                <a:tc>
                  <a:txBody>
                    <a:bodyPr/>
                    <a:lstStyle/>
                    <a:p>
                      <a:endParaRPr lang="en-US" sz="1000" dirty="0"/>
                    </a:p>
                  </a:txBody>
                  <a:tcPr>
                    <a:solidFill>
                      <a:schemeClr val="bg1">
                        <a:lumMod val="85000"/>
                      </a:schemeClr>
                    </a:solidFill>
                  </a:tcPr>
                </a:tc>
              </a:tr>
              <a:tr h="307798">
                <a:tc>
                  <a:txBody>
                    <a:bodyPr/>
                    <a:lstStyle/>
                    <a:p>
                      <a:r>
                        <a:rPr lang="en-US" sz="1000" dirty="0" smtClean="0"/>
                        <a:t>7</a:t>
                      </a:r>
                      <a:endParaRPr lang="en-US" sz="1000" dirty="0"/>
                    </a:p>
                  </a:txBody>
                  <a:tcPr/>
                </a:tc>
                <a:tc>
                  <a:txBody>
                    <a:bodyPr/>
                    <a:lstStyle/>
                    <a:p>
                      <a:r>
                        <a:rPr lang="en-US" sz="1000" dirty="0" smtClean="0"/>
                        <a:t>C360</a:t>
                      </a:r>
                      <a:endParaRPr lang="en-US" sz="1000" dirty="0"/>
                    </a:p>
                  </a:txBody>
                  <a:tcPr/>
                </a:tc>
                <a:tc>
                  <a:txBody>
                    <a:bodyPr/>
                    <a:lstStyle/>
                    <a:p>
                      <a:endParaRPr lang="en-US" sz="1000" dirty="0"/>
                    </a:p>
                  </a:txBody>
                  <a:tcPr/>
                </a:tc>
                <a:tc>
                  <a:txBody>
                    <a:bodyPr/>
                    <a:lstStyle/>
                    <a:p>
                      <a:endParaRPr lang="en-US" sz="1000" dirty="0"/>
                    </a:p>
                  </a:txBody>
                  <a:tcPr/>
                </a:tc>
                <a:tc>
                  <a:txBody>
                    <a:bodyPr/>
                    <a:lstStyle/>
                    <a:p>
                      <a:r>
                        <a:rPr lang="en-US" sz="1000" dirty="0" smtClean="0"/>
                        <a:t>2</a:t>
                      </a:r>
                      <a:endParaRPr lang="en-US" sz="1000" dirty="0"/>
                    </a:p>
                  </a:txBody>
                  <a:tcPr/>
                </a:tc>
                <a:tc>
                  <a:txBody>
                    <a:bodyPr/>
                    <a:lstStyle/>
                    <a:p>
                      <a:r>
                        <a:rPr lang="en-US" sz="1000" dirty="0" smtClean="0"/>
                        <a:t>$4.3MM</a:t>
                      </a:r>
                      <a:endParaRPr lang="en-US" sz="1000" dirty="0"/>
                    </a:p>
                  </a:txBody>
                  <a:tcPr/>
                </a:tc>
                <a:tc>
                  <a:txBody>
                    <a:bodyPr/>
                    <a:lstStyle/>
                    <a:p>
                      <a:r>
                        <a:rPr lang="en-US" sz="1000" dirty="0" smtClean="0"/>
                        <a:t>P&amp;CB,</a:t>
                      </a:r>
                      <a:r>
                        <a:rPr lang="en-US" sz="1000" baseline="0" dirty="0" smtClean="0"/>
                        <a:t> Wealth</a:t>
                      </a:r>
                      <a:endParaRPr lang="en-US" sz="1000" dirty="0"/>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t>Develop a holistic consumer </a:t>
                      </a:r>
                      <a:r>
                        <a:rPr lang="en-US" sz="1000" baseline="0" dirty="0" smtClean="0"/>
                        <a:t>data infrastructure to support P&amp;CB and Wealth Management customer and consumer-centric initiatives.</a:t>
                      </a:r>
                      <a:endParaRPr lang="en-US" sz="1000" dirty="0" smtClean="0"/>
                    </a:p>
                  </a:txBody>
                  <a:tcPr/>
                </a:tc>
              </a:tr>
              <a:tr h="201252">
                <a:tc>
                  <a:txBody>
                    <a:bodyPr/>
                    <a:lstStyle/>
                    <a:p>
                      <a:r>
                        <a:rPr lang="en-US" sz="1000" dirty="0" smtClean="0"/>
                        <a:t>8</a:t>
                      </a:r>
                      <a:endParaRPr lang="en-US" sz="1000" dirty="0"/>
                    </a:p>
                  </a:txBody>
                  <a:tcPr/>
                </a:tc>
                <a:tc>
                  <a:txBody>
                    <a:bodyPr/>
                    <a:lstStyle/>
                    <a:p>
                      <a:r>
                        <a:rPr lang="en-US" sz="1000" dirty="0" smtClean="0"/>
                        <a:t>ADX</a:t>
                      </a:r>
                      <a:endParaRPr lang="en-US" sz="1000" dirty="0"/>
                    </a:p>
                  </a:txBody>
                  <a:tcPr/>
                </a:tc>
                <a:tc>
                  <a:txBody>
                    <a:bodyPr/>
                    <a:lstStyle/>
                    <a:p>
                      <a:endParaRPr lang="en-US" sz="1000" dirty="0"/>
                    </a:p>
                  </a:txBody>
                  <a:tcPr/>
                </a:tc>
                <a:tc>
                  <a:txBody>
                    <a:bodyPr/>
                    <a:lstStyle/>
                    <a:p>
                      <a:endParaRPr lang="en-US" sz="1000" dirty="0"/>
                    </a:p>
                  </a:txBody>
                  <a:tcPr/>
                </a:tc>
                <a:tc>
                  <a:txBody>
                    <a:bodyPr/>
                    <a:lstStyle/>
                    <a:p>
                      <a:r>
                        <a:rPr lang="en-US" sz="1000" dirty="0" smtClean="0"/>
                        <a:t>2</a:t>
                      </a:r>
                      <a:endParaRPr lang="en-US" sz="1000" dirty="0"/>
                    </a:p>
                  </a:txBody>
                  <a:tcPr/>
                </a:tc>
                <a:tc>
                  <a:txBody>
                    <a:bodyPr/>
                    <a:lstStyle/>
                    <a:p>
                      <a:r>
                        <a:rPr lang="en-US" sz="1000" dirty="0" smtClean="0"/>
                        <a:t>$3.3MM</a:t>
                      </a:r>
                      <a:endParaRPr lang="en-US" sz="1000" dirty="0"/>
                    </a:p>
                  </a:txBody>
                  <a:tcPr/>
                </a:tc>
                <a:tc>
                  <a:txBody>
                    <a:bodyPr/>
                    <a:lstStyle/>
                    <a:p>
                      <a:r>
                        <a:rPr lang="en-US" sz="1000" dirty="0" smtClean="0"/>
                        <a:t>I&amp;TS</a:t>
                      </a:r>
                      <a:endParaRPr lang="en-US" sz="1000" dirty="0"/>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t>Enable the new I&amp;TS data business.</a:t>
                      </a:r>
                    </a:p>
                  </a:txBody>
                  <a:tcPr/>
                </a:tc>
              </a:tr>
              <a:tr h="201252">
                <a:tc>
                  <a:txBody>
                    <a:bodyPr/>
                    <a:lstStyle/>
                    <a:p>
                      <a:r>
                        <a:rPr lang="en-US" sz="1000" dirty="0" smtClean="0"/>
                        <a:t>9</a:t>
                      </a:r>
                      <a:endParaRPr lang="en-US" sz="1000" dirty="0"/>
                    </a:p>
                  </a:txBody>
                  <a:tcPr/>
                </a:tc>
                <a:tc>
                  <a:txBody>
                    <a:bodyPr/>
                    <a:lstStyle/>
                    <a:p>
                      <a:r>
                        <a:rPr lang="en-US" sz="1000" dirty="0" smtClean="0"/>
                        <a:t>BFS Raven</a:t>
                      </a:r>
                      <a:endParaRPr lang="en-US" sz="1000" dirty="0"/>
                    </a:p>
                  </a:txBody>
                  <a:tcPr/>
                </a:tc>
                <a:tc>
                  <a:txBody>
                    <a:bodyPr/>
                    <a:lstStyle/>
                    <a:p>
                      <a:endParaRPr lang="en-US" sz="1000" dirty="0"/>
                    </a:p>
                  </a:txBody>
                  <a:tcPr/>
                </a:tc>
                <a:tc>
                  <a:txBody>
                    <a:bodyPr/>
                    <a:lstStyle/>
                    <a:p>
                      <a:endParaRPr lang="en-US" sz="1000" dirty="0"/>
                    </a:p>
                  </a:txBody>
                  <a:tcPr/>
                </a:tc>
                <a:tc>
                  <a:txBody>
                    <a:bodyPr/>
                    <a:lstStyle/>
                    <a:p>
                      <a:r>
                        <a:rPr lang="en-US" sz="1000" dirty="0" smtClean="0"/>
                        <a:t>3</a:t>
                      </a:r>
                      <a:endParaRPr lang="en-US" sz="1000" dirty="0"/>
                    </a:p>
                  </a:txBody>
                  <a:tcPr/>
                </a:tc>
                <a:tc>
                  <a:txBody>
                    <a:bodyPr/>
                    <a:lstStyle/>
                    <a:p>
                      <a:r>
                        <a:rPr lang="en-US" sz="1000" dirty="0" smtClean="0"/>
                        <a:t>$4.0MM</a:t>
                      </a:r>
                      <a:endParaRPr lang="en-US" sz="1000" dirty="0"/>
                    </a:p>
                  </a:txBody>
                  <a:tcPr/>
                </a:tc>
                <a:tc>
                  <a:txBody>
                    <a:bodyPr/>
                    <a:lstStyle/>
                    <a:p>
                      <a:r>
                        <a:rPr lang="en-US" sz="1000" dirty="0" smtClean="0"/>
                        <a:t>P&amp;CB</a:t>
                      </a:r>
                      <a:endParaRPr lang="en-US" sz="1000" dirty="0"/>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t>Enable BFS capability to provide data centric services</a:t>
                      </a:r>
                      <a:r>
                        <a:rPr lang="en-US" sz="1000" baseline="0" dirty="0" smtClean="0"/>
                        <a:t> to their customers.</a:t>
                      </a:r>
                      <a:endParaRPr lang="en-US" sz="1000" dirty="0" smtClean="0"/>
                    </a:p>
                  </a:txBody>
                  <a:tcPr/>
                </a:tc>
              </a:tr>
              <a:tr h="201252">
                <a:tc>
                  <a:txBody>
                    <a:bodyPr/>
                    <a:lstStyle/>
                    <a:p>
                      <a:r>
                        <a:rPr lang="en-US" sz="1000" dirty="0" smtClean="0"/>
                        <a:t>10</a:t>
                      </a:r>
                      <a:endParaRPr lang="en-US" sz="1000" dirty="0"/>
                    </a:p>
                  </a:txBody>
                  <a:tcPr/>
                </a:tc>
                <a:tc>
                  <a:txBody>
                    <a:bodyPr/>
                    <a:lstStyle/>
                    <a:p>
                      <a:r>
                        <a:rPr lang="en-US" sz="1000" dirty="0" smtClean="0"/>
                        <a:t>Omni</a:t>
                      </a:r>
                      <a:endParaRPr lang="en-US" sz="1000" dirty="0"/>
                    </a:p>
                  </a:txBody>
                  <a:tcPr/>
                </a:tc>
                <a:tc>
                  <a:txBody>
                    <a:bodyPr/>
                    <a:lstStyle/>
                    <a:p>
                      <a:endParaRPr lang="en-US" sz="1000" dirty="0"/>
                    </a:p>
                  </a:txBody>
                  <a:tcPr/>
                </a:tc>
                <a:tc>
                  <a:txBody>
                    <a:bodyPr/>
                    <a:lstStyle/>
                    <a:p>
                      <a:endParaRPr lang="en-US" sz="1000" dirty="0"/>
                    </a:p>
                  </a:txBody>
                  <a:tcPr/>
                </a:tc>
                <a:tc>
                  <a:txBody>
                    <a:bodyPr/>
                    <a:lstStyle/>
                    <a:p>
                      <a:r>
                        <a:rPr lang="en-US" sz="1000" dirty="0" smtClean="0"/>
                        <a:t>1</a:t>
                      </a:r>
                      <a:endParaRPr lang="en-US" sz="1000" dirty="0"/>
                    </a:p>
                  </a:txBody>
                  <a:tcPr/>
                </a:tc>
                <a:tc>
                  <a:txBody>
                    <a:bodyPr/>
                    <a:lstStyle/>
                    <a:p>
                      <a:r>
                        <a:rPr lang="en-US" sz="1000" dirty="0" smtClean="0"/>
                        <a:t>$0.2MM</a:t>
                      </a:r>
                      <a:endParaRPr lang="en-US" sz="1000" dirty="0"/>
                    </a:p>
                  </a:txBody>
                  <a:tcPr/>
                </a:tc>
                <a:tc>
                  <a:txBody>
                    <a:bodyPr/>
                    <a:lstStyle/>
                    <a:p>
                      <a:r>
                        <a:rPr lang="en-US" sz="1000" dirty="0" smtClean="0"/>
                        <a:t>P&amp;CB</a:t>
                      </a:r>
                      <a:endParaRPr lang="en-US" sz="1000" dirty="0"/>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t>Provide the data</a:t>
                      </a:r>
                      <a:r>
                        <a:rPr lang="en-US" sz="1000" baseline="0" dirty="0" smtClean="0"/>
                        <a:t> infrastructure for the P&amp;CB Digital Omni project.</a:t>
                      </a:r>
                      <a:endParaRPr lang="en-US" sz="1000" dirty="0" smtClean="0"/>
                    </a:p>
                  </a:txBody>
                  <a:tcPr/>
                </a:tc>
              </a:tr>
              <a:tr h="201252">
                <a:tc>
                  <a:txBody>
                    <a:bodyPr/>
                    <a:lstStyle/>
                    <a:p>
                      <a:r>
                        <a:rPr lang="en-US" sz="1000" dirty="0" smtClean="0"/>
                        <a:t>11</a:t>
                      </a:r>
                      <a:endParaRPr lang="en-US" sz="1000" dirty="0"/>
                    </a:p>
                  </a:txBody>
                  <a:tcPr/>
                </a:tc>
                <a:tc>
                  <a:txBody>
                    <a:bodyPr/>
                    <a:lstStyle/>
                    <a:p>
                      <a:r>
                        <a:rPr lang="en-US" sz="1000" dirty="0" err="1" smtClean="0"/>
                        <a:t>Palantir</a:t>
                      </a:r>
                      <a:endParaRPr lang="en-US" sz="1000" dirty="0"/>
                    </a:p>
                  </a:txBody>
                  <a:tcPr/>
                </a:tc>
                <a:tc>
                  <a:txBody>
                    <a:bodyPr/>
                    <a:lstStyle/>
                    <a:p>
                      <a:endParaRPr lang="en-US" sz="1000" dirty="0"/>
                    </a:p>
                  </a:txBody>
                  <a:tcPr/>
                </a:tc>
                <a:tc>
                  <a:txBody>
                    <a:bodyPr/>
                    <a:lstStyle/>
                    <a:p>
                      <a:endParaRPr lang="en-US" sz="1000" dirty="0"/>
                    </a:p>
                  </a:txBody>
                  <a:tcPr/>
                </a:tc>
                <a:tc>
                  <a:txBody>
                    <a:bodyPr/>
                    <a:lstStyle/>
                    <a:p>
                      <a:r>
                        <a:rPr lang="en-US" sz="1000" dirty="0" smtClean="0"/>
                        <a:t>8</a:t>
                      </a:r>
                      <a:endParaRPr lang="en-US" sz="1000" dirty="0"/>
                    </a:p>
                  </a:txBody>
                  <a:tcPr/>
                </a:tc>
                <a:tc>
                  <a:txBody>
                    <a:bodyPr/>
                    <a:lstStyle/>
                    <a:p>
                      <a:r>
                        <a:rPr lang="en-US" sz="1000" dirty="0" smtClean="0"/>
                        <a:t>$7.3MM</a:t>
                      </a:r>
                      <a:endParaRPr lang="en-US" sz="1000" dirty="0"/>
                    </a:p>
                  </a:txBody>
                  <a:tcPr/>
                </a:tc>
                <a:tc>
                  <a:txBody>
                    <a:bodyPr/>
                    <a:lstStyle/>
                    <a:p>
                      <a:r>
                        <a:rPr lang="en-US" sz="1000" dirty="0" smtClean="0"/>
                        <a:t>P&amp;CB</a:t>
                      </a:r>
                      <a:endParaRPr lang="en-US" sz="1000" dirty="0"/>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t>Support the </a:t>
                      </a:r>
                      <a:r>
                        <a:rPr lang="en-US" sz="1000" dirty="0" err="1" smtClean="0"/>
                        <a:t>Palantir</a:t>
                      </a:r>
                      <a:r>
                        <a:rPr lang="en-US" sz="1000" baseline="0" dirty="0" smtClean="0"/>
                        <a:t> data modelling tool for RBC businesses.</a:t>
                      </a:r>
                      <a:endParaRPr lang="en-US" sz="1000" dirty="0" smtClean="0"/>
                    </a:p>
                  </a:txBody>
                  <a:tcPr/>
                </a:tc>
              </a:tr>
              <a:tr h="331475">
                <a:tc>
                  <a:txBody>
                    <a:bodyPr/>
                    <a:lstStyle/>
                    <a:p>
                      <a:r>
                        <a:rPr lang="en-US" sz="1000" dirty="0" smtClean="0"/>
                        <a:t>12</a:t>
                      </a:r>
                      <a:endParaRPr lang="en-US" sz="1000" dirty="0"/>
                    </a:p>
                  </a:txBody>
                  <a:tcPr/>
                </a:tc>
                <a:tc>
                  <a:txBody>
                    <a:bodyPr/>
                    <a:lstStyle/>
                    <a:p>
                      <a:r>
                        <a:rPr lang="en-US" sz="1000" dirty="0" smtClean="0"/>
                        <a:t>Customer Facing Tool (</a:t>
                      </a:r>
                      <a:r>
                        <a:rPr lang="en-US" sz="1000" dirty="0" err="1" smtClean="0"/>
                        <a:t>Palantir</a:t>
                      </a:r>
                      <a:r>
                        <a:rPr lang="en-US" sz="1000" dirty="0" smtClean="0"/>
                        <a:t> Replacement)</a:t>
                      </a:r>
                      <a:endParaRPr lang="en-US" sz="1000" dirty="0"/>
                    </a:p>
                  </a:txBody>
                  <a:tcPr/>
                </a:tc>
                <a:tc>
                  <a:txBody>
                    <a:bodyPr/>
                    <a:lstStyle/>
                    <a:p>
                      <a:endParaRPr lang="en-US" sz="1000" dirty="0"/>
                    </a:p>
                  </a:txBody>
                  <a:tcPr/>
                </a:tc>
                <a:tc>
                  <a:txBody>
                    <a:bodyPr/>
                    <a:lstStyle/>
                    <a:p>
                      <a:endParaRPr lang="en-US" sz="1000" dirty="0"/>
                    </a:p>
                  </a:txBody>
                  <a:tcPr/>
                </a:tc>
                <a:tc>
                  <a:txBody>
                    <a:bodyPr/>
                    <a:lstStyle/>
                    <a:p>
                      <a:r>
                        <a:rPr lang="en-US" sz="1000" dirty="0" smtClean="0"/>
                        <a:t>6</a:t>
                      </a:r>
                      <a:endParaRPr lang="en-US" sz="1000" dirty="0"/>
                    </a:p>
                  </a:txBody>
                  <a:tcPr/>
                </a:tc>
                <a:tc>
                  <a:txBody>
                    <a:bodyPr/>
                    <a:lstStyle/>
                    <a:p>
                      <a:r>
                        <a:rPr lang="en-US" sz="1000" dirty="0" smtClean="0"/>
                        <a:t>$2.0MM</a:t>
                      </a:r>
                      <a:endParaRPr lang="en-US" sz="1000" dirty="0"/>
                    </a:p>
                  </a:txBody>
                  <a:tcPr/>
                </a:tc>
                <a:tc>
                  <a:txBody>
                    <a:bodyPr/>
                    <a:lstStyle/>
                    <a:p>
                      <a:r>
                        <a:rPr lang="en-US" sz="1000" dirty="0" smtClean="0"/>
                        <a:t>P&amp;CB</a:t>
                      </a:r>
                      <a:endParaRPr lang="en-US" sz="1000" dirty="0"/>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t>Develop</a:t>
                      </a:r>
                      <a:r>
                        <a:rPr lang="en-US" sz="1000" baseline="0" dirty="0" smtClean="0"/>
                        <a:t> an internal customer facing data tool that can be used to replace supplier purchased solutions (e.g. </a:t>
                      </a:r>
                      <a:r>
                        <a:rPr lang="en-US" sz="1000" baseline="0" dirty="0" err="1" smtClean="0"/>
                        <a:t>Palantir</a:t>
                      </a:r>
                      <a:r>
                        <a:rPr lang="en-US" sz="1000" baseline="0" dirty="0" smtClean="0"/>
                        <a:t>).</a:t>
                      </a:r>
                      <a:endParaRPr lang="en-US" sz="1000" dirty="0" smtClean="0"/>
                    </a:p>
                  </a:txBody>
                  <a:tcPr/>
                </a:tc>
              </a:tr>
              <a:tr h="307798">
                <a:tc>
                  <a:txBody>
                    <a:bodyPr/>
                    <a:lstStyle/>
                    <a:p>
                      <a:r>
                        <a:rPr lang="en-US" sz="1000" dirty="0" smtClean="0"/>
                        <a:t>13</a:t>
                      </a:r>
                      <a:endParaRPr lang="en-US" sz="1000" dirty="0"/>
                    </a:p>
                  </a:txBody>
                  <a:tcPr/>
                </a:tc>
                <a:tc>
                  <a:txBody>
                    <a:bodyPr/>
                    <a:lstStyle/>
                    <a:p>
                      <a:r>
                        <a:rPr lang="en-US" sz="1000" dirty="0" smtClean="0"/>
                        <a:t>Insurance</a:t>
                      </a:r>
                      <a:endParaRPr lang="en-US" sz="1000" dirty="0"/>
                    </a:p>
                  </a:txBody>
                  <a:tcPr/>
                </a:tc>
                <a:tc>
                  <a:txBody>
                    <a:bodyPr/>
                    <a:lstStyle/>
                    <a:p>
                      <a:endParaRPr lang="en-US" sz="1000" dirty="0"/>
                    </a:p>
                  </a:txBody>
                  <a:tcPr/>
                </a:tc>
                <a:tc>
                  <a:txBody>
                    <a:bodyPr/>
                    <a:lstStyle/>
                    <a:p>
                      <a:endParaRPr lang="en-US" sz="1000" dirty="0"/>
                    </a:p>
                  </a:txBody>
                  <a:tcPr/>
                </a:tc>
                <a:tc>
                  <a:txBody>
                    <a:bodyPr/>
                    <a:lstStyle/>
                    <a:p>
                      <a:r>
                        <a:rPr lang="en-US" sz="1000" dirty="0" smtClean="0"/>
                        <a:t>1</a:t>
                      </a:r>
                      <a:endParaRPr lang="en-US" sz="1000" dirty="0"/>
                    </a:p>
                  </a:txBody>
                  <a:tcPr/>
                </a:tc>
                <a:tc>
                  <a:txBody>
                    <a:bodyPr/>
                    <a:lstStyle/>
                    <a:p>
                      <a:r>
                        <a:rPr lang="en-US" sz="1000" dirty="0" smtClean="0"/>
                        <a:t>$0.7MM</a:t>
                      </a:r>
                      <a:endParaRPr lang="en-US" sz="1000" dirty="0"/>
                    </a:p>
                  </a:txBody>
                  <a:tcPr/>
                </a:tc>
                <a:tc>
                  <a:txBody>
                    <a:bodyPr/>
                    <a:lstStyle/>
                    <a:p>
                      <a:r>
                        <a:rPr lang="en-US" sz="1000" dirty="0" smtClean="0"/>
                        <a:t>Insurance</a:t>
                      </a:r>
                      <a:endParaRPr lang="en-US" sz="1000" dirty="0"/>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t>Support the insurance business</a:t>
                      </a:r>
                      <a:r>
                        <a:rPr lang="en-US" sz="1000" baseline="0" dirty="0" smtClean="0"/>
                        <a:t>es data and analytics needs by providing design and implementation of data tools, platforms, and services.</a:t>
                      </a:r>
                      <a:endParaRPr lang="en-US" sz="1000" dirty="0" smtClean="0"/>
                    </a:p>
                  </a:txBody>
                  <a:tcPr/>
                </a:tc>
              </a:tr>
              <a:tr h="426182">
                <a:tc>
                  <a:txBody>
                    <a:bodyPr/>
                    <a:lstStyle/>
                    <a:p>
                      <a:r>
                        <a:rPr lang="en-US" sz="1000" dirty="0" smtClean="0"/>
                        <a:t>14</a:t>
                      </a:r>
                      <a:endParaRPr lang="en-US" sz="1000" dirty="0"/>
                    </a:p>
                  </a:txBody>
                  <a:tcPr/>
                </a:tc>
                <a:tc>
                  <a:txBody>
                    <a:bodyPr/>
                    <a:lstStyle/>
                    <a:p>
                      <a:r>
                        <a:rPr lang="en-US" sz="1000" dirty="0" smtClean="0"/>
                        <a:t>Project Delivery</a:t>
                      </a:r>
                      <a:endParaRPr lang="en-US" sz="1000" dirty="0"/>
                    </a:p>
                  </a:txBody>
                  <a:tcPr/>
                </a:tc>
                <a:tc>
                  <a:txBody>
                    <a:bodyPr/>
                    <a:lstStyle/>
                    <a:p>
                      <a:endParaRPr lang="en-US" sz="1000" dirty="0"/>
                    </a:p>
                  </a:txBody>
                  <a:tcPr/>
                </a:tc>
                <a:tc>
                  <a:txBody>
                    <a:bodyPr/>
                    <a:lstStyle/>
                    <a:p>
                      <a:endParaRPr lang="en-US" sz="1000" dirty="0"/>
                    </a:p>
                  </a:txBody>
                  <a:tcPr/>
                </a:tc>
                <a:tc>
                  <a:txBody>
                    <a:bodyPr/>
                    <a:lstStyle/>
                    <a:p>
                      <a:r>
                        <a:rPr lang="en-US" sz="1000" dirty="0" smtClean="0"/>
                        <a:t>10</a:t>
                      </a:r>
                      <a:endParaRPr lang="en-US" sz="1000" dirty="0"/>
                    </a:p>
                  </a:txBody>
                  <a:tcPr/>
                </a:tc>
                <a:tc>
                  <a:txBody>
                    <a:bodyPr/>
                    <a:lstStyle/>
                    <a:p>
                      <a:r>
                        <a:rPr lang="en-US" sz="1000" dirty="0" smtClean="0"/>
                        <a:t>$6.7MM</a:t>
                      </a:r>
                      <a:endParaRPr lang="en-US" sz="1000" dirty="0"/>
                    </a:p>
                  </a:txBody>
                  <a:tcPr/>
                </a:tc>
                <a:tc>
                  <a:txBody>
                    <a:bodyPr/>
                    <a:lstStyle/>
                    <a:p>
                      <a:r>
                        <a:rPr lang="en-US" sz="1000" dirty="0" smtClean="0"/>
                        <a:t>All</a:t>
                      </a:r>
                      <a:endParaRPr lang="en-US" sz="1000" dirty="0"/>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b="0" dirty="0" smtClean="0">
                          <a:solidFill>
                            <a:schemeClr val="tx1"/>
                          </a:solidFill>
                        </a:rPr>
                        <a:t>Manage the increased growth in business projects and support business needs and implementation of key initiatives. Project growth for FY2019 from a combination of business and regulatory projects including IFRS17, Lynx, Omni, and Payments Modernization.</a:t>
                      </a:r>
                    </a:p>
                  </a:txBody>
                  <a:tcPr/>
                </a:tc>
              </a:tr>
              <a:tr h="331475">
                <a:tc>
                  <a:txBody>
                    <a:bodyPr/>
                    <a:lstStyle/>
                    <a:p>
                      <a:r>
                        <a:rPr lang="en-US" sz="1000" dirty="0" smtClean="0"/>
                        <a:t>15</a:t>
                      </a:r>
                      <a:endParaRPr lang="en-US" sz="1000" dirty="0"/>
                    </a:p>
                  </a:txBody>
                  <a:tcPr/>
                </a:tc>
                <a:tc>
                  <a:txBody>
                    <a:bodyPr/>
                    <a:lstStyle/>
                    <a:p>
                      <a:r>
                        <a:rPr lang="en-US" sz="1000" dirty="0" smtClean="0"/>
                        <a:t>Planning &amp; Business Process Re-Engineering</a:t>
                      </a:r>
                      <a:endParaRPr lang="en-US" sz="1000" dirty="0"/>
                    </a:p>
                  </a:txBody>
                  <a:tcPr/>
                </a:tc>
                <a:tc>
                  <a:txBody>
                    <a:bodyPr/>
                    <a:lstStyle/>
                    <a:p>
                      <a:endParaRPr lang="en-US" sz="1000" dirty="0"/>
                    </a:p>
                  </a:txBody>
                  <a:tcPr/>
                </a:tc>
                <a:tc>
                  <a:txBody>
                    <a:bodyPr/>
                    <a:lstStyle/>
                    <a:p>
                      <a:endParaRPr lang="en-US" sz="1000" dirty="0"/>
                    </a:p>
                  </a:txBody>
                  <a:tcPr/>
                </a:tc>
                <a:tc>
                  <a:txBody>
                    <a:bodyPr/>
                    <a:lstStyle/>
                    <a:p>
                      <a:r>
                        <a:rPr lang="en-US" sz="1000" dirty="0" smtClean="0"/>
                        <a:t>4</a:t>
                      </a:r>
                      <a:endParaRPr lang="en-US" sz="1000" dirty="0"/>
                    </a:p>
                  </a:txBody>
                  <a:tcPr/>
                </a:tc>
                <a:tc>
                  <a:txBody>
                    <a:bodyPr/>
                    <a:lstStyle/>
                    <a:p>
                      <a:r>
                        <a:rPr lang="en-US" sz="1000" dirty="0" smtClean="0"/>
                        <a:t>$3.7MM</a:t>
                      </a:r>
                      <a:endParaRPr lang="en-US" sz="1000" dirty="0"/>
                    </a:p>
                  </a:txBody>
                  <a:tcPr/>
                </a:tc>
                <a:tc>
                  <a:txBody>
                    <a:bodyPr/>
                    <a:lstStyle/>
                    <a:p>
                      <a:r>
                        <a:rPr lang="en-US" sz="1000" dirty="0" smtClean="0"/>
                        <a:t>All</a:t>
                      </a:r>
                      <a:endParaRPr lang="en-US" sz="1000" dirty="0"/>
                    </a:p>
                  </a:txBody>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t>Capacity to manage and run DNA operations with rapid growth, increased transparency, and key business demands.</a:t>
                      </a:r>
                      <a:r>
                        <a:rPr lang="en-US" sz="1000" baseline="0" dirty="0" smtClean="0"/>
                        <a:t> </a:t>
                      </a:r>
                      <a:r>
                        <a:rPr lang="en-US" sz="1000" dirty="0" smtClean="0"/>
                        <a:t>Improve DNA processes and find efficiencies in operations.</a:t>
                      </a:r>
                    </a:p>
                  </a:txBody>
                  <a:tcPr/>
                </a:tc>
              </a:tr>
              <a:tr h="201252">
                <a:tc gridSpan="2">
                  <a:txBody>
                    <a:bodyPr/>
                    <a:lstStyle/>
                    <a:p>
                      <a:r>
                        <a:rPr lang="en-US" sz="1000" b="1" dirty="0" smtClean="0"/>
                        <a:t>Over Plan Subtotal</a:t>
                      </a:r>
                      <a:endParaRPr lang="en-US" sz="1000" b="1" dirty="0"/>
                    </a:p>
                  </a:txBody>
                  <a:tcPr>
                    <a:solidFill>
                      <a:schemeClr val="bg1">
                        <a:lumMod val="85000"/>
                      </a:schemeClr>
                    </a:solidFill>
                  </a:tcPr>
                </a:tc>
                <a:tc hMerge="1">
                  <a:txBody>
                    <a:bodyPr/>
                    <a:lstStyle/>
                    <a:p>
                      <a:endParaRPr lang="en-US"/>
                    </a:p>
                  </a:txBody>
                  <a:tcPr/>
                </a:tc>
                <a:tc>
                  <a:txBody>
                    <a:bodyPr/>
                    <a:lstStyle/>
                    <a:p>
                      <a:endParaRPr lang="en-US" sz="1000" b="1" dirty="0"/>
                    </a:p>
                  </a:txBody>
                  <a:tcPr>
                    <a:solidFill>
                      <a:schemeClr val="bg1">
                        <a:lumMod val="85000"/>
                      </a:schemeClr>
                    </a:solidFill>
                  </a:tcPr>
                </a:tc>
                <a:tc>
                  <a:txBody>
                    <a:bodyPr/>
                    <a:lstStyle/>
                    <a:p>
                      <a:endParaRPr lang="en-US" sz="1000" b="1" dirty="0"/>
                    </a:p>
                  </a:txBody>
                  <a:tcPr>
                    <a:solidFill>
                      <a:schemeClr val="bg1">
                        <a:lumMod val="85000"/>
                      </a:schemeClr>
                    </a:solidFill>
                  </a:tcPr>
                </a:tc>
                <a:tc>
                  <a:txBody>
                    <a:bodyPr/>
                    <a:lstStyle/>
                    <a:p>
                      <a:r>
                        <a:rPr lang="en-US" sz="1000" b="1" dirty="0" smtClean="0"/>
                        <a:t>37</a:t>
                      </a:r>
                      <a:endParaRPr lang="en-US" sz="1000" b="1" dirty="0"/>
                    </a:p>
                  </a:txBody>
                  <a:tcPr>
                    <a:solidFill>
                      <a:schemeClr val="bg1">
                        <a:lumMod val="85000"/>
                      </a:schemeClr>
                    </a:solidFill>
                  </a:tcPr>
                </a:tc>
                <a:tc>
                  <a:txBody>
                    <a:bodyPr/>
                    <a:lstStyle/>
                    <a:p>
                      <a:r>
                        <a:rPr lang="en-US" sz="1000" b="1" dirty="0" smtClean="0"/>
                        <a:t>$32.2MM</a:t>
                      </a:r>
                      <a:endParaRPr lang="en-US" sz="1000" b="1" dirty="0"/>
                    </a:p>
                  </a:txBody>
                  <a:tcPr>
                    <a:solidFill>
                      <a:schemeClr val="bg1">
                        <a:lumMod val="85000"/>
                      </a:schemeClr>
                    </a:solidFill>
                  </a:tcPr>
                </a:tc>
                <a:tc>
                  <a:txBody>
                    <a:bodyPr/>
                    <a:lstStyle/>
                    <a:p>
                      <a:endParaRPr lang="en-US" sz="1000" b="1" dirty="0"/>
                    </a:p>
                  </a:txBody>
                  <a:tcPr>
                    <a:solidFill>
                      <a:schemeClr val="bg1">
                        <a:lumMod val="85000"/>
                      </a:schemeClr>
                    </a:solidFill>
                  </a:tcPr>
                </a:tc>
                <a:tc>
                  <a:txBody>
                    <a:bodyPr/>
                    <a:lstStyle/>
                    <a:p>
                      <a:endParaRPr lang="en-US" sz="1000" b="1" dirty="0"/>
                    </a:p>
                  </a:txBody>
                  <a:tcPr>
                    <a:solidFill>
                      <a:schemeClr val="bg1">
                        <a:lumMod val="85000"/>
                      </a:schemeClr>
                    </a:solidFill>
                  </a:tcPr>
                </a:tc>
              </a:tr>
              <a:tr h="201252">
                <a:tc gridSpan="2">
                  <a:txBody>
                    <a:bodyPr/>
                    <a:lstStyle/>
                    <a:p>
                      <a:r>
                        <a:rPr lang="en-US" sz="1000" b="1" dirty="0" smtClean="0"/>
                        <a:t>Grand Total</a:t>
                      </a:r>
                      <a:endParaRPr lang="en-US" sz="1000" b="1" dirty="0"/>
                    </a:p>
                  </a:txBody>
                  <a:tcPr>
                    <a:solidFill>
                      <a:schemeClr val="bg1">
                        <a:lumMod val="85000"/>
                      </a:schemeClr>
                    </a:solidFill>
                  </a:tcPr>
                </a:tc>
                <a:tc hMerge="1">
                  <a:txBody>
                    <a:bodyPr/>
                    <a:lstStyle/>
                    <a:p>
                      <a:endParaRPr lang="en-US" sz="1600" dirty="0"/>
                    </a:p>
                  </a:txBody>
                  <a:tcPr/>
                </a:tc>
                <a:tc>
                  <a:txBody>
                    <a:bodyPr/>
                    <a:lstStyle/>
                    <a:p>
                      <a:endParaRPr lang="en-US" sz="1000" b="1" dirty="0"/>
                    </a:p>
                  </a:txBody>
                  <a:tcPr>
                    <a:solidFill>
                      <a:schemeClr val="bg1">
                        <a:lumMod val="85000"/>
                      </a:schemeClr>
                    </a:solidFill>
                  </a:tcPr>
                </a:tc>
                <a:tc>
                  <a:txBody>
                    <a:bodyPr/>
                    <a:lstStyle/>
                    <a:p>
                      <a:endParaRPr lang="en-US" sz="1000" b="1" dirty="0"/>
                    </a:p>
                  </a:txBody>
                  <a:tcPr>
                    <a:solidFill>
                      <a:schemeClr val="bg1">
                        <a:lumMod val="85000"/>
                      </a:schemeClr>
                    </a:solidFill>
                  </a:tcPr>
                </a:tc>
                <a:tc>
                  <a:txBody>
                    <a:bodyPr/>
                    <a:lstStyle/>
                    <a:p>
                      <a:r>
                        <a:rPr lang="en-US" sz="1000" b="1" dirty="0" smtClean="0"/>
                        <a:t>138</a:t>
                      </a:r>
                      <a:endParaRPr lang="en-US" sz="1000" b="1" dirty="0"/>
                    </a:p>
                  </a:txBody>
                  <a:tcPr>
                    <a:solidFill>
                      <a:schemeClr val="bg1">
                        <a:lumMod val="85000"/>
                      </a:schemeClr>
                    </a:solidFill>
                  </a:tcPr>
                </a:tc>
                <a:tc>
                  <a:txBody>
                    <a:bodyPr/>
                    <a:lstStyle/>
                    <a:p>
                      <a:r>
                        <a:rPr lang="en-US" sz="1000" b="1" dirty="0" smtClean="0"/>
                        <a:t>$71.1MM</a:t>
                      </a:r>
                      <a:endParaRPr lang="en-US" sz="1000" b="1" dirty="0"/>
                    </a:p>
                  </a:txBody>
                  <a:tcPr>
                    <a:solidFill>
                      <a:schemeClr val="bg1">
                        <a:lumMod val="85000"/>
                      </a:schemeClr>
                    </a:solidFill>
                  </a:tcPr>
                </a:tc>
                <a:tc>
                  <a:txBody>
                    <a:bodyPr/>
                    <a:lstStyle/>
                    <a:p>
                      <a:endParaRPr lang="en-US" sz="1000" b="1" dirty="0"/>
                    </a:p>
                  </a:txBody>
                  <a:tcPr>
                    <a:solidFill>
                      <a:schemeClr val="bg1">
                        <a:lumMod val="85000"/>
                      </a:schemeClr>
                    </a:solidFill>
                  </a:tcPr>
                </a:tc>
                <a:tc>
                  <a:txBody>
                    <a:bodyPr/>
                    <a:lstStyle/>
                    <a:p>
                      <a:endParaRPr lang="en-US" sz="1000" b="1" dirty="0"/>
                    </a:p>
                  </a:txBody>
                  <a:tcPr>
                    <a:solidFill>
                      <a:schemeClr val="bg1">
                        <a:lumMod val="85000"/>
                      </a:schemeClr>
                    </a:solidFill>
                  </a:tcPr>
                </a:tc>
              </a:tr>
            </a:tbl>
          </a:graphicData>
        </a:graphic>
      </p:graphicFrame>
      <p:sp>
        <p:nvSpPr>
          <p:cNvPr id="3" name="Slide Number Placeholder 2"/>
          <p:cNvSpPr>
            <a:spLocks noGrp="1"/>
          </p:cNvSpPr>
          <p:nvPr>
            <p:ph type="sldNum" sz="quarter" idx="12"/>
          </p:nvPr>
        </p:nvSpPr>
        <p:spPr/>
        <p:txBody>
          <a:bodyPr/>
          <a:lstStyle/>
          <a:p>
            <a:fld id="{1190BA2A-4E42-4548-BB76-F9393884CAA5}" type="slidenum">
              <a:rPr lang="en-US" smtClean="0">
                <a:solidFill>
                  <a:prstClr val="black">
                    <a:tint val="75000"/>
                  </a:prstClr>
                </a:solidFill>
              </a:rPr>
              <a:pPr/>
              <a:t>24</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9568634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475184" y="5445733"/>
            <a:ext cx="9241632" cy="769441"/>
          </a:xfrm>
          <a:prstGeom prst="rect">
            <a:avLst/>
          </a:prstGeom>
        </p:spPr>
        <p:txBody>
          <a:bodyPr>
            <a:normAutofit fontScale="97500"/>
          </a:bodyPr>
          <a:lstStyle/>
          <a:p>
            <a:pPr algn="ctr" defTabSz="685891">
              <a:spcBef>
                <a:spcPct val="0"/>
              </a:spcBef>
            </a:pPr>
            <a:r>
              <a:rPr lang="en-US" sz="4400" b="1" dirty="0" smtClean="0">
                <a:solidFill>
                  <a:srgbClr val="261991"/>
                </a:solidFill>
                <a:latin typeface="Arial Narrow" panose="020B0606020202030204" pitchFamily="34" charset="0"/>
                <a:ea typeface="Fira Sans Heavy" panose="020B0A03050000020004" pitchFamily="34" charset="0"/>
              </a:rPr>
              <a:t>2019 DevOps I.C.I.</a:t>
            </a:r>
            <a:endParaRPr lang="en-US" sz="4400" b="1" dirty="0">
              <a:solidFill>
                <a:srgbClr val="261991"/>
              </a:solidFill>
              <a:latin typeface="Arial Narrow" panose="020B0606020202030204" pitchFamily="34" charset="0"/>
              <a:ea typeface="Fira Sans Heavy" panose="020B0A030500000200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1599" y="378714"/>
            <a:ext cx="6968802" cy="5144243"/>
          </a:xfrm>
          <a:prstGeom prst="rect">
            <a:avLst/>
          </a:prstGeom>
        </p:spPr>
      </p:pic>
      <p:sp>
        <p:nvSpPr>
          <p:cNvPr id="5" name="Slide Number Placeholder 4"/>
          <p:cNvSpPr>
            <a:spLocks noGrp="1"/>
          </p:cNvSpPr>
          <p:nvPr>
            <p:ph type="sldNum" sz="quarter" idx="12"/>
          </p:nvPr>
        </p:nvSpPr>
        <p:spPr/>
        <p:txBody>
          <a:bodyPr/>
          <a:lstStyle/>
          <a:p>
            <a:fld id="{2A916FC7-36A5-47F8-AC6B-E8604D873A68}" type="slidenum">
              <a:rPr lang="en-US" smtClean="0"/>
              <a:pPr/>
              <a:t>25</a:t>
            </a:fld>
            <a:endParaRPr lang="en-US" dirty="0"/>
          </a:p>
        </p:txBody>
      </p:sp>
      <p:sp>
        <p:nvSpPr>
          <p:cNvPr id="6" name="Rectangle 5"/>
          <p:cNvSpPr/>
          <p:nvPr/>
        </p:nvSpPr>
        <p:spPr>
          <a:xfrm>
            <a:off x="1475184" y="6071711"/>
            <a:ext cx="9241632" cy="769441"/>
          </a:xfrm>
          <a:prstGeom prst="rect">
            <a:avLst/>
          </a:prstGeom>
        </p:spPr>
        <p:txBody>
          <a:bodyPr anchor="ctr">
            <a:normAutofit fontScale="97500"/>
          </a:bodyPr>
          <a:lstStyle/>
          <a:p>
            <a:pPr algn="ctr" defTabSz="685891">
              <a:spcBef>
                <a:spcPct val="0"/>
              </a:spcBef>
            </a:pPr>
            <a:r>
              <a:rPr lang="en-US" sz="2400" b="1" i="1" dirty="0" smtClean="0">
                <a:solidFill>
                  <a:prstClr val="white">
                    <a:lumMod val="50000"/>
                  </a:prstClr>
                </a:solidFill>
                <a:latin typeface="Arial Narrow" panose="020B0606020202030204" pitchFamily="34" charset="0"/>
                <a:ea typeface="Fira Sans Heavy" panose="020B0A03050000020004" pitchFamily="34" charset="0"/>
              </a:rPr>
              <a:t>V0.4 </a:t>
            </a:r>
            <a:r>
              <a:rPr lang="en-US" sz="2400" b="1" i="1" dirty="0">
                <a:solidFill>
                  <a:prstClr val="white">
                    <a:lumMod val="50000"/>
                  </a:prstClr>
                </a:solidFill>
                <a:latin typeface="Arial Narrow" panose="020B0606020202030204" pitchFamily="34" charset="0"/>
                <a:ea typeface="Fira Sans Heavy" panose="020B0A03050000020004" pitchFamily="34" charset="0"/>
              </a:rPr>
              <a:t>– updated </a:t>
            </a:r>
            <a:r>
              <a:rPr lang="en-US" sz="2400" b="1" i="1" dirty="0" smtClean="0">
                <a:solidFill>
                  <a:prstClr val="white">
                    <a:lumMod val="50000"/>
                  </a:prstClr>
                </a:solidFill>
                <a:latin typeface="Arial Narrow" panose="020B0606020202030204" pitchFamily="34" charset="0"/>
                <a:ea typeface="Fira Sans Heavy" panose="020B0A03050000020004" pitchFamily="34" charset="0"/>
              </a:rPr>
              <a:t>09/11/18</a:t>
            </a:r>
            <a:endParaRPr lang="en-US" sz="2400" b="1" i="1" dirty="0">
              <a:solidFill>
                <a:prstClr val="white">
                  <a:lumMod val="50000"/>
                </a:prstClr>
              </a:solidFill>
              <a:latin typeface="Arial Narrow" panose="020B0606020202030204" pitchFamily="34" charset="0"/>
              <a:ea typeface="Fira Sans Heavy" panose="020B0A03050000020004" pitchFamily="34" charset="0"/>
            </a:endParaRPr>
          </a:p>
        </p:txBody>
      </p:sp>
    </p:spTree>
    <p:custDataLst>
      <p:tags r:id="rId1"/>
    </p:custDataLst>
    <p:extLst>
      <p:ext uri="{BB962C8B-B14F-4D97-AF65-F5344CB8AC3E}">
        <p14:creationId xmlns:p14="http://schemas.microsoft.com/office/powerpoint/2010/main" val="39713819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A916FC7-36A5-47F8-AC6B-E8604D873A68}" type="slidenum">
              <a:rPr lang="en-US" smtClean="0"/>
              <a:pPr/>
              <a:t>26</a:t>
            </a:fld>
            <a:endParaRPr lang="en-US" dirty="0"/>
          </a:p>
        </p:txBody>
      </p:sp>
      <p:sp>
        <p:nvSpPr>
          <p:cNvPr id="2" name="Title 1"/>
          <p:cNvSpPr>
            <a:spLocks noGrp="1"/>
          </p:cNvSpPr>
          <p:nvPr>
            <p:ph type="title"/>
          </p:nvPr>
        </p:nvSpPr>
        <p:spPr>
          <a:xfrm>
            <a:off x="609601" y="76200"/>
            <a:ext cx="8502032" cy="715963"/>
          </a:xfrm>
        </p:spPr>
        <p:txBody>
          <a:bodyPr>
            <a:normAutofit fontScale="90000"/>
          </a:bodyPr>
          <a:lstStyle/>
          <a:p>
            <a:r>
              <a:rPr lang="en-US" dirty="0"/>
              <a:t>2019 </a:t>
            </a:r>
            <a:r>
              <a:rPr lang="en-US" dirty="0" smtClean="0"/>
              <a:t>ICI –  Map to Plan</a:t>
            </a:r>
            <a:endParaRPr lang="en-US" dirty="0"/>
          </a:p>
        </p:txBody>
      </p:sp>
      <p:graphicFrame>
        <p:nvGraphicFramePr>
          <p:cNvPr id="5" name="Content Placeholder 4"/>
          <p:cNvGraphicFramePr>
            <a:graphicFrameLocks noGrp="1"/>
          </p:cNvGraphicFramePr>
          <p:nvPr>
            <p:ph idx="1"/>
            <p:extLst/>
          </p:nvPr>
        </p:nvGraphicFramePr>
        <p:xfrm>
          <a:off x="48978" y="922570"/>
          <a:ext cx="12059981" cy="3596640"/>
        </p:xfrm>
        <a:graphic>
          <a:graphicData uri="http://schemas.openxmlformats.org/drawingml/2006/table">
            <a:tbl>
              <a:tblPr firstRow="1" bandRow="1">
                <a:tableStyleId>{5940675A-B579-460E-94D1-54222C63F5DA}</a:tableStyleId>
              </a:tblPr>
              <a:tblGrid>
                <a:gridCol w="379129"/>
                <a:gridCol w="6808683"/>
                <a:gridCol w="568675"/>
                <a:gridCol w="543950"/>
                <a:gridCol w="576917"/>
                <a:gridCol w="535708"/>
                <a:gridCol w="2646919"/>
              </a:tblGrid>
              <a:tr h="258773">
                <a:tc rowSpan="2" gridSpan="2">
                  <a:txBody>
                    <a:bodyPr/>
                    <a:lstStyle/>
                    <a:p>
                      <a:pPr marL="57150" indent="0" algn="l"/>
                      <a:r>
                        <a:rPr lang="en-US" sz="1200" b="1" dirty="0" smtClean="0">
                          <a:latin typeface="Arial" panose="020B0604020202020204" pitchFamily="34" charset="0"/>
                          <a:cs typeface="Arial" panose="020B0604020202020204" pitchFamily="34" charset="0"/>
                        </a:rPr>
                        <a:t>Prioritized Initiatives</a:t>
                      </a:r>
                      <a:endParaRPr lang="en-US" sz="1200" b="1" dirty="0">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hMerge="1">
                  <a:txBody>
                    <a:bodyPr/>
                    <a:lstStyle/>
                    <a:p>
                      <a:pPr marL="57150" indent="0" algn="l"/>
                      <a:endParaRPr lang="en-US" sz="1200" b="1" dirty="0">
                        <a:latin typeface="Arial" panose="020B0604020202020204" pitchFamily="34" charset="0"/>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0" marR="0" indent="0" algn="ctr" defTabSz="914498"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2018</a:t>
                      </a: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defTabSz="914498"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2019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algn="ctr"/>
                      <a:r>
                        <a:rPr lang="en-US" sz="1200" b="1" dirty="0" smtClean="0">
                          <a:solidFill>
                            <a:schemeClr val="tx1"/>
                          </a:solidFill>
                          <a:latin typeface="Arial" panose="020B0604020202020204" pitchFamily="34" charset="0"/>
                          <a:cs typeface="Arial" panose="020B0604020202020204" pitchFamily="34" charset="0"/>
                        </a:rPr>
                        <a:t>Comments</a:t>
                      </a:r>
                      <a:endParaRPr lang="en-US" sz="1200" b="1"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43763">
                <a:tc gridSpan="2" vMerge="1">
                  <a:txBody>
                    <a:bodyPr/>
                    <a:lstStyle/>
                    <a:p>
                      <a:pPr marL="0" indent="0" algn="ctr"/>
                      <a:endParaRPr lang="en-US" sz="1100" dirty="0">
                        <a:latin typeface="Arial" panose="020B0604020202020204" pitchFamily="34" charset="0"/>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vMerge="1">
                  <a:txBody>
                    <a:bodyPr/>
                    <a:lstStyle/>
                    <a:p>
                      <a:endParaRPr lang="en-US"/>
                    </a:p>
                  </a:txBody>
                  <a:tcPr/>
                </a:tc>
                <a:tc>
                  <a:txBody>
                    <a:bodyPr/>
                    <a:lstStyle/>
                    <a:p>
                      <a:pPr algn="ctr"/>
                      <a:r>
                        <a:rPr lang="en-US" sz="1000" kern="1200" dirty="0" smtClean="0">
                          <a:solidFill>
                            <a:schemeClr val="tx1"/>
                          </a:solidFill>
                          <a:latin typeface="Arial" panose="020B0604020202020204" pitchFamily="34" charset="0"/>
                          <a:ea typeface="+mn-ea"/>
                          <a:cs typeface="Arial" panose="020B0604020202020204" pitchFamily="34" charset="0"/>
                        </a:rPr>
                        <a:t>$MM</a:t>
                      </a: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kern="1200" dirty="0" smtClean="0">
                          <a:solidFill>
                            <a:schemeClr val="tx1"/>
                          </a:solidFill>
                          <a:latin typeface="Arial" panose="020B0604020202020204" pitchFamily="34" charset="0"/>
                          <a:ea typeface="+mn-ea"/>
                          <a:cs typeface="Arial" panose="020B0604020202020204" pitchFamily="34" charset="0"/>
                        </a:rPr>
                        <a:t>FTE</a:t>
                      </a: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kern="1200" dirty="0" smtClean="0">
                          <a:solidFill>
                            <a:schemeClr val="tx1"/>
                          </a:solidFill>
                          <a:latin typeface="Arial" panose="020B0604020202020204" pitchFamily="34" charset="0"/>
                          <a:ea typeface="+mn-ea"/>
                          <a:cs typeface="Arial" panose="020B0604020202020204" pitchFamily="34" charset="0"/>
                        </a:rPr>
                        <a:t>$MM</a:t>
                      </a: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kern="1200" dirty="0" smtClean="0">
                          <a:solidFill>
                            <a:schemeClr val="tx1"/>
                          </a:solidFill>
                          <a:latin typeface="Arial" panose="020B0604020202020204" pitchFamily="34" charset="0"/>
                          <a:ea typeface="+mn-ea"/>
                          <a:cs typeface="Arial" panose="020B0604020202020204" pitchFamily="34" charset="0"/>
                        </a:rPr>
                        <a:t>FTE</a:t>
                      </a: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3783">
                <a:tc>
                  <a:txBody>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1" dirty="0" smtClean="0">
                          <a:solidFill>
                            <a:srgbClr val="002060"/>
                          </a:solidFill>
                          <a:latin typeface="Arial" panose="020B0604020202020204" pitchFamily="34" charset="0"/>
                          <a:cs typeface="Arial" panose="020B0604020202020204" pitchFamily="34" charset="0"/>
                        </a:rPr>
                        <a:t>DevOps Development </a:t>
                      </a:r>
                    </a:p>
                    <a:p>
                      <a:r>
                        <a:rPr lang="en-US" sz="10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000" dirty="0" smtClean="0">
                          <a:latin typeface="Arial" panose="020B0604020202020204" pitchFamily="34" charset="0"/>
                          <a:cs typeface="Arial" panose="020B0604020202020204" pitchFamily="34" charset="0"/>
                        </a:rPr>
                        <a:t>No-touch DevOps pipelines </a:t>
                      </a:r>
                      <a:r>
                        <a:rPr lang="en-US" sz="1000" dirty="0" smtClean="0">
                          <a:solidFill>
                            <a:prstClr val="black"/>
                          </a:solidFill>
                          <a:latin typeface="Arial" panose="020B0604020202020204" pitchFamily="34" charset="0"/>
                          <a:cs typeface="Arial" panose="020B0604020202020204" pitchFamily="34" charset="0"/>
                        </a:rPr>
                        <a:t>enabling development teams to go from code to production in 1 hour.</a:t>
                      </a:r>
                      <a:endParaRPr lang="en-US" sz="1000" dirty="0">
                        <a:solidFill>
                          <a:srgbClr val="002060"/>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2.2</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12</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2.4</a:t>
                      </a:r>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13</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3783">
                <a:tc>
                  <a:txBody>
                    <a:bodyPr/>
                    <a:lstStyle/>
                    <a:p>
                      <a:pPr algn="ctr"/>
                      <a:r>
                        <a:rPr lang="en-US" sz="1000" dirty="0" smtClean="0">
                          <a:latin typeface="Arial" panose="020B0604020202020204" pitchFamily="34" charset="0"/>
                          <a:cs typeface="Arial" panose="020B0604020202020204" pitchFamily="34" charset="0"/>
                        </a:rPr>
                        <a:t>2</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1" dirty="0" smtClean="0">
                          <a:solidFill>
                            <a:srgbClr val="002060"/>
                          </a:solidFill>
                          <a:latin typeface="Arial" panose="020B0604020202020204" pitchFamily="34" charset="0"/>
                          <a:cs typeface="Arial" panose="020B0604020202020204" pitchFamily="34" charset="0"/>
                        </a:rPr>
                        <a:t>DevOps Services</a:t>
                      </a:r>
                    </a:p>
                    <a:p>
                      <a:r>
                        <a:rPr lang="en-US" sz="10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000" dirty="0" smtClean="0">
                          <a:latin typeface="Arial" panose="020B0604020202020204" pitchFamily="34" charset="0"/>
                          <a:cs typeface="Arial" panose="020B0604020202020204" pitchFamily="34" charset="0"/>
                        </a:rPr>
                        <a:t>Enterprise-grade reliability, performance, security</a:t>
                      </a:r>
                      <a:r>
                        <a:rPr lang="en-US" sz="1000" smtClean="0">
                          <a:latin typeface="Arial" panose="020B0604020202020204" pitchFamily="34" charset="0"/>
                          <a:cs typeface="Arial" panose="020B0604020202020204" pitchFamily="34" charset="0"/>
                        </a:rPr>
                        <a:t>, compliance, </a:t>
                      </a:r>
                      <a:r>
                        <a:rPr lang="en-US" sz="1000" dirty="0" smtClean="0">
                          <a:latin typeface="Arial" panose="020B0604020202020204" pitchFamily="34" charset="0"/>
                          <a:cs typeface="Arial" panose="020B0604020202020204" pitchFamily="34" charset="0"/>
                        </a:rPr>
                        <a:t>and service for Enterprise tools.</a:t>
                      </a:r>
                      <a:endParaRPr lang="en-US" sz="1000" dirty="0">
                        <a:solidFill>
                          <a:srgbClr val="002060"/>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5.2</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25</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5.4</a:t>
                      </a:r>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25</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91186">
                <a:tc>
                  <a:txBody>
                    <a:bodyPr/>
                    <a:lstStyle/>
                    <a:p>
                      <a:pPr algn="ctr"/>
                      <a:r>
                        <a:rPr lang="en-US" sz="1000" dirty="0" smtClean="0">
                          <a:latin typeface="Arial" panose="020B0604020202020204" pitchFamily="34" charset="0"/>
                          <a:cs typeface="Arial" panose="020B0604020202020204" pitchFamily="34" charset="0"/>
                        </a:rPr>
                        <a:t>3</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1" kern="1200" dirty="0" smtClean="0">
                          <a:solidFill>
                            <a:srgbClr val="002060"/>
                          </a:solidFill>
                          <a:latin typeface="Arial" panose="020B0604020202020204" pitchFamily="34" charset="0"/>
                          <a:ea typeface="+mn-ea"/>
                          <a:cs typeface="Arial" panose="020B0604020202020204" pitchFamily="34" charset="0"/>
                        </a:rPr>
                        <a:t>Enterprise Software:  </a:t>
                      </a:r>
                      <a:r>
                        <a:rPr lang="en-US" sz="1000" dirty="0" smtClean="0">
                          <a:latin typeface="Arial" panose="020B0604020202020204" pitchFamily="34" charset="0"/>
                          <a:cs typeface="Arial" panose="020B0604020202020204" pitchFamily="34" charset="0"/>
                        </a:rPr>
                        <a:t>Enterprise SCM,</a:t>
                      </a:r>
                      <a:r>
                        <a:rPr lang="en-US" sz="1000" baseline="0" dirty="0" smtClean="0">
                          <a:latin typeface="Arial" panose="020B0604020202020204" pitchFamily="34" charset="0"/>
                          <a:cs typeface="Arial" panose="020B0604020202020204" pitchFamily="34" charset="0"/>
                        </a:rPr>
                        <a:t> CI/CD, Security, Test, Task </a:t>
                      </a:r>
                      <a:r>
                        <a:rPr lang="en-US" sz="1000" baseline="0" dirty="0" err="1" smtClean="0">
                          <a:latin typeface="Arial" panose="020B0604020202020204" pitchFamily="34" charset="0"/>
                          <a:cs typeface="Arial" panose="020B0604020202020204" pitchFamily="34" charset="0"/>
                        </a:rPr>
                        <a:t>Mgmt</a:t>
                      </a:r>
                      <a:r>
                        <a:rPr lang="en-US" sz="1000" baseline="0" dirty="0" smtClean="0">
                          <a:latin typeface="Arial" panose="020B0604020202020204" pitchFamily="34" charset="0"/>
                          <a:cs typeface="Arial" panose="020B0604020202020204" pitchFamily="34" charset="0"/>
                        </a:rPr>
                        <a:t>/Collaboration s</a:t>
                      </a:r>
                      <a:r>
                        <a:rPr lang="en-US" sz="1000" dirty="0" smtClean="0">
                          <a:latin typeface="Arial" panose="020B0604020202020204" pitchFamily="34" charset="0"/>
                          <a:cs typeface="Arial" panose="020B0604020202020204" pitchFamily="34" charset="0"/>
                        </a:rPr>
                        <a:t>oftware</a:t>
                      </a:r>
                      <a:endParaRPr lang="en-US" sz="1000" b="1" kern="1200" dirty="0">
                        <a:solidFill>
                          <a:prstClr val="black">
                            <a:lumMod val="50000"/>
                            <a:lumOff val="50000"/>
                          </a:prstClr>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8.0</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9.3</a:t>
                      </a:r>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aseline="0" dirty="0" smtClean="0">
                          <a:solidFill>
                            <a:srgbClr val="FF0000"/>
                          </a:solidFill>
                          <a:latin typeface="Arial" panose="020B0604020202020204" pitchFamily="34" charset="0"/>
                          <a:cs typeface="Arial" panose="020B0604020202020204" pitchFamily="34" charset="0"/>
                        </a:rPr>
                        <a:t>Security software funding required:</a:t>
                      </a:r>
                    </a:p>
                    <a:p>
                      <a:pPr marL="171450" indent="-171450">
                        <a:buFont typeface="Arial" panose="020B0604020202020204" pitchFamily="34" charset="0"/>
                        <a:buChar char="•"/>
                      </a:pPr>
                      <a:r>
                        <a:rPr lang="en-US" sz="1000" baseline="0" dirty="0" smtClean="0">
                          <a:solidFill>
                            <a:srgbClr val="FF0000"/>
                          </a:solidFill>
                          <a:latin typeface="Arial" panose="020B0604020202020204" pitchFamily="34" charset="0"/>
                          <a:cs typeface="Arial" panose="020B0604020202020204" pitchFamily="34" charset="0"/>
                        </a:rPr>
                        <a:t>*Assumes $1.3MM in security software in InfoSec plan</a:t>
                      </a:r>
                      <a:endParaRPr lang="en-US" sz="1000" dirty="0">
                        <a:solidFill>
                          <a:srgbClr val="FF0000"/>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3783">
                <a:tc>
                  <a:txBody>
                    <a:bodyPr/>
                    <a:lstStyle/>
                    <a:p>
                      <a:pPr algn="ctr"/>
                      <a:r>
                        <a:rPr lang="en-US" sz="1000" dirty="0" smtClean="0">
                          <a:latin typeface="Arial" panose="020B0604020202020204" pitchFamily="34" charset="0"/>
                          <a:cs typeface="Arial" panose="020B0604020202020204" pitchFamily="34" charset="0"/>
                        </a:rPr>
                        <a:t>4</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1" dirty="0" smtClean="0">
                          <a:solidFill>
                            <a:srgbClr val="002060"/>
                          </a:solidFill>
                          <a:latin typeface="Arial" panose="020B0604020202020204" pitchFamily="34" charset="0"/>
                          <a:cs typeface="Arial" panose="020B0604020202020204" pitchFamily="34" charset="0"/>
                        </a:rPr>
                        <a:t>Agile CoE</a:t>
                      </a:r>
                    </a:p>
                    <a:p>
                      <a:r>
                        <a:rPr lang="en-US" sz="10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000" dirty="0" smtClean="0">
                          <a:latin typeface="Arial" panose="020B0604020202020204" pitchFamily="34" charset="0"/>
                          <a:cs typeface="Arial" panose="020B0604020202020204" pitchFamily="34" charset="0"/>
                        </a:rPr>
                        <a:t>Drive Agile effectiveness and scaling across RBC</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4.9</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20</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3.9</a:t>
                      </a:r>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14</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9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smtClean="0">
                          <a:solidFill>
                            <a:schemeClr val="tx2"/>
                          </a:solidFill>
                          <a:latin typeface="Arial" panose="020B0604020202020204" pitchFamily="34" charset="0"/>
                          <a:cs typeface="Arial" panose="020B0604020202020204" pitchFamily="34" charset="0"/>
                        </a:rPr>
                        <a:t>14</a:t>
                      </a:r>
                      <a:r>
                        <a:rPr lang="en-US" sz="1000" baseline="0" dirty="0" smtClean="0">
                          <a:solidFill>
                            <a:schemeClr val="tx2"/>
                          </a:solidFill>
                          <a:latin typeface="Arial" panose="020B0604020202020204" pitchFamily="34" charset="0"/>
                          <a:cs typeface="Arial" panose="020B0604020202020204" pitchFamily="34" charset="0"/>
                        </a:rPr>
                        <a:t> FTEs remain after team coach transfer into LOBs in 2019</a:t>
                      </a:r>
                      <a:endParaRPr lang="en-US" sz="1000" dirty="0" smtClean="0">
                        <a:solidFill>
                          <a:schemeClr val="tx2"/>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ctr"/>
                      <a:r>
                        <a:rPr lang="en-US" sz="1000" dirty="0" smtClean="0">
                          <a:latin typeface="Arial" panose="020B0604020202020204" pitchFamily="34" charset="0"/>
                          <a:cs typeface="Arial" panose="020B0604020202020204" pitchFamily="34" charset="0"/>
                        </a:rPr>
                        <a:t>5</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1" dirty="0" smtClean="0">
                          <a:solidFill>
                            <a:srgbClr val="002060"/>
                          </a:solidFill>
                          <a:latin typeface="Arial" panose="020B0604020202020204" pitchFamily="34" charset="0"/>
                          <a:cs typeface="Arial" panose="020B0604020202020204" pitchFamily="34" charset="0"/>
                        </a:rPr>
                        <a:t>Automation Solutions Engineering</a:t>
                      </a:r>
                    </a:p>
                    <a:p>
                      <a:r>
                        <a:rPr lang="en-US" sz="10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000" dirty="0" smtClean="0">
                          <a:latin typeface="Arial" panose="020B0604020202020204" pitchFamily="34" charset="0"/>
                          <a:cs typeface="Arial" panose="020B0604020202020204" pitchFamily="34" charset="0"/>
                        </a:rPr>
                        <a:t>Automation solutions for DevOps, QE, AppDev community. Full integration with enterprise.</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2.0</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14</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2.0</a:t>
                      </a:r>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14</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3783">
                <a:tc>
                  <a:txBody>
                    <a:bodyPr/>
                    <a:lstStyle/>
                    <a:p>
                      <a:pPr algn="ctr"/>
                      <a:r>
                        <a:rPr lang="en-US" sz="1000" dirty="0" smtClean="0">
                          <a:latin typeface="Arial" panose="020B0604020202020204" pitchFamily="34" charset="0"/>
                          <a:cs typeface="Arial" panose="020B0604020202020204" pitchFamily="34" charset="0"/>
                        </a:rPr>
                        <a:t>6</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1" dirty="0" smtClean="0">
                          <a:solidFill>
                            <a:srgbClr val="002060"/>
                          </a:solidFill>
                          <a:latin typeface="Arial" panose="020B0604020202020204" pitchFamily="34" charset="0"/>
                          <a:cs typeface="Arial" panose="020B0604020202020204" pitchFamily="34" charset="0"/>
                        </a:rPr>
                        <a:t>Process Automation - RPA / NGO Technology Hub</a:t>
                      </a:r>
                    </a:p>
                    <a:p>
                      <a:r>
                        <a:rPr lang="en-US" sz="10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000" dirty="0" smtClean="0">
                          <a:latin typeface="Arial" panose="020B0604020202020204" pitchFamily="34" charset="0"/>
                          <a:cs typeface="Arial" panose="020B0604020202020204" pitchFamily="34" charset="0"/>
                        </a:rPr>
                        <a:t>Enable RBC to build &amp; run RPA @ Scale, technology solutions for Intelligent Process Automation</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1.6</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7</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1.7</a:t>
                      </a:r>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7</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dirty="0">
                        <a:solidFill>
                          <a:schemeClr val="tx2"/>
                        </a:solidFill>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3783">
                <a:tc>
                  <a:txBody>
                    <a:bodyPr/>
                    <a:lstStyle/>
                    <a:p>
                      <a:pPr algn="ctr"/>
                      <a:r>
                        <a:rPr lang="en-US" sz="1000" dirty="0" smtClean="0">
                          <a:latin typeface="Arial" panose="020B0604020202020204" pitchFamily="34" charset="0"/>
                          <a:cs typeface="Arial" panose="020B0604020202020204" pitchFamily="34" charset="0"/>
                        </a:rPr>
                        <a:t>7</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1" dirty="0" smtClean="0">
                          <a:solidFill>
                            <a:srgbClr val="002060"/>
                          </a:solidFill>
                          <a:latin typeface="Arial" panose="020B0604020202020204" pitchFamily="34" charset="0"/>
                          <a:cs typeface="Arial" panose="020B0604020202020204" pitchFamily="34" charset="0"/>
                        </a:rPr>
                        <a:t>Developer Experience </a:t>
                      </a:r>
                    </a:p>
                    <a:p>
                      <a:r>
                        <a:rPr lang="en-US" sz="10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000" b="0" baseline="0" dirty="0" smtClean="0">
                          <a:solidFill>
                            <a:schemeClr val="tx1"/>
                          </a:solidFill>
                          <a:latin typeface="Arial" panose="020B0604020202020204" pitchFamily="34" charset="0"/>
                          <a:cs typeface="Arial" panose="020B0604020202020204" pitchFamily="34" charset="0"/>
                        </a:rPr>
                        <a:t>Drive solutions through the community to eliminate pain points, improve collaboration, reuse and experience.</a:t>
                      </a:r>
                      <a:endParaRPr lang="en-US" sz="1000" dirty="0" smtClean="0">
                        <a:solidFill>
                          <a:srgbClr val="002060"/>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0.5</a:t>
                      </a:r>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38530">
                <a:tc gridSpan="2">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1000" b="1" kern="1200" dirty="0" smtClean="0">
                          <a:solidFill>
                            <a:schemeClr val="tx1"/>
                          </a:solidFill>
                          <a:latin typeface="Arial" panose="020B0604020202020204" pitchFamily="34" charset="0"/>
                          <a:ea typeface="+mn-ea"/>
                          <a:cs typeface="Arial" panose="020B0604020202020204" pitchFamily="34" charset="0"/>
                        </a:rPr>
                        <a:t>Sub-Total to 2019 Plan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a:txBody>
                    <a:bodyPr/>
                    <a:lstStyle/>
                    <a:p>
                      <a:pPr algn="ctr"/>
                      <a:r>
                        <a:rPr lang="en-US" sz="1000" b="1" dirty="0" smtClean="0">
                          <a:latin typeface="Arial" panose="020B0604020202020204" pitchFamily="34" charset="0"/>
                          <a:cs typeface="Arial" panose="020B0604020202020204" pitchFamily="34" charset="0"/>
                        </a:rPr>
                        <a:t>24</a:t>
                      </a:r>
                      <a:endParaRPr lang="en-US" sz="10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b="1" dirty="0" smtClean="0">
                          <a:latin typeface="Arial" panose="020B0604020202020204" pitchFamily="34" charset="0"/>
                          <a:cs typeface="Arial" panose="020B0604020202020204" pitchFamily="34" charset="0"/>
                        </a:rPr>
                        <a:t>81</a:t>
                      </a:r>
                      <a:endParaRPr lang="en-US" sz="10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b="1" dirty="0" smtClean="0">
                          <a:latin typeface="Arial" panose="020B0604020202020204" pitchFamily="34" charset="0"/>
                          <a:cs typeface="Arial" panose="020B0604020202020204" pitchFamily="34" charset="0"/>
                        </a:rPr>
                        <a:t>25</a:t>
                      </a:r>
                      <a:endParaRPr lang="en-US" sz="1000"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b="1" dirty="0" smtClean="0">
                          <a:latin typeface="Arial" panose="020B0604020202020204" pitchFamily="34" charset="0"/>
                          <a:cs typeface="Arial" panose="020B0604020202020204" pitchFamily="34" charset="0"/>
                        </a:rPr>
                        <a:t>82</a:t>
                      </a:r>
                      <a:endParaRPr lang="en-US" sz="10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000" dirty="0">
                        <a:solidFill>
                          <a:srgbClr val="FF0000"/>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aphicFrame>
        <p:nvGraphicFramePr>
          <p:cNvPr id="8" name="Table 7"/>
          <p:cNvGraphicFramePr>
            <a:graphicFrameLocks noGrp="1"/>
          </p:cNvGraphicFramePr>
          <p:nvPr>
            <p:extLst/>
          </p:nvPr>
        </p:nvGraphicFramePr>
        <p:xfrm>
          <a:off x="9306482" y="56744"/>
          <a:ext cx="2753500" cy="712044"/>
        </p:xfrm>
        <a:graphic>
          <a:graphicData uri="http://schemas.openxmlformats.org/drawingml/2006/table">
            <a:tbl>
              <a:tblPr firstRow="1" bandRow="1">
                <a:tableStyleId>{2D5ABB26-0587-4C30-8999-92F81FD0307C}</a:tableStyleId>
              </a:tblPr>
              <a:tblGrid>
                <a:gridCol w="543354"/>
                <a:gridCol w="434886"/>
                <a:gridCol w="436970"/>
                <a:gridCol w="687048"/>
                <a:gridCol w="651242"/>
              </a:tblGrid>
              <a:tr h="0">
                <a:tc>
                  <a:txBody>
                    <a:bodyPr/>
                    <a:lstStyle/>
                    <a:p>
                      <a:pPr algn="ctr"/>
                      <a:endParaRPr lang="en-US" sz="1000" b="1" dirty="0">
                        <a:solidFill>
                          <a:schemeClr val="bg1"/>
                        </a:solidFill>
                        <a:latin typeface="Arial" panose="020B0604020202020204" pitchFamily="34" charset="0"/>
                        <a:cs typeface="Arial" panose="020B0604020202020204" pitchFamily="34" charset="0"/>
                      </a:endParaRPr>
                    </a:p>
                  </a:txBody>
                  <a:tcPr marT="0" marB="0">
                    <a:noFill/>
                  </a:tcPr>
                </a:tc>
                <a:tc grid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900" b="1" dirty="0" smtClean="0">
                          <a:solidFill>
                            <a:schemeClr val="bg1"/>
                          </a:solidFill>
                          <a:latin typeface="Arial" panose="020B0604020202020204" pitchFamily="34" charset="0"/>
                          <a:cs typeface="Arial" panose="020B0604020202020204" pitchFamily="34" charset="0"/>
                        </a:rPr>
                        <a:t>Plan</a:t>
                      </a:r>
                      <a:endParaRPr lang="en-US" sz="700" b="1" dirty="0" smtClean="0">
                        <a:solidFill>
                          <a:schemeClr val="bg1"/>
                        </a:solidFill>
                        <a:latin typeface="Arial" panose="020B0604020202020204" pitchFamily="34" charset="0"/>
                        <a:cs typeface="Arial" panose="020B0604020202020204" pitchFamily="34" charset="0"/>
                      </a:endParaRPr>
                    </a:p>
                  </a:txBody>
                  <a:tcPr marT="0" marB="0" anchor="ctr">
                    <a:solidFill>
                      <a:schemeClr val="tx1"/>
                    </a:solidFill>
                  </a:tcPr>
                </a:tc>
                <a:tc hMerge="1">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endParaRPr lang="en-US" sz="700" b="1" dirty="0" smtClean="0">
                        <a:solidFill>
                          <a:schemeClr val="bg1"/>
                        </a:solidFill>
                        <a:latin typeface="Arial" panose="020B0604020202020204" pitchFamily="34" charset="0"/>
                        <a:cs typeface="Arial" panose="020B0604020202020204" pitchFamily="34" charset="0"/>
                      </a:endParaRPr>
                    </a:p>
                  </a:txBody>
                  <a:tcPr>
                    <a:solidFill>
                      <a:schemeClr val="tx1"/>
                    </a:solidFill>
                  </a:tcPr>
                </a:tc>
                <a:tc rowSpan="2">
                  <a:txBody>
                    <a:bodyPr/>
                    <a:lstStyle/>
                    <a:p>
                      <a:pPr algn="ctr"/>
                      <a:r>
                        <a:rPr lang="en-US" sz="900" b="1" dirty="0" smtClean="0">
                          <a:solidFill>
                            <a:schemeClr val="bg1"/>
                          </a:solidFill>
                          <a:latin typeface="Arial" panose="020B0604020202020204" pitchFamily="34" charset="0"/>
                          <a:cs typeface="Arial" panose="020B0604020202020204" pitchFamily="34" charset="0"/>
                        </a:rPr>
                        <a:t>Target </a:t>
                      </a:r>
                      <a:r>
                        <a:rPr lang="en-US" sz="700" b="1" dirty="0" smtClean="0">
                          <a:solidFill>
                            <a:schemeClr val="bg1"/>
                          </a:solidFill>
                          <a:latin typeface="Arial" panose="020B0604020202020204" pitchFamily="34" charset="0"/>
                          <a:cs typeface="Arial" panose="020B0604020202020204" pitchFamily="34" charset="0"/>
                        </a:rPr>
                        <a:t/>
                      </a:r>
                      <a:br>
                        <a:rPr lang="en-US" sz="700" b="1" dirty="0" smtClean="0">
                          <a:solidFill>
                            <a:schemeClr val="bg1"/>
                          </a:solidFill>
                          <a:latin typeface="Arial" panose="020B0604020202020204" pitchFamily="34" charset="0"/>
                          <a:cs typeface="Arial" panose="020B0604020202020204" pitchFamily="34" charset="0"/>
                        </a:rPr>
                      </a:br>
                      <a:r>
                        <a:rPr lang="en-US" sz="700" b="1" dirty="0" smtClean="0">
                          <a:solidFill>
                            <a:schemeClr val="bg1"/>
                          </a:solidFill>
                          <a:latin typeface="Arial" panose="020B0604020202020204" pitchFamily="34" charset="0"/>
                          <a:cs typeface="Arial" panose="020B0604020202020204" pitchFamily="34" charset="0"/>
                        </a:rPr>
                        <a:t>$</a:t>
                      </a:r>
                      <a:endParaRPr lang="en-US" sz="700" b="1" dirty="0">
                        <a:solidFill>
                          <a:schemeClr val="bg1"/>
                        </a:solidFill>
                        <a:latin typeface="Arial" panose="020B0604020202020204" pitchFamily="34" charset="0"/>
                        <a:cs typeface="Arial" panose="020B0604020202020204" pitchFamily="34" charset="0"/>
                      </a:endParaRPr>
                    </a:p>
                  </a:txBody>
                  <a:tcPr marL="0" marR="0" marT="0" marB="0" anchor="ctr">
                    <a:solidFill>
                      <a:schemeClr val="tx1"/>
                    </a:solidFill>
                  </a:tcPr>
                </a:tc>
                <a:tc rowSpan="2">
                  <a:txBody>
                    <a:bodyPr/>
                    <a:lstStyle/>
                    <a:p>
                      <a:pPr algn="ctr"/>
                      <a:r>
                        <a:rPr lang="en-US" sz="900" b="1" dirty="0" smtClean="0">
                          <a:solidFill>
                            <a:schemeClr val="bg1"/>
                          </a:solidFill>
                          <a:latin typeface="Arial" panose="020B0604020202020204" pitchFamily="34" charset="0"/>
                          <a:cs typeface="Arial" panose="020B0604020202020204" pitchFamily="34" charset="0"/>
                        </a:rPr>
                        <a:t>Forecast </a:t>
                      </a:r>
                      <a:r>
                        <a:rPr lang="en-US" sz="700" b="1" dirty="0" smtClean="0">
                          <a:solidFill>
                            <a:schemeClr val="bg1"/>
                          </a:solidFill>
                          <a:latin typeface="Arial" panose="020B0604020202020204" pitchFamily="34" charset="0"/>
                          <a:cs typeface="Arial" panose="020B0604020202020204" pitchFamily="34" charset="0"/>
                        </a:rPr>
                        <a:t/>
                      </a:r>
                      <a:br>
                        <a:rPr lang="en-US" sz="700" b="1" dirty="0" smtClean="0">
                          <a:solidFill>
                            <a:schemeClr val="bg1"/>
                          </a:solidFill>
                          <a:latin typeface="Arial" panose="020B0604020202020204" pitchFamily="34" charset="0"/>
                          <a:cs typeface="Arial" panose="020B0604020202020204" pitchFamily="34" charset="0"/>
                        </a:rPr>
                      </a:br>
                      <a:r>
                        <a:rPr lang="en-US" sz="700" b="1" dirty="0" smtClean="0">
                          <a:solidFill>
                            <a:schemeClr val="bg1"/>
                          </a:solidFill>
                          <a:latin typeface="Arial" panose="020B0604020202020204" pitchFamily="34" charset="0"/>
                          <a:cs typeface="Arial" panose="020B0604020202020204" pitchFamily="34" charset="0"/>
                        </a:rPr>
                        <a:t>$</a:t>
                      </a:r>
                      <a:endParaRPr lang="en-US" sz="700" b="1" dirty="0">
                        <a:solidFill>
                          <a:schemeClr val="bg1"/>
                        </a:solidFill>
                        <a:latin typeface="Arial" panose="020B0604020202020204" pitchFamily="34" charset="0"/>
                        <a:cs typeface="Arial" panose="020B0604020202020204" pitchFamily="34" charset="0"/>
                      </a:endParaRPr>
                    </a:p>
                  </a:txBody>
                  <a:tcPr marL="0" marR="0" marT="0" marB="0" anchor="ctr">
                    <a:solidFill>
                      <a:schemeClr val="tx1"/>
                    </a:solidFill>
                  </a:tcPr>
                </a:tc>
              </a:tr>
              <a:tr h="0">
                <a:tc>
                  <a:txBody>
                    <a:bodyPr/>
                    <a:lstStyle/>
                    <a:p>
                      <a:pPr algn="ctr"/>
                      <a:endParaRPr lang="en-US" sz="1000" b="1" dirty="0">
                        <a:solidFill>
                          <a:schemeClr val="bg1"/>
                        </a:solidFill>
                        <a:latin typeface="Arial" panose="020B0604020202020204" pitchFamily="34" charset="0"/>
                        <a:cs typeface="Arial" panose="020B0604020202020204" pitchFamily="34" charset="0"/>
                      </a:endParaRPr>
                    </a:p>
                  </a:txBody>
                  <a:tcPr marT="0" marB="0">
                    <a:noFill/>
                  </a:tcPr>
                </a:tc>
                <a:tc>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700" b="1" dirty="0" smtClean="0">
                          <a:solidFill>
                            <a:schemeClr val="bg1"/>
                          </a:solidFill>
                          <a:latin typeface="Arial" panose="020B0604020202020204" pitchFamily="34" charset="0"/>
                          <a:cs typeface="Arial" panose="020B0604020202020204" pitchFamily="34" charset="0"/>
                        </a:rPr>
                        <a:t>$</a:t>
                      </a:r>
                    </a:p>
                  </a:txBody>
                  <a:tcPr marT="0" marB="0" anchor="ctr">
                    <a:solidFill>
                      <a:schemeClr val="tx1"/>
                    </a:solidFill>
                  </a:tcPr>
                </a:tc>
                <a:tc>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700" b="1" dirty="0" smtClean="0">
                          <a:solidFill>
                            <a:schemeClr val="bg1"/>
                          </a:solidFill>
                          <a:latin typeface="Arial" panose="020B0604020202020204" pitchFamily="34" charset="0"/>
                          <a:cs typeface="Arial" panose="020B0604020202020204" pitchFamily="34" charset="0"/>
                        </a:rPr>
                        <a:t>FTE</a:t>
                      </a:r>
                    </a:p>
                  </a:txBody>
                  <a:tcPr marT="0" marB="0" anchor="ctr">
                    <a:solidFill>
                      <a:schemeClr val="tx1"/>
                    </a:solidFill>
                  </a:tcPr>
                </a:tc>
                <a:tc vMerge="1">
                  <a:txBody>
                    <a:bodyPr/>
                    <a:lstStyle/>
                    <a:p>
                      <a:endParaRPr lang="en-US" sz="700" b="1" dirty="0">
                        <a:solidFill>
                          <a:schemeClr val="bg1"/>
                        </a:solidFill>
                        <a:latin typeface="Arial" panose="020B0604020202020204" pitchFamily="34" charset="0"/>
                        <a:cs typeface="Arial" panose="020B0604020202020204" pitchFamily="34" charset="0"/>
                      </a:endParaRPr>
                    </a:p>
                  </a:txBody>
                  <a:tcPr>
                    <a:solidFill>
                      <a:schemeClr val="tx1"/>
                    </a:solidFill>
                  </a:tcPr>
                </a:tc>
                <a:tc vMerge="1">
                  <a:txBody>
                    <a:bodyPr/>
                    <a:lstStyle/>
                    <a:p>
                      <a:endParaRPr lang="en-US" sz="700" b="1" dirty="0">
                        <a:solidFill>
                          <a:schemeClr val="bg1"/>
                        </a:solidFill>
                        <a:latin typeface="Arial" panose="020B0604020202020204" pitchFamily="34" charset="0"/>
                        <a:cs typeface="Arial" panose="020B0604020202020204" pitchFamily="34" charset="0"/>
                      </a:endParaRPr>
                    </a:p>
                  </a:txBody>
                  <a:tcPr>
                    <a:solidFill>
                      <a:schemeClr val="tx1"/>
                    </a:solidFill>
                  </a:tcPr>
                </a:tc>
              </a:tr>
              <a:tr h="197747">
                <a:tc>
                  <a:txBody>
                    <a:bodyPr/>
                    <a:lstStyle/>
                    <a:p>
                      <a:r>
                        <a:rPr lang="en-US" sz="1000" b="1" kern="1200" dirty="0" smtClean="0">
                          <a:solidFill>
                            <a:schemeClr val="bg1"/>
                          </a:solidFill>
                          <a:latin typeface="Arial" panose="020B0604020202020204" pitchFamily="34" charset="0"/>
                          <a:ea typeface="+mn-ea"/>
                          <a:cs typeface="Arial" panose="020B0604020202020204" pitchFamily="34" charset="0"/>
                        </a:rPr>
                        <a:t>2018</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T="0" marB="0" anchor="ctr">
                    <a:solidFill>
                      <a:schemeClr val="tx1"/>
                    </a:solidFill>
                  </a:tcPr>
                </a:tc>
                <a:tc>
                  <a:txBody>
                    <a:bodyPr/>
                    <a:lstStyle/>
                    <a:p>
                      <a:pPr algn="ctr"/>
                      <a:r>
                        <a:rPr lang="en-US" sz="1000" b="1" kern="1200" dirty="0" smtClean="0">
                          <a:solidFill>
                            <a:schemeClr val="tx1"/>
                          </a:solidFill>
                          <a:latin typeface="Arial" panose="020B0604020202020204" pitchFamily="34" charset="0"/>
                          <a:ea typeface="+mn-ea"/>
                          <a:cs typeface="Arial" panose="020B0604020202020204" pitchFamily="34" charset="0"/>
                        </a:rPr>
                        <a:t>23.6</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T="0" marB="0" anchor="ctr">
                    <a:solidFill>
                      <a:schemeClr val="bg1"/>
                    </a:solidFill>
                  </a:tcPr>
                </a:tc>
                <a:tc>
                  <a:txBody>
                    <a:bodyPr/>
                    <a:lstStyle/>
                    <a:p>
                      <a:pPr algn="ctr"/>
                      <a:r>
                        <a:rPr lang="en-US" sz="1000" b="1" kern="1200" dirty="0" smtClean="0">
                          <a:solidFill>
                            <a:schemeClr val="tx1"/>
                          </a:solidFill>
                          <a:latin typeface="Arial" panose="020B0604020202020204" pitchFamily="34" charset="0"/>
                          <a:ea typeface="+mn-ea"/>
                          <a:cs typeface="Arial" panose="020B0604020202020204" pitchFamily="34" charset="0"/>
                        </a:rPr>
                        <a:t>81</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T="0" marB="0" anchor="ctr">
                    <a:solidFill>
                      <a:schemeClr val="bg1"/>
                    </a:solidFill>
                  </a:tcPr>
                </a:tc>
                <a:tc>
                  <a:txBody>
                    <a:bodyPr/>
                    <a:lstStyle/>
                    <a:p>
                      <a:pPr algn="ctr"/>
                      <a:r>
                        <a:rPr lang="en-US" sz="1000" b="1" kern="1200" dirty="0" smtClean="0">
                          <a:solidFill>
                            <a:schemeClr val="tx1"/>
                          </a:solidFill>
                          <a:latin typeface="Arial" panose="020B0604020202020204" pitchFamily="34" charset="0"/>
                          <a:ea typeface="+mn-ea"/>
                          <a:cs typeface="Arial" panose="020B0604020202020204" pitchFamily="34" charset="0"/>
                        </a:rPr>
                        <a:t>23</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solidFill>
                      <a:schemeClr val="bg1"/>
                    </a:solidFill>
                  </a:tcPr>
                </a:tc>
                <a:tc>
                  <a:txBody>
                    <a:bodyPr/>
                    <a:lstStyle/>
                    <a:p>
                      <a:pPr algn="ctr"/>
                      <a:r>
                        <a:rPr lang="en-US" sz="1000" b="1" kern="1200" dirty="0" smtClean="0">
                          <a:solidFill>
                            <a:schemeClr val="tx1"/>
                          </a:solidFill>
                          <a:latin typeface="Arial" panose="020B0604020202020204" pitchFamily="34" charset="0"/>
                          <a:ea typeface="+mn-ea"/>
                          <a:cs typeface="Arial" panose="020B0604020202020204" pitchFamily="34" charset="0"/>
                        </a:rPr>
                        <a:t>23.5</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solidFill>
                      <a:schemeClr val="bg1"/>
                    </a:solidFill>
                  </a:tcPr>
                </a:tc>
              </a:tr>
              <a:tr h="209497">
                <a:tc>
                  <a:txBody>
                    <a:bodyPr/>
                    <a:lstStyle/>
                    <a:p>
                      <a:r>
                        <a:rPr lang="en-US" sz="1000" b="1" dirty="0" smtClean="0">
                          <a:solidFill>
                            <a:schemeClr val="bg1"/>
                          </a:solidFill>
                          <a:latin typeface="Arial" panose="020B0604020202020204" pitchFamily="34" charset="0"/>
                          <a:cs typeface="Arial" panose="020B0604020202020204" pitchFamily="34" charset="0"/>
                        </a:rPr>
                        <a:t>2019</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T="0" marB="0" anchor="ctr">
                    <a:solidFill>
                      <a:schemeClr val="tx1"/>
                    </a:solidFill>
                  </a:tcPr>
                </a:tc>
                <a:tc>
                  <a:txBody>
                    <a:bodyPr/>
                    <a:lstStyle/>
                    <a:p>
                      <a:pPr algn="ctr"/>
                      <a:r>
                        <a:rPr lang="en-US" sz="1000" b="1" kern="1200" dirty="0" smtClean="0">
                          <a:solidFill>
                            <a:schemeClr val="tx1"/>
                          </a:solidFill>
                          <a:latin typeface="Arial" panose="020B0604020202020204" pitchFamily="34" charset="0"/>
                          <a:ea typeface="+mn-ea"/>
                          <a:cs typeface="Arial" panose="020B0604020202020204" pitchFamily="34" charset="0"/>
                        </a:rPr>
                        <a:t>25</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T="0" marB="0" anchor="ctr">
                    <a:solidFill>
                      <a:schemeClr val="bg1"/>
                    </a:solidFill>
                  </a:tcPr>
                </a:tc>
                <a:tc>
                  <a:txBody>
                    <a:bodyPr/>
                    <a:lstStyle/>
                    <a:p>
                      <a:pPr algn="ctr"/>
                      <a:r>
                        <a:rPr lang="en-US" sz="1000" b="1" kern="1200" dirty="0" smtClean="0">
                          <a:solidFill>
                            <a:schemeClr val="tx1"/>
                          </a:solidFill>
                          <a:latin typeface="Arial" panose="020B0604020202020204" pitchFamily="34" charset="0"/>
                          <a:ea typeface="+mn-ea"/>
                          <a:cs typeface="Arial" panose="020B0604020202020204" pitchFamily="34" charset="0"/>
                        </a:rPr>
                        <a:t>82</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T="0" marB="0" anchor="ctr">
                    <a:solidFill>
                      <a:schemeClr val="bg1"/>
                    </a:solidFill>
                  </a:tcPr>
                </a:tc>
                <a:tc>
                  <a:txBody>
                    <a:bodyPr/>
                    <a:lstStyle/>
                    <a:p>
                      <a:pPr algn="ctr"/>
                      <a:endParaRPr lang="en-US" sz="10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solidFill>
                      <a:schemeClr val="bg1"/>
                    </a:solidFill>
                  </a:tcPr>
                </a:tc>
                <a:tc>
                  <a:txBody>
                    <a:bodyPr/>
                    <a:lstStyle/>
                    <a:p>
                      <a:pPr algn="ctr"/>
                      <a:r>
                        <a:rPr lang="en-US" sz="1000" b="1" kern="1200" dirty="0" smtClean="0">
                          <a:solidFill>
                            <a:schemeClr val="tx1"/>
                          </a:solidFill>
                          <a:latin typeface="Arial" panose="020B0604020202020204" pitchFamily="34" charset="0"/>
                          <a:ea typeface="+mn-ea"/>
                          <a:cs typeface="Arial" panose="020B0604020202020204" pitchFamily="34" charset="0"/>
                        </a:rPr>
                        <a:t>27</a:t>
                      </a:r>
                      <a:endParaRPr lang="en-US" sz="1000" b="1" kern="1200" dirty="0">
                        <a:solidFill>
                          <a:schemeClr val="tx1"/>
                        </a:solidFill>
                        <a:latin typeface="Arial" panose="020B0604020202020204" pitchFamily="34" charset="0"/>
                        <a:ea typeface="+mn-ea"/>
                        <a:cs typeface="Arial" panose="020B0604020202020204" pitchFamily="34" charset="0"/>
                      </a:endParaRPr>
                    </a:p>
                  </a:txBody>
                  <a:tcPr marL="0" marR="0" marT="0" marB="0" anchor="ctr">
                    <a:solidFill>
                      <a:schemeClr val="bg1"/>
                    </a:solidFill>
                  </a:tcPr>
                </a:tc>
              </a:tr>
            </a:tbl>
          </a:graphicData>
        </a:graphic>
      </p:graphicFrame>
      <p:graphicFrame>
        <p:nvGraphicFramePr>
          <p:cNvPr id="10" name="Content Placeholder 4"/>
          <p:cNvGraphicFramePr>
            <a:graphicFrameLocks/>
          </p:cNvGraphicFramePr>
          <p:nvPr>
            <p:extLst/>
          </p:nvPr>
        </p:nvGraphicFramePr>
        <p:xfrm>
          <a:off x="48978" y="4527793"/>
          <a:ext cx="12059981" cy="975360"/>
        </p:xfrm>
        <a:graphic>
          <a:graphicData uri="http://schemas.openxmlformats.org/drawingml/2006/table">
            <a:tbl>
              <a:tblPr firstRow="1" bandRow="1">
                <a:tableStyleId>{5940675A-B579-460E-94D1-54222C63F5DA}</a:tableStyleId>
              </a:tblPr>
              <a:tblGrid>
                <a:gridCol w="379129"/>
                <a:gridCol w="6808683"/>
                <a:gridCol w="568675"/>
                <a:gridCol w="543950"/>
                <a:gridCol w="576917"/>
                <a:gridCol w="535708"/>
                <a:gridCol w="2646919"/>
              </a:tblGrid>
              <a:tr h="221342">
                <a:tc gridSpan="7">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1000" b="1" kern="1200" dirty="0" smtClean="0">
                          <a:solidFill>
                            <a:schemeClr val="tx2"/>
                          </a:solidFill>
                          <a:latin typeface="Arial" panose="020B0604020202020204" pitchFamily="34" charset="0"/>
                          <a:ea typeface="+mn-ea"/>
                          <a:cs typeface="Arial" panose="020B0604020202020204" pitchFamily="34" charset="0"/>
                        </a:rPr>
                        <a:t>Items Requiring Additional Funding</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algn="ctr"/>
                      <a:endParaRPr lang="en-US" sz="10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0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sz="1000" dirty="0">
                        <a:solidFill>
                          <a:srgbClr val="FF0000"/>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21342">
                <a:tc>
                  <a:txBody>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1" kern="1200" dirty="0" smtClean="0">
                          <a:solidFill>
                            <a:schemeClr val="tx2"/>
                          </a:solidFill>
                          <a:latin typeface="Arial" panose="020B0604020202020204" pitchFamily="34" charset="0"/>
                          <a:ea typeface="+mn-ea"/>
                          <a:cs typeface="Arial" panose="020B0604020202020204" pitchFamily="34" charset="0"/>
                        </a:rPr>
                        <a:t>Enterprise Software:</a:t>
                      </a:r>
                      <a:r>
                        <a:rPr lang="en-US" sz="1000" kern="1200" dirty="0" smtClean="0">
                          <a:solidFill>
                            <a:schemeClr val="tx1"/>
                          </a:solidFill>
                          <a:latin typeface="Arial" panose="020B0604020202020204" pitchFamily="34" charset="0"/>
                          <a:ea typeface="+mn-ea"/>
                          <a:cs typeface="Arial" panose="020B0604020202020204" pitchFamily="34" charset="0"/>
                        </a:rPr>
                        <a:t> Mainframe IDE / SCM software  ( modernize mainframe development &amp; delivery )</a:t>
                      </a:r>
                      <a:endParaRPr lang="en-US" sz="1000" kern="1200" dirty="0">
                        <a:solidFill>
                          <a:schemeClr val="tx1"/>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0" kern="1200" dirty="0" smtClean="0">
                          <a:solidFill>
                            <a:schemeClr val="tx1"/>
                          </a:solidFill>
                          <a:latin typeface="Arial" panose="020B0604020202020204" pitchFamily="34" charset="0"/>
                          <a:ea typeface="+mn-ea"/>
                          <a:cs typeface="Arial" panose="020B0604020202020204" pitchFamily="34" charset="0"/>
                        </a:rPr>
                        <a:t>1.9</a:t>
                      </a:r>
                      <a:endParaRPr lang="en-US" sz="1000" b="0" kern="1200" dirty="0">
                        <a:solidFill>
                          <a:schemeClr val="tx1"/>
                        </a:solidFill>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dirty="0" smtClean="0">
                          <a:solidFill>
                            <a:schemeClr val="tx2"/>
                          </a:solidFill>
                          <a:latin typeface="Arial" panose="020B0604020202020204" pitchFamily="34" charset="0"/>
                          <a:cs typeface="Arial" panose="020B0604020202020204" pitchFamily="34" charset="0"/>
                        </a:rPr>
                        <a:t>Required</a:t>
                      </a:r>
                      <a:r>
                        <a:rPr lang="en-US" sz="1000" baseline="0" dirty="0" smtClean="0">
                          <a:solidFill>
                            <a:schemeClr val="tx2"/>
                          </a:solidFill>
                          <a:latin typeface="Arial" panose="020B0604020202020204" pitchFamily="34" charset="0"/>
                          <a:cs typeface="Arial" panose="020B0604020202020204" pitchFamily="34" charset="0"/>
                        </a:rPr>
                        <a:t> to m</a:t>
                      </a:r>
                      <a:r>
                        <a:rPr lang="en-US" sz="1000" dirty="0" smtClean="0">
                          <a:solidFill>
                            <a:schemeClr val="tx2"/>
                          </a:solidFill>
                          <a:latin typeface="Arial" panose="020B0604020202020204" pitchFamily="34" charset="0"/>
                          <a:cs typeface="Arial" panose="020B0604020202020204" pitchFamily="34" charset="0"/>
                        </a:rPr>
                        <a:t>odernize RBC mainframe App</a:t>
                      </a:r>
                      <a:r>
                        <a:rPr lang="en-US" sz="1000" baseline="0" dirty="0" smtClean="0">
                          <a:solidFill>
                            <a:schemeClr val="tx2"/>
                          </a:solidFill>
                          <a:latin typeface="Arial" panose="020B0604020202020204" pitchFamily="34" charset="0"/>
                          <a:cs typeface="Arial" panose="020B0604020202020204" pitchFamily="34" charset="0"/>
                        </a:rPr>
                        <a:t>Dev (P&amp;CB, I&amp;TS, E&amp;IA, etc.)</a:t>
                      </a:r>
                      <a:endParaRPr lang="en-US" sz="1000" dirty="0">
                        <a:solidFill>
                          <a:schemeClr val="tx2"/>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1342">
                <a:tc gridSpan="2">
                  <a:txBody>
                    <a:bodyPr/>
                    <a:lstStyle/>
                    <a:p>
                      <a:pPr algn="l"/>
                      <a:r>
                        <a:rPr lang="en-US" sz="1600" b="1" kern="1200" dirty="0" smtClean="0">
                          <a:solidFill>
                            <a:schemeClr val="tx1"/>
                          </a:solidFill>
                          <a:latin typeface="Arial" panose="020B0604020202020204" pitchFamily="34" charset="0"/>
                          <a:ea typeface="+mn-ea"/>
                          <a:cs typeface="Arial" panose="020B0604020202020204" pitchFamily="34" charset="0"/>
                        </a:rPr>
                        <a:t>Grand</a:t>
                      </a:r>
                      <a:r>
                        <a:rPr lang="en-US" sz="1600" b="1" kern="1200" baseline="0" dirty="0" smtClean="0">
                          <a:solidFill>
                            <a:schemeClr val="tx1"/>
                          </a:solidFill>
                          <a:latin typeface="Arial" panose="020B0604020202020204" pitchFamily="34" charset="0"/>
                          <a:ea typeface="+mn-ea"/>
                          <a:cs typeface="Arial" panose="020B0604020202020204" pitchFamily="34" charset="0"/>
                        </a:rPr>
                        <a:t> Total</a:t>
                      </a:r>
                      <a:endParaRPr lang="en-US" sz="1600" b="1" kern="1200" dirty="0">
                        <a:solidFill>
                          <a:schemeClr val="tx1"/>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a:txBody>
                    <a:bodyPr/>
                    <a:lstStyle/>
                    <a:p>
                      <a:pPr algn="ctr"/>
                      <a:endParaRPr lang="en-US" sz="10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b="1" dirty="0" smtClean="0">
                          <a:latin typeface="Arial" panose="020B0604020202020204" pitchFamily="34" charset="0"/>
                          <a:cs typeface="Arial" panose="020B0604020202020204" pitchFamily="34" charset="0"/>
                        </a:rPr>
                        <a:t>27</a:t>
                      </a:r>
                      <a:endParaRPr lang="en-US" sz="1000"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b="1" dirty="0" smtClean="0">
                          <a:latin typeface="Arial" panose="020B0604020202020204" pitchFamily="34" charset="0"/>
                          <a:cs typeface="Arial" panose="020B0604020202020204" pitchFamily="34" charset="0"/>
                        </a:rPr>
                        <a:t>82</a:t>
                      </a:r>
                      <a:endParaRPr lang="en-US" sz="10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000" dirty="0">
                        <a:solidFill>
                          <a:srgbClr val="FF0000"/>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6" name="Rectangle 5"/>
          <p:cNvSpPr/>
          <p:nvPr/>
        </p:nvSpPr>
        <p:spPr>
          <a:xfrm>
            <a:off x="48978" y="6337161"/>
            <a:ext cx="11432938" cy="276999"/>
          </a:xfrm>
          <a:prstGeom prst="rect">
            <a:avLst/>
          </a:prstGeom>
        </p:spPr>
        <p:txBody>
          <a:bodyPr wrap="none">
            <a:spAutoFit/>
          </a:bodyPr>
          <a:lstStyle/>
          <a:p>
            <a:r>
              <a:rPr lang="en-US" sz="1200" b="1" dirty="0" smtClean="0">
                <a:solidFill>
                  <a:srgbClr val="FF0000"/>
                </a:solidFill>
                <a:latin typeface="Arial" panose="020B0604020202020204" pitchFamily="34" charset="0"/>
                <a:cs typeface="Arial" panose="020B0604020202020204" pitchFamily="34" charset="0"/>
              </a:rPr>
              <a:t>*Enterprise software</a:t>
            </a:r>
            <a:r>
              <a:rPr lang="en-US" sz="1200" b="1" dirty="0" smtClean="0">
                <a:solidFill>
                  <a:prstClr val="black"/>
                </a:solidFill>
                <a:latin typeface="Arial" panose="020B0604020202020204" pitchFamily="34" charset="0"/>
                <a:cs typeface="Arial" panose="020B0604020202020204" pitchFamily="34" charset="0"/>
              </a:rPr>
              <a:t>: Security software for Open Source and security vulnerability scanning – Requires $1.3MM in InfoSec plan or increase to DevOps plan</a:t>
            </a:r>
            <a:endParaRPr lang="en-US" sz="1200" b="1" dirty="0">
              <a:solidFill>
                <a:prstClr val="black"/>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3675667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59955"/>
            <a:ext cx="10972800" cy="4985733"/>
          </a:xfrm>
        </p:spPr>
        <p:txBody>
          <a:bodyPr/>
          <a:lstStyle/>
          <a:p>
            <a:pPr marL="0" indent="0">
              <a:buNone/>
            </a:pPr>
            <a:r>
              <a:rPr lang="en-US" b="1" dirty="0" smtClean="0">
                <a:solidFill>
                  <a:schemeClr val="tx1">
                    <a:lumMod val="50000"/>
                    <a:lumOff val="50000"/>
                  </a:schemeClr>
                </a:solidFill>
                <a:latin typeface="Arial" panose="020B0604020202020204" pitchFamily="34" charset="0"/>
                <a:cs typeface="Arial" panose="020B0604020202020204" pitchFamily="34" charset="0"/>
              </a:rPr>
              <a:t>2019 Mission:</a:t>
            </a:r>
            <a:endParaRPr lang="en-US" b="1" dirty="0" smtClean="0">
              <a:solidFill>
                <a:srgbClr val="FF0000"/>
              </a:solidFill>
              <a:latin typeface="Arial" panose="020B0604020202020204" pitchFamily="34" charset="0"/>
              <a:cs typeface="Arial" panose="020B0604020202020204" pitchFamily="34" charset="0"/>
            </a:endParaRPr>
          </a:p>
          <a:p>
            <a:pPr marL="0" indent="0">
              <a:buNone/>
            </a:pPr>
            <a:r>
              <a:rPr lang="en-US" dirty="0" smtClean="0">
                <a:latin typeface="Arial" panose="020B0604020202020204" pitchFamily="34" charset="0"/>
                <a:cs typeface="Arial" panose="020B0604020202020204" pitchFamily="34" charset="0"/>
              </a:rPr>
              <a:t>Build Next </a:t>
            </a:r>
            <a:r>
              <a:rPr lang="en-US" dirty="0">
                <a:latin typeface="Arial" panose="020B0604020202020204" pitchFamily="34" charset="0"/>
                <a:cs typeface="Arial" panose="020B0604020202020204" pitchFamily="34" charset="0"/>
              </a:rPr>
              <a:t>G</a:t>
            </a:r>
            <a:r>
              <a:rPr lang="en-US" dirty="0" smtClean="0">
                <a:latin typeface="Arial" panose="020B0604020202020204" pitchFamily="34" charset="0"/>
                <a:cs typeface="Arial" panose="020B0604020202020204" pitchFamily="34" charset="0"/>
              </a:rPr>
              <a:t>en </a:t>
            </a:r>
            <a:r>
              <a:rPr lang="en-US" dirty="0">
                <a:latin typeface="Arial" panose="020B0604020202020204" pitchFamily="34" charset="0"/>
                <a:cs typeface="Arial" panose="020B0604020202020204" pitchFamily="34" charset="0"/>
              </a:rPr>
              <a:t>S</a:t>
            </a:r>
            <a:r>
              <a:rPr lang="en-US" dirty="0" smtClean="0">
                <a:latin typeface="Arial" panose="020B0604020202020204" pitchFamily="34" charset="0"/>
                <a:cs typeface="Arial" panose="020B0604020202020204" pitchFamily="34" charset="0"/>
              </a:rPr>
              <a:t>olution Delivery </a:t>
            </a:r>
            <a:r>
              <a:rPr lang="en-US" dirty="0">
                <a:latin typeface="Arial" panose="020B0604020202020204" pitchFamily="34" charset="0"/>
                <a:cs typeface="Arial" panose="020B0604020202020204" pitchFamily="34" charset="0"/>
              </a:rPr>
              <a:t>capability to help </a:t>
            </a:r>
            <a:r>
              <a:rPr lang="en-US" dirty="0" smtClean="0">
                <a:solidFill>
                  <a:srgbClr val="FF0000"/>
                </a:solidFill>
                <a:latin typeface="Arial" panose="020B0604020202020204" pitchFamily="34" charset="0"/>
                <a:cs typeface="Arial" panose="020B0604020202020204" pitchFamily="34" charset="0"/>
              </a:rPr>
              <a:t/>
            </a:r>
            <a:br>
              <a:rPr lang="en-US" dirty="0" smtClean="0">
                <a:solidFill>
                  <a:srgbClr val="FF0000"/>
                </a:solidFill>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AppDev teams deliver </a:t>
            </a:r>
            <a:r>
              <a:rPr lang="en-US" dirty="0">
                <a:latin typeface="Arial" panose="020B0604020202020204" pitchFamily="34" charset="0"/>
                <a:cs typeface="Arial" panose="020B0604020202020204" pitchFamily="34" charset="0"/>
              </a:rPr>
              <a:t>better products, </a:t>
            </a:r>
            <a:r>
              <a:rPr lang="en-US" dirty="0" smtClean="0">
                <a:latin typeface="Arial" panose="020B0604020202020204" pitchFamily="34" charset="0"/>
                <a:cs typeface="Arial" panose="020B0604020202020204" pitchFamily="34" charset="0"/>
              </a:rPr>
              <a:t>faster.</a:t>
            </a:r>
            <a:br>
              <a:rPr lang="en-US" dirty="0" smtClean="0">
                <a:latin typeface="Arial" panose="020B0604020202020204" pitchFamily="34" charset="0"/>
                <a:cs typeface="Arial" panose="020B0604020202020204" pitchFamily="34" charset="0"/>
              </a:rPr>
            </a:br>
            <a:endParaRPr lang="en-US" dirty="0" smtClean="0">
              <a:latin typeface="Arial" panose="020B0604020202020204" pitchFamily="34" charset="0"/>
              <a:cs typeface="Arial" panose="020B0604020202020204" pitchFamily="34" charset="0"/>
            </a:endParaRPr>
          </a:p>
          <a:p>
            <a:pPr marL="0" indent="0">
              <a:buNone/>
            </a:pPr>
            <a:r>
              <a:rPr lang="en-US" b="1" dirty="0" smtClean="0">
                <a:solidFill>
                  <a:schemeClr val="tx1">
                    <a:lumMod val="50000"/>
                    <a:lumOff val="50000"/>
                  </a:schemeClr>
                </a:solidFill>
                <a:latin typeface="Arial" panose="020B0604020202020204" pitchFamily="34" charset="0"/>
                <a:cs typeface="Arial" panose="020B0604020202020204" pitchFamily="34" charset="0"/>
              </a:rPr>
              <a:t>Desired Outcomes</a:t>
            </a:r>
            <a:r>
              <a:rPr lang="en-US" dirty="0" smtClean="0">
                <a:solidFill>
                  <a:schemeClr val="tx1">
                    <a:lumMod val="50000"/>
                    <a:lumOff val="50000"/>
                  </a:schemeClr>
                </a:solidFill>
                <a:latin typeface="Arial" panose="020B0604020202020204" pitchFamily="34" charset="0"/>
                <a:cs typeface="Arial" panose="020B0604020202020204" pitchFamily="34" charset="0"/>
              </a:rPr>
              <a:t>: </a:t>
            </a:r>
          </a:p>
          <a:p>
            <a:r>
              <a:rPr lang="en-US" sz="2800" dirty="0" smtClean="0">
                <a:latin typeface="Arial" panose="020B0604020202020204" pitchFamily="34" charset="0"/>
                <a:cs typeface="Arial" panose="020B0604020202020204" pitchFamily="34" charset="0"/>
              </a:rPr>
              <a:t>Enable RBC to deliver exceptional </a:t>
            </a:r>
            <a:r>
              <a:rPr lang="en-US" sz="2800" dirty="0">
                <a:latin typeface="Arial" panose="020B0604020202020204" pitchFamily="34" charset="0"/>
                <a:cs typeface="Arial" panose="020B0604020202020204" pitchFamily="34" charset="0"/>
              </a:rPr>
              <a:t>client </a:t>
            </a:r>
            <a:r>
              <a:rPr lang="en-US" sz="2800" dirty="0" smtClean="0">
                <a:latin typeface="Arial" panose="020B0604020202020204" pitchFamily="34" charset="0"/>
                <a:cs typeface="Arial" panose="020B0604020202020204" pitchFamily="34" charset="0"/>
              </a:rPr>
              <a:t>experiences </a:t>
            </a:r>
            <a:r>
              <a:rPr lang="en-US" sz="2800" dirty="0">
                <a:latin typeface="Arial" panose="020B0604020202020204" pitchFamily="34" charset="0"/>
                <a:cs typeface="Arial" panose="020B0604020202020204" pitchFamily="34" charset="0"/>
              </a:rPr>
              <a:t>with speed and </a:t>
            </a:r>
            <a:r>
              <a:rPr lang="en-US" sz="2800" dirty="0" smtClean="0">
                <a:latin typeface="Arial" panose="020B0604020202020204" pitchFamily="34" charset="0"/>
                <a:cs typeface="Arial" panose="020B0604020202020204" pitchFamily="34" charset="0"/>
              </a:rPr>
              <a:t>efficiency. </a:t>
            </a:r>
          </a:p>
          <a:p>
            <a:r>
              <a:rPr lang="en-US" sz="2800" dirty="0" smtClean="0">
                <a:latin typeface="Arial" panose="020B0604020202020204" pitchFamily="34" charset="0"/>
                <a:cs typeface="Arial" panose="020B0604020202020204" pitchFamily="34" charset="0"/>
              </a:rPr>
              <a:t>Unlock the potential of our developers. </a:t>
            </a:r>
            <a:r>
              <a:rPr lang="en-US" sz="2800" dirty="0">
                <a:latin typeface="Arial" panose="020B0604020202020204" pitchFamily="34" charset="0"/>
                <a:cs typeface="Arial" panose="020B0604020202020204" pitchFamily="34" charset="0"/>
              </a:rPr>
              <a:t>Improve the RBC developer experience. </a:t>
            </a:r>
            <a:endParaRPr lang="en-US" sz="2800" dirty="0" smtClean="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Drive to delivery excellence.</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2A916FC7-36A5-47F8-AC6B-E8604D873A68}" type="slidenum">
              <a:rPr lang="en-US" smtClean="0"/>
              <a:pPr/>
              <a:t>27</a:t>
            </a:fld>
            <a:endParaRPr lang="en-US" dirty="0"/>
          </a:p>
        </p:txBody>
      </p:sp>
    </p:spTree>
    <p:custDataLst>
      <p:tags r:id="rId1"/>
    </p:custDataLst>
    <p:extLst>
      <p:ext uri="{BB962C8B-B14F-4D97-AF65-F5344CB8AC3E}">
        <p14:creationId xmlns:p14="http://schemas.microsoft.com/office/powerpoint/2010/main" val="36986882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2019 </a:t>
            </a:r>
            <a:r>
              <a:rPr lang="en-US" dirty="0" smtClean="0"/>
              <a:t>Initiatives, Capacity, Impact</a:t>
            </a:r>
            <a:endParaRPr lang="en-US" dirty="0"/>
          </a:p>
        </p:txBody>
      </p:sp>
      <p:sp>
        <p:nvSpPr>
          <p:cNvPr id="4" name="Slide Number Placeholder 3"/>
          <p:cNvSpPr>
            <a:spLocks noGrp="1"/>
          </p:cNvSpPr>
          <p:nvPr>
            <p:ph type="sldNum" sz="quarter" idx="12"/>
          </p:nvPr>
        </p:nvSpPr>
        <p:spPr/>
        <p:txBody>
          <a:bodyPr/>
          <a:lstStyle/>
          <a:p>
            <a:fld id="{2A916FC7-36A5-47F8-AC6B-E8604D873A68}" type="slidenum">
              <a:rPr lang="en-US" smtClean="0"/>
              <a:pPr/>
              <a:t>28</a:t>
            </a:fld>
            <a:endParaRPr lang="en-US" dirty="0"/>
          </a:p>
        </p:txBody>
      </p:sp>
      <p:graphicFrame>
        <p:nvGraphicFramePr>
          <p:cNvPr id="5" name="Content Placeholder 4"/>
          <p:cNvGraphicFramePr>
            <a:graphicFrameLocks noGrp="1"/>
          </p:cNvGraphicFramePr>
          <p:nvPr>
            <p:ph idx="1"/>
            <p:extLst/>
          </p:nvPr>
        </p:nvGraphicFramePr>
        <p:xfrm>
          <a:off x="113232" y="955492"/>
          <a:ext cx="11899474" cy="5290145"/>
        </p:xfrm>
        <a:graphic>
          <a:graphicData uri="http://schemas.openxmlformats.org/drawingml/2006/table">
            <a:tbl>
              <a:tblPr firstRow="1" bandRow="1">
                <a:tableStyleId>{5940675A-B579-460E-94D1-54222C63F5DA}</a:tableStyleId>
              </a:tblPr>
              <a:tblGrid>
                <a:gridCol w="208280"/>
                <a:gridCol w="4062229"/>
                <a:gridCol w="672353"/>
                <a:gridCol w="530543"/>
                <a:gridCol w="510988"/>
                <a:gridCol w="4426940"/>
                <a:gridCol w="699247"/>
                <a:gridCol w="788894"/>
              </a:tblGrid>
              <a:tr h="244644">
                <a:tc rowSpan="2" gridSpan="2">
                  <a:txBody>
                    <a:bodyPr/>
                    <a:lstStyle/>
                    <a:p>
                      <a:pPr marL="57150" indent="0" algn="l"/>
                      <a:r>
                        <a:rPr lang="en-US" sz="1200" b="1" dirty="0" smtClean="0">
                          <a:latin typeface="Arial" panose="020B0604020202020204" pitchFamily="34" charset="0"/>
                          <a:cs typeface="Arial" panose="020B0604020202020204" pitchFamily="34" charset="0"/>
                        </a:rPr>
                        <a:t>Initiative</a:t>
                      </a:r>
                      <a:endParaRPr lang="en-US" sz="1200" b="1" dirty="0">
                        <a:latin typeface="Arial" panose="020B0604020202020204" pitchFamily="34" charset="0"/>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hMerge="1">
                  <a:txBody>
                    <a:bodyPr/>
                    <a:lstStyle/>
                    <a:p>
                      <a:pPr algn="l"/>
                      <a:endParaRPr lang="en-US" sz="12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1200" b="1" dirty="0" smtClean="0">
                          <a:latin typeface="Arial" panose="020B0604020202020204" pitchFamily="34" charset="0"/>
                          <a:cs typeface="Arial" panose="020B0604020202020204" pitchFamily="34" charset="0"/>
                        </a:rPr>
                        <a:t>Finance</a:t>
                      </a:r>
                    </a:p>
                    <a:p>
                      <a:pPr algn="ctr"/>
                      <a:r>
                        <a:rPr lang="en-US" sz="1200" b="1" dirty="0" smtClean="0">
                          <a:latin typeface="Arial" panose="020B0604020202020204" pitchFamily="34" charset="0"/>
                          <a:cs typeface="Arial" panose="020B0604020202020204" pitchFamily="34" charset="0"/>
                        </a:rPr>
                        <a:t>Target</a:t>
                      </a:r>
                      <a:endParaRPr lang="en-US" sz="1200" b="1" dirty="0">
                        <a:latin typeface="Arial" panose="020B0604020202020204" pitchFamily="34" charset="0"/>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0" marR="0" indent="0" algn="ctr" defTabSz="914498"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Capacity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1200" b="1" dirty="0" smtClean="0">
                          <a:latin typeface="Arial" panose="020B0604020202020204" pitchFamily="34" charset="0"/>
                          <a:cs typeface="Arial" panose="020B0604020202020204" pitchFamily="34" charset="0"/>
                        </a:rPr>
                        <a:t>Impact</a:t>
                      </a:r>
                      <a:endParaRPr lang="en-US" sz="12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*Opportunities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endParaRPr lang="en-US" sz="1200" b="1" dirty="0" smtClean="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28026">
                <a:tc gridSpan="2" vMerge="1">
                  <a:txBody>
                    <a:bodyPr/>
                    <a:lstStyle/>
                    <a:p>
                      <a:pPr marL="0" indent="0" algn="ctr"/>
                      <a:endParaRPr lang="en-US" sz="1100" dirty="0">
                        <a:latin typeface="Arial" panose="020B0604020202020204" pitchFamily="34" charset="0"/>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vMerge="1">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kern="1200" dirty="0" smtClean="0">
                          <a:solidFill>
                            <a:schemeClr val="tx1"/>
                          </a:solidFill>
                          <a:latin typeface="Arial" panose="020B0604020202020204" pitchFamily="34" charset="0"/>
                          <a:ea typeface="+mn-ea"/>
                          <a:cs typeface="Arial" panose="020B0604020202020204" pitchFamily="34" charset="0"/>
                        </a:rPr>
                        <a:t>$MM</a:t>
                      </a: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kern="1200" dirty="0" smtClean="0">
                          <a:solidFill>
                            <a:schemeClr val="tx1"/>
                          </a:solidFill>
                          <a:latin typeface="Arial" panose="020B0604020202020204" pitchFamily="34" charset="0"/>
                          <a:ea typeface="+mn-ea"/>
                          <a:cs typeface="Arial" panose="020B0604020202020204" pitchFamily="34" charset="0"/>
                        </a:rPr>
                        <a:t>FTE</a:t>
                      </a: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latin typeface="Arial" panose="020B0604020202020204" pitchFamily="34" charset="0"/>
                          <a:cs typeface="Arial" panose="020B0604020202020204" pitchFamily="34" charset="0"/>
                        </a:rPr>
                        <a:t>Synergy</a:t>
                      </a:r>
                      <a:endParaRPr lang="en-US" sz="1000" dirty="0">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smtClean="0">
                          <a:latin typeface="Arial" panose="020B0604020202020204" pitchFamily="34" charset="0"/>
                          <a:cs typeface="Arial" panose="020B0604020202020204" pitchFamily="34" charset="0"/>
                        </a:rPr>
                        <a:t>Collaboration</a:t>
                      </a:r>
                      <a:endParaRPr lang="en-US" sz="1000" dirty="0">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13752">
                <a:tc>
                  <a:txBody>
                    <a:bodyPr/>
                    <a:lstStyle/>
                    <a:p>
                      <a:pPr algn="ctr"/>
                      <a:r>
                        <a:rPr lang="en-US" sz="1100" dirty="0" smtClean="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1" dirty="0" smtClean="0">
                          <a:solidFill>
                            <a:srgbClr val="002060"/>
                          </a:solidFill>
                          <a:latin typeface="Arial" panose="020B0604020202020204" pitchFamily="34" charset="0"/>
                          <a:cs typeface="Arial" panose="020B0604020202020204" pitchFamily="34" charset="0"/>
                        </a:rPr>
                        <a:t>DevOps Development </a:t>
                      </a:r>
                    </a:p>
                    <a:p>
                      <a:r>
                        <a:rPr lang="en-US" sz="11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100" dirty="0" smtClean="0">
                          <a:latin typeface="Arial" panose="020B0604020202020204" pitchFamily="34" charset="0"/>
                          <a:cs typeface="Arial" panose="020B0604020202020204" pitchFamily="34" charset="0"/>
                        </a:rPr>
                        <a:t>No-touch DevOps pipelines </a:t>
                      </a:r>
                      <a:r>
                        <a:rPr lang="en-US" sz="1100" dirty="0" smtClean="0">
                          <a:solidFill>
                            <a:prstClr val="black"/>
                          </a:solidFill>
                          <a:latin typeface="Arial" panose="020B0604020202020204" pitchFamily="34" charset="0"/>
                          <a:cs typeface="Arial" panose="020B0604020202020204" pitchFamily="34" charset="0"/>
                        </a:rPr>
                        <a:t>enabling development teams to go from code to production in one hour.</a:t>
                      </a:r>
                      <a:endParaRPr lang="en-US" sz="1100" dirty="0">
                        <a:solidFill>
                          <a:srgbClr val="002060"/>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2.3</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2.4</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Faster: Reduce release cycle time by 60%</a:t>
                      </a:r>
                    </a:p>
                    <a:p>
                      <a:r>
                        <a:rPr lang="en-US" sz="1100" dirty="0" smtClean="0">
                          <a:latin typeface="Arial" panose="020B0604020202020204" pitchFamily="34" charset="0"/>
                          <a:cs typeface="Arial" panose="020B0604020202020204" pitchFamily="34" charset="0"/>
                        </a:rPr>
                        <a:t>Growth:</a:t>
                      </a:r>
                      <a:r>
                        <a:rPr lang="en-US" sz="1100" baseline="0" dirty="0" smtClean="0">
                          <a:latin typeface="Arial" panose="020B0604020202020204" pitchFamily="34" charset="0"/>
                          <a:cs typeface="Arial" panose="020B0604020202020204" pitchFamily="34" charset="0"/>
                        </a:rPr>
                        <a:t> 300 new apps using pipeline (increase consumption to 75% of target market)</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Cloud </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Cloud</a:t>
                      </a:r>
                    </a:p>
                    <a:p>
                      <a:r>
                        <a:rPr lang="en-US" sz="1100" dirty="0" smtClean="0">
                          <a:latin typeface="Arial" panose="020B0604020202020204" pitchFamily="34" charset="0"/>
                          <a:cs typeface="Arial" panose="020B0604020202020204" pitchFamily="34" charset="0"/>
                        </a:rPr>
                        <a:t>EA</a:t>
                      </a:r>
                    </a:p>
                    <a:p>
                      <a:r>
                        <a:rPr lang="en-US" sz="1100" dirty="0" smtClean="0">
                          <a:latin typeface="Arial" panose="020B0604020202020204" pitchFamily="34" charset="0"/>
                          <a:cs typeface="Arial" panose="020B0604020202020204" pitchFamily="34" charset="0"/>
                        </a:rPr>
                        <a:t>DNA</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79606">
                <a:tc>
                  <a:txBody>
                    <a:bodyPr/>
                    <a:lstStyle/>
                    <a:p>
                      <a:pPr algn="ctr"/>
                      <a:r>
                        <a:rPr lang="en-US" sz="1100" dirty="0" smtClean="0">
                          <a:latin typeface="Arial" panose="020B0604020202020204" pitchFamily="34" charset="0"/>
                          <a:cs typeface="Arial" panose="020B0604020202020204" pitchFamily="34" charset="0"/>
                        </a:rPr>
                        <a:t>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1" dirty="0" smtClean="0">
                          <a:solidFill>
                            <a:srgbClr val="002060"/>
                          </a:solidFill>
                          <a:latin typeface="Arial" panose="020B0604020202020204" pitchFamily="34" charset="0"/>
                          <a:cs typeface="Arial" panose="020B0604020202020204" pitchFamily="34" charset="0"/>
                        </a:rPr>
                        <a:t>DevOps Services</a:t>
                      </a:r>
                    </a:p>
                    <a:p>
                      <a:r>
                        <a:rPr lang="en-US" sz="11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100" dirty="0" smtClean="0">
                          <a:latin typeface="Arial" panose="020B0604020202020204" pitchFamily="34" charset="0"/>
                          <a:cs typeface="Arial" panose="020B0604020202020204" pitchFamily="34" charset="0"/>
                        </a:rPr>
                        <a:t>Enterprise-grade reliability, performance, security, compliance and service for Enterprise tools.</a:t>
                      </a:r>
                      <a:endParaRPr lang="en-US" sz="1100" dirty="0">
                        <a:solidFill>
                          <a:srgbClr val="002060"/>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5.3</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5.4</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25</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Better: Reliability, stability, safety</a:t>
                      </a:r>
                      <a:r>
                        <a:rPr lang="en-US" sz="1100" baseline="0"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baked</a:t>
                      </a:r>
                      <a:r>
                        <a:rPr lang="en-US" sz="1100" baseline="0" dirty="0" smtClean="0">
                          <a:latin typeface="Arial" panose="020B0604020202020204" pitchFamily="34" charset="0"/>
                          <a:cs typeface="Arial" panose="020B0604020202020204" pitchFamily="34" charset="0"/>
                        </a:rPr>
                        <a:t> into the pipeline</a:t>
                      </a:r>
                    </a:p>
                    <a:p>
                      <a:r>
                        <a:rPr lang="en-US" sz="1100" baseline="0" dirty="0" smtClean="0">
                          <a:latin typeface="Arial" panose="020B0604020202020204" pitchFamily="34" charset="0"/>
                          <a:cs typeface="Arial" panose="020B0604020202020204" pitchFamily="34" charset="0"/>
                        </a:rPr>
                        <a:t>More Efficient: standard, streamlined ‘paved road’ set of tools to lower enterprise cost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baseline="0" dirty="0" smtClean="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baseline="0" dirty="0" smtClean="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56992">
                <a:tc>
                  <a:txBody>
                    <a:bodyPr/>
                    <a:lstStyle/>
                    <a:p>
                      <a:pPr algn="ctr"/>
                      <a:r>
                        <a:rPr lang="en-US" sz="1100" dirty="0" smtClean="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1100" b="1" kern="1200" dirty="0" smtClean="0">
                          <a:solidFill>
                            <a:srgbClr val="002060"/>
                          </a:solidFill>
                          <a:latin typeface="Arial" panose="020B0604020202020204" pitchFamily="34" charset="0"/>
                          <a:ea typeface="+mn-ea"/>
                          <a:cs typeface="Arial" panose="020B0604020202020204" pitchFamily="34" charset="0"/>
                        </a:rPr>
                        <a:t>Enterprise Software:  </a:t>
                      </a:r>
                      <a:r>
                        <a:rPr lang="en-US" sz="1100" dirty="0" smtClean="0">
                          <a:latin typeface="Arial" panose="020B0604020202020204" pitchFamily="34" charset="0"/>
                          <a:cs typeface="Arial" panose="020B0604020202020204" pitchFamily="34" charset="0"/>
                        </a:rPr>
                        <a:t>Enterprise SCM,</a:t>
                      </a:r>
                      <a:r>
                        <a:rPr lang="en-US" sz="1100" baseline="0" dirty="0" smtClean="0">
                          <a:latin typeface="Arial" panose="020B0604020202020204" pitchFamily="34" charset="0"/>
                          <a:cs typeface="Arial" panose="020B0604020202020204" pitchFamily="34" charset="0"/>
                        </a:rPr>
                        <a:t> CI/CD, Security, Test, Task </a:t>
                      </a:r>
                      <a:r>
                        <a:rPr lang="en-US" sz="1100" baseline="0" dirty="0" err="1" smtClean="0">
                          <a:latin typeface="Arial" panose="020B0604020202020204" pitchFamily="34" charset="0"/>
                          <a:cs typeface="Arial" panose="020B0604020202020204" pitchFamily="34" charset="0"/>
                        </a:rPr>
                        <a:t>Mgmt</a:t>
                      </a:r>
                      <a:r>
                        <a:rPr lang="en-US" sz="1100" baseline="0" dirty="0" smtClean="0">
                          <a:latin typeface="Arial" panose="020B0604020202020204" pitchFamily="34" charset="0"/>
                          <a:cs typeface="Arial" panose="020B0604020202020204" pitchFamily="34" charset="0"/>
                        </a:rPr>
                        <a:t>, Collaboration s</a:t>
                      </a:r>
                      <a:r>
                        <a:rPr lang="en-US" sz="1100" dirty="0" smtClean="0">
                          <a:latin typeface="Arial" panose="020B0604020202020204" pitchFamily="34" charset="0"/>
                          <a:cs typeface="Arial" panose="020B0604020202020204" pitchFamily="34" charset="0"/>
                        </a:rPr>
                        <a:t>oftware</a:t>
                      </a:r>
                      <a:endParaRPr lang="en-US" sz="1100" b="1" kern="1200" dirty="0" smtClean="0">
                        <a:solidFill>
                          <a:prstClr val="black">
                            <a:lumMod val="50000"/>
                            <a:lumOff val="50000"/>
                          </a:prstClr>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0" kern="1200" dirty="0" smtClean="0">
                          <a:solidFill>
                            <a:schemeClr val="tx1"/>
                          </a:solidFill>
                          <a:latin typeface="Arial" panose="020B0604020202020204" pitchFamily="34" charset="0"/>
                          <a:ea typeface="+mn-ea"/>
                          <a:cs typeface="Arial" panose="020B0604020202020204" pitchFamily="34" charset="0"/>
                        </a:rPr>
                        <a:t>8.5</a:t>
                      </a:r>
                      <a:endParaRPr lang="en-US" sz="1100" b="0" kern="1200" dirty="0">
                        <a:solidFill>
                          <a:schemeClr val="tx1"/>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12.5</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0</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21115">
                <a:tc>
                  <a:txBody>
                    <a:bodyPr/>
                    <a:lstStyle/>
                    <a:p>
                      <a:pPr algn="ctr"/>
                      <a:r>
                        <a:rPr lang="en-US" sz="1100" dirty="0" smtClean="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1" dirty="0" smtClean="0">
                          <a:solidFill>
                            <a:srgbClr val="002060"/>
                          </a:solidFill>
                          <a:latin typeface="Arial" panose="020B0604020202020204" pitchFamily="34" charset="0"/>
                          <a:cs typeface="Arial" panose="020B0604020202020204" pitchFamily="34" charset="0"/>
                        </a:rPr>
                        <a:t>Agile CoE</a:t>
                      </a:r>
                    </a:p>
                    <a:p>
                      <a:r>
                        <a:rPr lang="en-US" sz="11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100" dirty="0" smtClean="0">
                          <a:latin typeface="Arial" panose="020B0604020202020204" pitchFamily="34" charset="0"/>
                          <a:cs typeface="Arial" panose="020B0604020202020204" pitchFamily="34" charset="0"/>
                        </a:rPr>
                        <a:t>Drive Agile effectiveness and scaling across RBC with an up market focus on programs and larger more complex value delivery organizations.</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5.2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4.9</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19</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Better: Increased effectiveness on team’s coached ( 15% increase</a:t>
                      </a:r>
                      <a:r>
                        <a:rPr lang="en-US" sz="1100" baseline="0" dirty="0" smtClean="0">
                          <a:latin typeface="Arial" panose="020B0604020202020204" pitchFamily="34" charset="0"/>
                          <a:cs typeface="Arial" panose="020B0604020202020204" pitchFamily="34" charset="0"/>
                        </a:rPr>
                        <a:t> in high performing teams)</a:t>
                      </a:r>
                    </a:p>
                    <a:p>
                      <a:r>
                        <a:rPr lang="en-US" sz="1100" dirty="0" smtClean="0">
                          <a:latin typeface="Arial" panose="020B0604020202020204" pitchFamily="34" charset="0"/>
                          <a:cs typeface="Arial" panose="020B0604020202020204" pitchFamily="34" charset="0"/>
                        </a:rPr>
                        <a:t>Coaching</a:t>
                      </a:r>
                      <a:r>
                        <a:rPr lang="en-US" sz="1100" baseline="0" dirty="0" smtClean="0">
                          <a:latin typeface="Arial" panose="020B0604020202020204" pitchFamily="34" charset="0"/>
                          <a:cs typeface="Arial" panose="020B0604020202020204" pitchFamily="34" charset="0"/>
                        </a:rPr>
                        <a:t> across 8 scaled program/org initiatives, 50 team initiatives</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WM + other LOBs</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21115">
                <a:tc>
                  <a:txBody>
                    <a:bodyPr/>
                    <a:lstStyle/>
                    <a:p>
                      <a:pPr algn="ctr"/>
                      <a:r>
                        <a:rPr lang="en-US" sz="1100" dirty="0" smtClean="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1" dirty="0" smtClean="0">
                          <a:solidFill>
                            <a:srgbClr val="002060"/>
                          </a:solidFill>
                          <a:latin typeface="Arial" panose="020B0604020202020204" pitchFamily="34" charset="0"/>
                          <a:cs typeface="Arial" panose="020B0604020202020204" pitchFamily="34" charset="0"/>
                        </a:rPr>
                        <a:t>Automation Solutions Engineering</a:t>
                      </a:r>
                    </a:p>
                    <a:p>
                      <a:r>
                        <a:rPr lang="en-US" sz="11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100" dirty="0" smtClean="0">
                          <a:latin typeface="Arial" panose="020B0604020202020204" pitchFamily="34" charset="0"/>
                          <a:cs typeface="Arial" panose="020B0604020202020204" pitchFamily="34" charset="0"/>
                        </a:rPr>
                        <a:t>Automation solutions for DevOps, QE, AppDev community. Full integration of test automation solutions into the DevOps pipeline and enterprise systems.</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2.2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14</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Better: Testing and quality fully integrated </a:t>
                      </a:r>
                      <a:r>
                        <a:rPr lang="en-US" sz="1100" baseline="0" dirty="0" smtClean="0">
                          <a:latin typeface="Arial" panose="020B0604020202020204" pitchFamily="34" charset="0"/>
                          <a:cs typeface="Arial" panose="020B0604020202020204" pitchFamily="34" charset="0"/>
                        </a:rPr>
                        <a:t>into pipeline. Simplified, consistent set of supported, fully integrated supporting QE &amp; DevOps.  </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QE</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smtClean="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68300">
                <a:tc>
                  <a:txBody>
                    <a:bodyPr/>
                    <a:lstStyle/>
                    <a:p>
                      <a:pPr algn="ctr"/>
                      <a:r>
                        <a:rPr lang="en-US" sz="1100" dirty="0" smtClean="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1" dirty="0" smtClean="0">
                          <a:solidFill>
                            <a:srgbClr val="002060"/>
                          </a:solidFill>
                          <a:latin typeface="Arial" panose="020B0604020202020204" pitchFamily="34" charset="0"/>
                          <a:cs typeface="Arial" panose="020B0604020202020204" pitchFamily="34" charset="0"/>
                        </a:rPr>
                        <a:t>Process Automation - RPA / NGO Technology Hub</a:t>
                      </a:r>
                    </a:p>
                    <a:p>
                      <a:r>
                        <a:rPr lang="en-US" sz="11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100" dirty="0" smtClean="0">
                          <a:latin typeface="Arial" panose="020B0604020202020204" pitchFamily="34" charset="0"/>
                          <a:cs typeface="Arial" panose="020B0604020202020204" pitchFamily="34" charset="0"/>
                        </a:rPr>
                        <a:t>Enable RBC to build &amp; run RPA @ Scale. Define the technology solution for Intelligent Process Automation (RPA+)  </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1.4</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1.7</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Better: Improved bot resiliency</a:t>
                      </a:r>
                      <a:r>
                        <a:rPr lang="en-US" sz="1100" baseline="0" dirty="0" smtClean="0">
                          <a:latin typeface="Arial" panose="020B0604020202020204" pitchFamily="34" charset="0"/>
                          <a:cs typeface="Arial" panose="020B0604020202020204" pitchFamily="34" charset="0"/>
                        </a:rPr>
                        <a:t> &amp; </a:t>
                      </a:r>
                      <a:r>
                        <a:rPr lang="en-US" sz="1100" dirty="0" smtClean="0">
                          <a:latin typeface="Arial" panose="020B0604020202020204" pitchFamily="34" charset="0"/>
                          <a:cs typeface="Arial" panose="020B0604020202020204" pitchFamily="34" charset="0"/>
                        </a:rPr>
                        <a:t>RPA infrastructure</a:t>
                      </a:r>
                      <a:r>
                        <a:rPr lang="en-US" sz="1100" baseline="0" dirty="0" smtClean="0">
                          <a:latin typeface="Arial" panose="020B0604020202020204" pitchFamily="34" charset="0"/>
                          <a:cs typeface="Arial" panose="020B0604020202020204" pitchFamily="34" charset="0"/>
                        </a:rPr>
                        <a:t> reliability</a:t>
                      </a:r>
                    </a:p>
                    <a:p>
                      <a:r>
                        <a:rPr lang="en-US" sz="1100" dirty="0" smtClean="0">
                          <a:latin typeface="Arial" panose="020B0604020202020204" pitchFamily="34" charset="0"/>
                          <a:cs typeface="Arial" panose="020B0604020202020204" pitchFamily="34" charset="0"/>
                        </a:rPr>
                        <a:t>Faster: Accelerated</a:t>
                      </a:r>
                      <a:r>
                        <a:rPr lang="en-US" sz="1100" baseline="0" dirty="0" smtClean="0">
                          <a:latin typeface="Arial" panose="020B0604020202020204" pitchFamily="34" charset="0"/>
                          <a:cs typeface="Arial" panose="020B0604020202020204" pitchFamily="34" charset="0"/>
                        </a:rPr>
                        <a:t> RPA delivery cycle leveraging DevOps and development best practices</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WM </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DNA</a:t>
                      </a:r>
                      <a:endParaRPr lang="en-US" sz="1100" dirty="0">
                        <a:latin typeface="Arial" panose="020B0604020202020204" pitchFamily="34" charset="0"/>
                        <a:cs typeface="Arial" panose="020B0604020202020204" pitchFamily="34" charset="0"/>
                      </a:endParaRPr>
                    </a:p>
                    <a:p>
                      <a:r>
                        <a:rPr lang="en-US" sz="1100" dirty="0" smtClean="0">
                          <a:latin typeface="Arial" panose="020B0604020202020204" pitchFamily="34" charset="0"/>
                          <a:cs typeface="Arial" panose="020B0604020202020204" pitchFamily="34" charset="0"/>
                        </a:rPr>
                        <a:t>WM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21115">
                <a:tc>
                  <a:txBody>
                    <a:bodyPr/>
                    <a:lstStyle/>
                    <a:p>
                      <a:pPr algn="ctr"/>
                      <a:r>
                        <a:rPr lang="en-US" sz="1100" dirty="0" smtClean="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1" dirty="0" smtClean="0">
                          <a:solidFill>
                            <a:srgbClr val="002060"/>
                          </a:solidFill>
                          <a:latin typeface="Arial" panose="020B0604020202020204" pitchFamily="34" charset="0"/>
                          <a:cs typeface="Arial" panose="020B0604020202020204" pitchFamily="34" charset="0"/>
                        </a:rPr>
                        <a:t>Developer Experience </a:t>
                      </a:r>
                    </a:p>
                    <a:p>
                      <a:r>
                        <a:rPr lang="en-US" sz="11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100" b="0" dirty="0" smtClean="0">
                          <a:solidFill>
                            <a:schemeClr val="tx1"/>
                          </a:solidFill>
                          <a:latin typeface="Arial" panose="020B0604020202020204" pitchFamily="34" charset="0"/>
                          <a:cs typeface="Arial" panose="020B0604020202020204" pitchFamily="34" charset="0"/>
                        </a:rPr>
                        <a:t>Create</a:t>
                      </a:r>
                      <a:r>
                        <a:rPr lang="en-US" sz="1100" b="0" baseline="0" dirty="0" smtClean="0">
                          <a:solidFill>
                            <a:schemeClr val="tx1"/>
                          </a:solidFill>
                          <a:latin typeface="Arial" panose="020B0604020202020204" pitchFamily="34" charset="0"/>
                          <a:cs typeface="Arial" panose="020B0604020202020204" pitchFamily="34" charset="0"/>
                        </a:rPr>
                        <a:t> a developer community for developers, by developers. Drive set of solutions through the community to eliminate pain points, improve collaboration and experience.</a:t>
                      </a:r>
                      <a:endParaRPr lang="en-US" sz="1100" dirty="0" smtClean="0">
                        <a:solidFill>
                          <a:srgbClr val="002060"/>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0</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Better:</a:t>
                      </a:r>
                      <a:r>
                        <a:rPr lang="en-US" sz="1100" baseline="0" dirty="0" smtClean="0">
                          <a:latin typeface="Arial" panose="020B0604020202020204" pitchFamily="34" charset="0"/>
                          <a:cs typeface="Arial" panose="020B0604020202020204" pitchFamily="34" charset="0"/>
                        </a:rPr>
                        <a:t> Understanding of the problems that face developer</a:t>
                      </a:r>
                    </a:p>
                    <a:p>
                      <a:r>
                        <a:rPr lang="en-US" sz="1100" baseline="0" dirty="0" smtClean="0">
                          <a:latin typeface="Arial" panose="020B0604020202020204" pitchFamily="34" charset="0"/>
                          <a:cs typeface="Arial" panose="020B0604020202020204" pitchFamily="34" charset="0"/>
                        </a:rPr>
                        <a:t>Culture: Help willing participants to collaborate across silos and build a community of knowledge and code sharing</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RBC</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RBC</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6873">
                <a:tc gridSpan="2">
                  <a:txBody>
                    <a:bodyPr/>
                    <a:lstStyle/>
                    <a:p>
                      <a:pPr algn="l"/>
                      <a:r>
                        <a:rPr lang="en-US" sz="1100" b="1" dirty="0" smtClean="0">
                          <a:latin typeface="Arial" panose="020B0604020202020204" pitchFamily="34" charset="0"/>
                          <a:cs typeface="Arial" panose="020B0604020202020204" pitchFamily="34" charset="0"/>
                        </a:rPr>
                        <a:t>Total</a:t>
                      </a:r>
                      <a:endParaRPr lang="en-US" sz="11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1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25</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29.5</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82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 name="Rectangle 2"/>
          <p:cNvSpPr/>
          <p:nvPr/>
        </p:nvSpPr>
        <p:spPr>
          <a:xfrm>
            <a:off x="8008471" y="6556286"/>
            <a:ext cx="4082418" cy="369332"/>
          </a:xfrm>
          <a:prstGeom prst="rect">
            <a:avLst/>
          </a:prstGeom>
        </p:spPr>
        <p:txBody>
          <a:bodyPr wrap="square">
            <a:spAutoFit/>
          </a:bodyPr>
          <a:lstStyle/>
          <a:p>
            <a:r>
              <a:rPr lang="en-US" sz="900" b="1" dirty="0" smtClean="0">
                <a:solidFill>
                  <a:srgbClr val="1F497D"/>
                </a:solidFill>
                <a:latin typeface="Arial" panose="020B0604020202020204" pitchFamily="34" charset="0"/>
                <a:cs typeface="Arial" panose="020B0604020202020204" pitchFamily="34" charset="0"/>
              </a:rPr>
              <a:t>*Synergy</a:t>
            </a:r>
            <a:r>
              <a:rPr lang="en-US" sz="900" dirty="0" smtClean="0">
                <a:solidFill>
                  <a:srgbClr val="1F497D"/>
                </a:solidFill>
                <a:latin typeface="Arial" panose="020B0604020202020204" pitchFamily="34" charset="0"/>
                <a:cs typeface="Arial" panose="020B0604020202020204" pitchFamily="34" charset="0"/>
              </a:rPr>
              <a:t> = investigating optimization opportunity, funding, org, people, etc.</a:t>
            </a:r>
          </a:p>
          <a:p>
            <a:r>
              <a:rPr lang="en-US" sz="900" b="1" dirty="0" smtClean="0">
                <a:solidFill>
                  <a:srgbClr val="1F497D"/>
                </a:solidFill>
                <a:latin typeface="Arial" panose="020B0604020202020204" pitchFamily="34" charset="0"/>
                <a:cs typeface="Arial" panose="020B0604020202020204" pitchFamily="34" charset="0"/>
              </a:rPr>
              <a:t> Collaboration</a:t>
            </a:r>
            <a:r>
              <a:rPr lang="en-US" sz="900" dirty="0" smtClean="0">
                <a:solidFill>
                  <a:srgbClr val="1F497D"/>
                </a:solidFill>
                <a:latin typeface="Arial" panose="020B0604020202020204" pitchFamily="34" charset="0"/>
                <a:cs typeface="Arial" panose="020B0604020202020204" pitchFamily="34" charset="0"/>
              </a:rPr>
              <a:t> = investigate new ways of working together </a:t>
            </a:r>
            <a:endParaRPr lang="en-US" sz="900" dirty="0">
              <a:solidFill>
                <a:srgbClr val="1F497D"/>
              </a:solidFill>
            </a:endParaRPr>
          </a:p>
        </p:txBody>
      </p:sp>
      <p:sp>
        <p:nvSpPr>
          <p:cNvPr id="6" name="Rectangle 5"/>
          <p:cNvSpPr/>
          <p:nvPr/>
        </p:nvSpPr>
        <p:spPr>
          <a:xfrm>
            <a:off x="48978" y="6337161"/>
            <a:ext cx="4341253" cy="276999"/>
          </a:xfrm>
          <a:prstGeom prst="rect">
            <a:avLst/>
          </a:prstGeom>
        </p:spPr>
        <p:txBody>
          <a:bodyPr wrap="none">
            <a:spAutoFit/>
          </a:bodyPr>
          <a:lstStyle/>
          <a:p>
            <a:r>
              <a:rPr lang="en-US" sz="1200" i="1" dirty="0" smtClean="0">
                <a:solidFill>
                  <a:prstClr val="black"/>
                </a:solidFill>
                <a:latin typeface="Arial" panose="020B0604020202020204" pitchFamily="34" charset="0"/>
                <a:cs typeface="Arial" panose="020B0604020202020204" pitchFamily="34" charset="0"/>
              </a:rPr>
              <a:t>29.5 includes the full cost of security and mainframe software</a:t>
            </a:r>
            <a:endParaRPr lang="en-US" sz="1200" i="1" dirty="0">
              <a:solidFill>
                <a:prstClr val="black"/>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9912314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6267"/>
            <a:ext cx="10972801" cy="440266"/>
          </a:xfrm>
        </p:spPr>
        <p:txBody>
          <a:bodyPr>
            <a:noAutofit/>
          </a:bodyPr>
          <a:lstStyle/>
          <a:p>
            <a:r>
              <a:rPr lang="en-US" sz="4000" dirty="0" smtClean="0"/>
              <a:t>DevOps Development </a:t>
            </a:r>
            <a:r>
              <a:rPr lang="en-US" sz="3200" dirty="0" smtClean="0"/>
              <a:t>– </a:t>
            </a:r>
            <a:r>
              <a:rPr lang="en-US" sz="3200" i="1" dirty="0" smtClean="0"/>
              <a:t>Build new capability, drive adoption</a:t>
            </a:r>
            <a:endParaRPr lang="en-US" sz="3200" i="1" dirty="0"/>
          </a:p>
        </p:txBody>
      </p:sp>
      <p:sp>
        <p:nvSpPr>
          <p:cNvPr id="4" name="Slide Number Placeholder 3"/>
          <p:cNvSpPr>
            <a:spLocks noGrp="1"/>
          </p:cNvSpPr>
          <p:nvPr>
            <p:ph type="sldNum" sz="quarter" idx="12"/>
          </p:nvPr>
        </p:nvSpPr>
        <p:spPr/>
        <p:txBody>
          <a:bodyPr/>
          <a:lstStyle/>
          <a:p>
            <a:fld id="{2A916FC7-36A5-47F8-AC6B-E8604D873A68}" type="slidenum">
              <a:rPr lang="en-US" smtClean="0"/>
              <a:pPr/>
              <a:t>29</a:t>
            </a:fld>
            <a:endParaRPr lang="en-US" dirty="0"/>
          </a:p>
        </p:txBody>
      </p:sp>
      <p:sp>
        <p:nvSpPr>
          <p:cNvPr id="6" name="TextBox 5"/>
          <p:cNvSpPr txBox="1"/>
          <p:nvPr/>
        </p:nvSpPr>
        <p:spPr>
          <a:xfrm>
            <a:off x="499417" y="982505"/>
            <a:ext cx="11293103" cy="578442"/>
          </a:xfrm>
          <a:prstGeom prst="rect">
            <a:avLst/>
          </a:prstGeom>
          <a:noFill/>
          <a:ln>
            <a:solidFill>
              <a:schemeClr val="bg1">
                <a:lumMod val="75000"/>
              </a:schemeClr>
            </a:solidFill>
          </a:ln>
        </p:spPr>
        <p:txBody>
          <a:bodyPr wrap="square" rtlCol="0" anchor="ctr">
            <a:noAutofit/>
          </a:bodyPr>
          <a:lstStyle/>
          <a:p>
            <a:r>
              <a:rPr lang="en-US" sz="1600" b="1" dirty="0" smtClean="0">
                <a:solidFill>
                  <a:prstClr val="black">
                    <a:lumMod val="50000"/>
                    <a:lumOff val="50000"/>
                  </a:prstClr>
                </a:solidFill>
                <a:latin typeface="Arial" panose="020B0604020202020204" pitchFamily="34" charset="0"/>
                <a:cs typeface="Arial" panose="020B0604020202020204" pitchFamily="34" charset="0"/>
              </a:rPr>
              <a:t>2019 Goal: </a:t>
            </a:r>
            <a:r>
              <a:rPr lang="en-US" sz="1600" b="1" dirty="0">
                <a:solidFill>
                  <a:srgbClr val="002060"/>
                </a:solidFill>
                <a:latin typeface="Arial" panose="020B0604020202020204" pitchFamily="34" charset="0"/>
                <a:cs typeface="Arial" panose="020B0604020202020204" pitchFamily="34" charset="0"/>
              </a:rPr>
              <a:t>No-touch </a:t>
            </a:r>
            <a:r>
              <a:rPr lang="en-US" sz="1600" b="1" dirty="0" err="1">
                <a:solidFill>
                  <a:srgbClr val="002060"/>
                </a:solidFill>
                <a:latin typeface="Arial" panose="020B0604020202020204" pitchFamily="34" charset="0"/>
                <a:cs typeface="Arial" panose="020B0604020202020204" pitchFamily="34" charset="0"/>
              </a:rPr>
              <a:t>DevOps</a:t>
            </a:r>
            <a:r>
              <a:rPr lang="en-US" sz="1600" b="1" dirty="0">
                <a:solidFill>
                  <a:srgbClr val="002060"/>
                </a:solidFill>
                <a:latin typeface="Arial" panose="020B0604020202020204" pitchFamily="34" charset="0"/>
                <a:cs typeface="Arial" panose="020B0604020202020204" pitchFamily="34" charset="0"/>
              </a:rPr>
              <a:t> </a:t>
            </a:r>
            <a:r>
              <a:rPr lang="en-US" sz="1600" b="1" dirty="0" smtClean="0">
                <a:solidFill>
                  <a:srgbClr val="002060"/>
                </a:solidFill>
                <a:latin typeface="Arial" panose="020B0604020202020204" pitchFamily="34" charset="0"/>
                <a:cs typeface="Arial" panose="020B0604020202020204" pitchFamily="34" charset="0"/>
              </a:rPr>
              <a:t>pipelines </a:t>
            </a:r>
            <a:r>
              <a:rPr lang="en-US" sz="1600" dirty="0">
                <a:solidFill>
                  <a:prstClr val="black"/>
                </a:solidFill>
                <a:latin typeface="Arial" panose="020B0604020202020204" pitchFamily="34" charset="0"/>
                <a:cs typeface="Arial" panose="020B0604020202020204" pitchFamily="34" charset="0"/>
              </a:rPr>
              <a:t>enabling development teams to go from code to production in one hour.</a:t>
            </a:r>
            <a:endParaRPr lang="en-US" sz="1600" dirty="0">
              <a:solidFill>
                <a:srgbClr val="002060"/>
              </a:solidFill>
            </a:endParaRPr>
          </a:p>
        </p:txBody>
      </p:sp>
      <p:graphicFrame>
        <p:nvGraphicFramePr>
          <p:cNvPr id="3" name="Table 2"/>
          <p:cNvGraphicFramePr>
            <a:graphicFrameLocks noGrp="1"/>
          </p:cNvGraphicFramePr>
          <p:nvPr>
            <p:extLst/>
          </p:nvPr>
        </p:nvGraphicFramePr>
        <p:xfrm>
          <a:off x="9529611" y="6009189"/>
          <a:ext cx="2262909" cy="518160"/>
        </p:xfrm>
        <a:graphic>
          <a:graphicData uri="http://schemas.openxmlformats.org/drawingml/2006/table">
            <a:tbl>
              <a:tblPr firstRow="1" bandRow="1">
                <a:tableStyleId>{5940675A-B579-460E-94D1-54222C63F5DA}</a:tableStyleId>
              </a:tblPr>
              <a:tblGrid>
                <a:gridCol w="1089889"/>
                <a:gridCol w="674255"/>
                <a:gridCol w="498765"/>
              </a:tblGrid>
              <a:tr h="250386">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$MM</a:t>
                      </a:r>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FTE</a:t>
                      </a:r>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50386">
                <a:tc>
                  <a:txBody>
                    <a:bodyPr/>
                    <a:lstStyle/>
                    <a:p>
                      <a:r>
                        <a:rPr lang="en-US" sz="1100" dirty="0" smtClean="0">
                          <a:latin typeface="Arial" panose="020B0604020202020204" pitchFamily="34" charset="0"/>
                          <a:cs typeface="Arial" panose="020B0604020202020204" pitchFamily="34" charset="0"/>
                        </a:rPr>
                        <a:t>2018 Run rate</a:t>
                      </a:r>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solidFill>
                          <a:schemeClr val="tx1"/>
                        </a:solidFill>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tx1"/>
                          </a:solidFill>
                          <a:latin typeface="Arial" panose="020B0604020202020204" pitchFamily="34" charset="0"/>
                          <a:cs typeface="Arial" panose="020B0604020202020204" pitchFamily="34" charset="0"/>
                        </a:rPr>
                        <a:t>12</a:t>
                      </a:r>
                      <a:endParaRPr lang="en-US" sz="1100" dirty="0">
                        <a:solidFill>
                          <a:schemeClr val="tx1"/>
                        </a:solidFill>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7" name="Content Placeholder 4"/>
          <p:cNvGraphicFramePr>
            <a:graphicFrameLocks/>
          </p:cNvGraphicFramePr>
          <p:nvPr>
            <p:extLst/>
          </p:nvPr>
        </p:nvGraphicFramePr>
        <p:xfrm>
          <a:off x="146263" y="1836292"/>
          <a:ext cx="11652037" cy="4032061"/>
        </p:xfrm>
        <a:graphic>
          <a:graphicData uri="http://schemas.openxmlformats.org/drawingml/2006/table">
            <a:tbl>
              <a:tblPr firstRow="1" bandRow="1">
                <a:tableStyleId>{5940675A-B579-460E-94D1-54222C63F5DA}</a:tableStyleId>
              </a:tblPr>
              <a:tblGrid>
                <a:gridCol w="208280"/>
                <a:gridCol w="4062229"/>
                <a:gridCol w="530543"/>
                <a:gridCol w="510988"/>
                <a:gridCol w="4426940"/>
                <a:gridCol w="846257"/>
                <a:gridCol w="1066800"/>
              </a:tblGrid>
              <a:tr h="300135">
                <a:tc rowSpan="2" gridSpan="2">
                  <a:txBody>
                    <a:bodyPr/>
                    <a:lstStyle/>
                    <a:p>
                      <a:pPr marL="57150" indent="0" algn="l"/>
                      <a:r>
                        <a:rPr lang="en-US" sz="1200" b="1" dirty="0" smtClean="0">
                          <a:latin typeface="Arial" panose="020B0604020202020204" pitchFamily="34" charset="0"/>
                          <a:cs typeface="Arial" panose="020B0604020202020204" pitchFamily="34" charset="0"/>
                        </a:rPr>
                        <a:t>Initiative</a:t>
                      </a:r>
                      <a:endParaRPr lang="en-US" sz="1200" b="1" dirty="0">
                        <a:latin typeface="Arial" panose="020B0604020202020204" pitchFamily="34" charset="0"/>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hMerge="1">
                  <a:txBody>
                    <a:bodyPr/>
                    <a:lstStyle/>
                    <a:p>
                      <a:pPr algn="l"/>
                      <a:endParaRPr lang="en-US" sz="12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defTabSz="914498"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Capacity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1200" b="1" dirty="0" smtClean="0">
                          <a:latin typeface="Arial" panose="020B0604020202020204" pitchFamily="34" charset="0"/>
                          <a:cs typeface="Arial" panose="020B0604020202020204" pitchFamily="34" charset="0"/>
                        </a:rPr>
                        <a:t>Impact</a:t>
                      </a:r>
                      <a:endParaRPr lang="en-US" sz="12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*Opportunities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endParaRPr lang="en-US" sz="1200" b="1" dirty="0" smtClean="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89081">
                <a:tc gridSpan="2" vMerge="1">
                  <a:txBody>
                    <a:bodyPr/>
                    <a:lstStyle/>
                    <a:p>
                      <a:pPr marL="0" indent="0" algn="ctr"/>
                      <a:endParaRPr lang="en-US" sz="1100" dirty="0">
                        <a:latin typeface="Arial" panose="020B0604020202020204" pitchFamily="34" charset="0"/>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vMerge="1">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kern="1200" dirty="0" smtClean="0">
                          <a:solidFill>
                            <a:schemeClr val="tx1"/>
                          </a:solidFill>
                          <a:latin typeface="Arial" panose="020B0604020202020204" pitchFamily="34" charset="0"/>
                          <a:ea typeface="+mn-ea"/>
                          <a:cs typeface="Arial" panose="020B0604020202020204" pitchFamily="34" charset="0"/>
                        </a:rPr>
                        <a:t>$MM</a:t>
                      </a: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kern="1200" dirty="0" smtClean="0">
                          <a:solidFill>
                            <a:schemeClr val="tx1"/>
                          </a:solidFill>
                          <a:latin typeface="Arial" panose="020B0604020202020204" pitchFamily="34" charset="0"/>
                          <a:ea typeface="+mn-ea"/>
                          <a:cs typeface="Arial" panose="020B0604020202020204" pitchFamily="34" charset="0"/>
                        </a:rPr>
                        <a:t>FTE</a:t>
                      </a: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latin typeface="Arial" panose="020B0604020202020204" pitchFamily="34" charset="0"/>
                          <a:cs typeface="Arial" panose="020B0604020202020204" pitchFamily="34" charset="0"/>
                        </a:rPr>
                        <a:t>Synergy</a:t>
                      </a:r>
                      <a:endParaRPr lang="en-US" sz="1000" dirty="0">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smtClean="0">
                          <a:latin typeface="Arial" panose="020B0604020202020204" pitchFamily="34" charset="0"/>
                          <a:cs typeface="Arial" panose="020B0604020202020204" pitchFamily="34" charset="0"/>
                        </a:rPr>
                        <a:t>Collaboration</a:t>
                      </a:r>
                      <a:endParaRPr lang="en-US" sz="1000" dirty="0">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87423">
                <a:tc>
                  <a:txBody>
                    <a:bodyPr/>
                    <a:lstStyle/>
                    <a:p>
                      <a:pPr algn="ctr"/>
                      <a:r>
                        <a:rPr lang="en-US" sz="1100" dirty="0" smtClean="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No touch pipelines / automated controls</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0.2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Faster: Reduced approval</a:t>
                      </a:r>
                      <a:r>
                        <a:rPr lang="en-US" sz="1100" baseline="0"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wait time – 2 </a:t>
                      </a:r>
                      <a:r>
                        <a:rPr lang="en-US" sz="1100" dirty="0" err="1" smtClean="0">
                          <a:latin typeface="Arial" panose="020B0604020202020204" pitchFamily="34" charset="0"/>
                          <a:cs typeface="Arial" panose="020B0604020202020204" pitchFamily="34" charset="0"/>
                        </a:rPr>
                        <a:t>hrs</a:t>
                      </a:r>
                      <a:r>
                        <a:rPr lang="en-US" sz="1100" dirty="0" smtClean="0">
                          <a:latin typeface="Arial" panose="020B0604020202020204" pitchFamily="34" charset="0"/>
                          <a:cs typeface="Arial" panose="020B0604020202020204" pitchFamily="34" charset="0"/>
                        </a:rPr>
                        <a:t> to</a:t>
                      </a:r>
                      <a:r>
                        <a:rPr lang="en-US" sz="1100" baseline="0" dirty="0" smtClean="0">
                          <a:latin typeface="Arial" panose="020B0604020202020204" pitchFamily="34" charset="0"/>
                          <a:cs typeface="Arial" panose="020B0604020202020204" pitchFamily="34" charset="0"/>
                        </a:rPr>
                        <a:t> 1 min</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Cloud</a:t>
                      </a:r>
                      <a:endParaRPr lang="en-US" sz="1100" dirty="0">
                        <a:latin typeface="Arial" panose="020B0604020202020204" pitchFamily="34" charset="0"/>
                        <a:cs typeface="Arial" panose="020B0604020202020204" pitchFamily="34" charset="0"/>
                      </a:endParaRPr>
                    </a:p>
                  </a:txBody>
                  <a:tcPr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Cloud / Risk / Security</a:t>
                      </a:r>
                    </a:p>
                  </a:txBody>
                  <a:tcPr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Add pipelines: mainframe, </a:t>
                      </a:r>
                      <a:r>
                        <a:rPr lang="en-US" sz="1100" baseline="0" dirty="0" smtClean="0">
                          <a:latin typeface="Arial" panose="020B0604020202020204" pitchFamily="34" charset="0"/>
                          <a:cs typeface="Arial" panose="020B0604020202020204" pitchFamily="34" charset="0"/>
                        </a:rPr>
                        <a:t>iSeries, containers, etc.</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0.4</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Faster: More tech stacks</a:t>
                      </a:r>
                      <a:r>
                        <a:rPr lang="en-US" sz="1100" baseline="0" dirty="0" smtClean="0">
                          <a:latin typeface="Arial" panose="020B0604020202020204" pitchFamily="34" charset="0"/>
                          <a:cs typeface="Arial" panose="020B0604020202020204" pitchFamily="34" charset="0"/>
                        </a:rPr>
                        <a:t> supported – approx. 200 Apps</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baseline="0" dirty="0" smtClean="0">
                        <a:latin typeface="Arial" panose="020B0604020202020204" pitchFamily="34" charset="0"/>
                        <a:cs typeface="Arial" panose="020B0604020202020204" pitchFamily="34" charset="0"/>
                      </a:endParaRPr>
                    </a:p>
                  </a:txBody>
                  <a:tcPr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aseline="0" dirty="0" smtClean="0">
                          <a:latin typeface="Arial" panose="020B0604020202020204" pitchFamily="34" charset="0"/>
                          <a:cs typeface="Arial" panose="020B0604020202020204" pitchFamily="34" charset="0"/>
                        </a:rPr>
                        <a:t>GTI</a:t>
                      </a:r>
                    </a:p>
                  </a:txBody>
                  <a:tcPr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Data: instrumentation, visualization</a:t>
                      </a:r>
                      <a:r>
                        <a:rPr lang="en-US" sz="1100" baseline="0" dirty="0" smtClean="0">
                          <a:latin typeface="Arial" panose="020B0604020202020204" pitchFamily="34" charset="0"/>
                          <a:cs typeface="Arial" panose="020B0604020202020204" pitchFamily="34" charset="0"/>
                        </a:rPr>
                        <a:t> and metrics / performance &amp; productivity</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0.4</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Better: Visibility in to</a:t>
                      </a:r>
                      <a:r>
                        <a:rPr lang="en-US" sz="1100" baseline="0" dirty="0" smtClean="0">
                          <a:latin typeface="Arial" panose="020B0604020202020204" pitchFamily="34" charset="0"/>
                          <a:cs typeface="Arial" panose="020B0604020202020204" pitchFamily="34" charset="0"/>
                        </a:rPr>
                        <a:t> the pipeline for improvement</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Cloud / GTI / DNA</a:t>
                      </a:r>
                    </a:p>
                  </a:txBody>
                  <a:tcPr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Enrich the pipelines:</a:t>
                      </a:r>
                      <a:r>
                        <a:rPr lang="en-US" sz="1100" baseline="0" dirty="0" smtClean="0">
                          <a:latin typeface="Arial" panose="020B0604020202020204" pitchFamily="34" charset="0"/>
                          <a:cs typeface="Arial" panose="020B0604020202020204" pitchFamily="34" charset="0"/>
                        </a:rPr>
                        <a:t> cloud, database as a service, chat bots</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0.4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Faster: Reduce</a:t>
                      </a:r>
                      <a:r>
                        <a:rPr lang="en-US" sz="1100" baseline="0" dirty="0" smtClean="0">
                          <a:latin typeface="Arial" panose="020B0604020202020204" pitchFamily="34" charset="0"/>
                          <a:cs typeface="Arial" panose="020B0604020202020204" pitchFamily="34" charset="0"/>
                        </a:rPr>
                        <a:t> wait time for set up</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Innovation (</a:t>
                      </a:r>
                      <a:r>
                        <a:rPr lang="en-US" sz="1100" dirty="0" err="1" smtClean="0">
                          <a:latin typeface="Arial" panose="020B0604020202020204" pitchFamily="34" charset="0"/>
                          <a:cs typeface="Arial" panose="020B0604020202020204" pitchFamily="34" charset="0"/>
                        </a:rPr>
                        <a:t>Chatbot</a:t>
                      </a:r>
                      <a:r>
                        <a:rPr lang="en-US" sz="1100" dirty="0" smtClean="0">
                          <a:latin typeface="Arial" panose="020B0604020202020204" pitchFamily="34" charset="0"/>
                          <a:cs typeface="Arial" panose="020B0604020202020204" pitchFamily="34" charset="0"/>
                        </a:rPr>
                        <a:t>)</a:t>
                      </a:r>
                    </a:p>
                  </a:txBody>
                  <a:tcPr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Cloud</a:t>
                      </a:r>
                      <a:endParaRPr lang="en-US" sz="1100" dirty="0">
                        <a:latin typeface="Arial" panose="020B0604020202020204" pitchFamily="34" charset="0"/>
                        <a:cs typeface="Arial" panose="020B0604020202020204" pitchFamily="34" charset="0"/>
                      </a:endParaRPr>
                    </a:p>
                  </a:txBody>
                  <a:tcPr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Pipeline</a:t>
                      </a:r>
                      <a:r>
                        <a:rPr lang="en-US" sz="1100" baseline="0" dirty="0" smtClean="0">
                          <a:latin typeface="Arial" panose="020B0604020202020204" pitchFamily="34" charset="0"/>
                          <a:cs typeface="Arial" panose="020B0604020202020204" pitchFamily="34" charset="0"/>
                        </a:rPr>
                        <a:t> s</a:t>
                      </a:r>
                      <a:r>
                        <a:rPr lang="en-US" sz="1100" dirty="0" smtClean="0">
                          <a:latin typeface="Arial" panose="020B0604020202020204" pitchFamily="34" charset="0"/>
                          <a:cs typeface="Arial" panose="020B0604020202020204" pitchFamily="34" charset="0"/>
                        </a:rPr>
                        <a:t>tability &amp; quality: monitoring,</a:t>
                      </a:r>
                      <a:r>
                        <a:rPr lang="en-US" sz="1100" baseline="0" dirty="0" smtClean="0">
                          <a:latin typeface="Arial" panose="020B0604020202020204" pitchFamily="34" charset="0"/>
                          <a:cs typeface="Arial" panose="020B0604020202020204" pitchFamily="34" charset="0"/>
                        </a:rPr>
                        <a:t> test data, integrated onboarding</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0.2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Better: quality baked</a:t>
                      </a:r>
                      <a:r>
                        <a:rPr lang="en-US" sz="1100" baseline="0" dirty="0" smtClean="0">
                          <a:latin typeface="Arial" panose="020B0604020202020204" pitchFamily="34" charset="0"/>
                          <a:cs typeface="Arial" panose="020B0604020202020204" pitchFamily="34" charset="0"/>
                        </a:rPr>
                        <a:t> into the pipeline</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DevOps Automation,</a:t>
                      </a:r>
                      <a:r>
                        <a:rPr lang="en-US" sz="1100" baseline="0" dirty="0" smtClean="0">
                          <a:latin typeface="Arial" panose="020B0604020202020204" pitchFamily="34" charset="0"/>
                          <a:cs typeface="Arial" panose="020B0604020202020204" pitchFamily="34" charset="0"/>
                        </a:rPr>
                        <a:t> QE</a:t>
                      </a:r>
                      <a:endParaRPr lang="en-US" sz="1100" dirty="0">
                        <a:latin typeface="Arial" panose="020B0604020202020204" pitchFamily="34" charset="0"/>
                        <a:cs typeface="Arial" panose="020B0604020202020204" pitchFamily="34" charset="0"/>
                      </a:endParaRPr>
                    </a:p>
                  </a:txBody>
                  <a:tcPr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DevOps Services / GTI</a:t>
                      </a:r>
                    </a:p>
                  </a:txBody>
                  <a:tcPr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Containers: Windows,</a:t>
                      </a:r>
                      <a:r>
                        <a:rPr lang="en-US" sz="1100" baseline="0" dirty="0" smtClean="0">
                          <a:latin typeface="Arial" panose="020B0604020202020204" pitchFamily="34" charset="0"/>
                          <a:cs typeface="Arial" panose="020B0604020202020204" pitchFamily="34" charset="0"/>
                        </a:rPr>
                        <a:t> security, test automation, DevOps tools</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0.2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Better: Next</a:t>
                      </a:r>
                      <a:r>
                        <a:rPr lang="en-US" sz="1100" baseline="0" dirty="0" smtClean="0">
                          <a:latin typeface="Arial" panose="020B0604020202020204" pitchFamily="34" charset="0"/>
                          <a:cs typeface="Arial" panose="020B0604020202020204" pitchFamily="34" charset="0"/>
                        </a:rPr>
                        <a:t> generation infrastructure for the tools</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endParaRPr lang="en-US" sz="1100" dirty="0" smtClean="0">
                        <a:latin typeface="Arial" panose="020B0604020202020204" pitchFamily="34" charset="0"/>
                        <a:cs typeface="Arial" panose="020B0604020202020204" pitchFamily="34" charset="0"/>
                      </a:endParaRPr>
                    </a:p>
                  </a:txBody>
                  <a:tcPr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GTI</a:t>
                      </a:r>
                      <a:endParaRPr lang="en-US" sz="1100" dirty="0">
                        <a:latin typeface="Arial" panose="020B0604020202020204" pitchFamily="34" charset="0"/>
                        <a:cs typeface="Arial" panose="020B0604020202020204" pitchFamily="34" charset="0"/>
                      </a:endParaRPr>
                    </a:p>
                  </a:txBody>
                  <a:tcPr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70122">
                <a:tc>
                  <a:txBody>
                    <a:bodyPr/>
                    <a:lstStyle/>
                    <a:p>
                      <a:pPr algn="ctr"/>
                      <a:r>
                        <a:rPr lang="en-US" sz="1100" dirty="0" smtClean="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Coaching / support</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0.4</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Culture: Independent teams</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70122">
                <a:tc>
                  <a:txBody>
                    <a:bodyPr/>
                    <a:lstStyle/>
                    <a:p>
                      <a:pPr algn="ctr"/>
                      <a:r>
                        <a:rPr lang="en-US" sz="1100" dirty="0" smtClean="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Community (PSG, Champions Program, etc.)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0.2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Culture: Expands support network</a:t>
                      </a:r>
                      <a:r>
                        <a:rPr lang="en-US" sz="1100" baseline="0" dirty="0" smtClean="0">
                          <a:latin typeface="Arial" panose="020B0604020202020204" pitchFamily="34" charset="0"/>
                          <a:cs typeface="Arial" panose="020B0604020202020204" pitchFamily="34" charset="0"/>
                        </a:rPr>
                        <a:t> for DevOps</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70122">
                <a:tc>
                  <a:txBody>
                    <a:bodyPr/>
                    <a:lstStyle/>
                    <a:p>
                      <a:pPr algn="ctr"/>
                      <a:r>
                        <a:rPr lang="en-US" sz="1100" dirty="0" smtClean="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Adoption squad </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0.2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Faster: Accelerate adoption &amp; </a:t>
                      </a:r>
                      <a:r>
                        <a:rPr lang="en-US" sz="1100" baseline="0" dirty="0" smtClean="0">
                          <a:latin typeface="Arial" panose="020B0604020202020204" pitchFamily="34" charset="0"/>
                          <a:cs typeface="Arial" panose="020B0604020202020204" pitchFamily="34" charset="0"/>
                        </a:rPr>
                        <a:t>learning </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6480">
                <a:tc gridSpan="2">
                  <a:txBody>
                    <a:bodyPr/>
                    <a:lstStyle/>
                    <a:p>
                      <a:pPr algn="l"/>
                      <a:r>
                        <a:rPr lang="en-US" sz="1100" b="1" dirty="0" smtClean="0">
                          <a:latin typeface="Arial" panose="020B0604020202020204" pitchFamily="34" charset="0"/>
                          <a:cs typeface="Arial" panose="020B0604020202020204" pitchFamily="34" charset="0"/>
                        </a:rPr>
                        <a:t>Total</a:t>
                      </a:r>
                      <a:endParaRPr lang="en-US" sz="11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1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1" dirty="0" smtClean="0">
                          <a:latin typeface="Arial" panose="020B0604020202020204" pitchFamily="34" charset="0"/>
                          <a:cs typeface="Arial" panose="020B0604020202020204" pitchFamily="34" charset="0"/>
                        </a:rPr>
                        <a:t>2.4</a:t>
                      </a:r>
                      <a:endParaRPr lang="en-US" sz="11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1" dirty="0" smtClean="0">
                          <a:latin typeface="Arial" panose="020B0604020202020204" pitchFamily="34" charset="0"/>
                          <a:cs typeface="Arial" panose="020B0604020202020204" pitchFamily="34" charset="0"/>
                        </a:rPr>
                        <a:t>13</a:t>
                      </a:r>
                      <a:endParaRPr lang="en-US" sz="11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2" name="Rectangle 11"/>
          <p:cNvSpPr/>
          <p:nvPr/>
        </p:nvSpPr>
        <p:spPr>
          <a:xfrm>
            <a:off x="8722659" y="6556286"/>
            <a:ext cx="3368230" cy="369332"/>
          </a:xfrm>
          <a:prstGeom prst="rect">
            <a:avLst/>
          </a:prstGeom>
        </p:spPr>
        <p:txBody>
          <a:bodyPr wrap="none">
            <a:spAutoFit/>
          </a:bodyPr>
          <a:lstStyle/>
          <a:p>
            <a:r>
              <a:rPr lang="en-US" sz="900" b="1" dirty="0" smtClean="0">
                <a:solidFill>
                  <a:srgbClr val="1F497D"/>
                </a:solidFill>
                <a:latin typeface="Arial" panose="020B0604020202020204" pitchFamily="34" charset="0"/>
                <a:cs typeface="Arial" panose="020B0604020202020204" pitchFamily="34" charset="0"/>
              </a:rPr>
              <a:t>*Synergy</a:t>
            </a:r>
            <a:r>
              <a:rPr lang="en-US" sz="900" dirty="0" smtClean="0">
                <a:solidFill>
                  <a:srgbClr val="1F497D"/>
                </a:solidFill>
                <a:latin typeface="Arial" panose="020B0604020202020204" pitchFamily="34" charset="0"/>
                <a:cs typeface="Arial" panose="020B0604020202020204" pitchFamily="34" charset="0"/>
              </a:rPr>
              <a:t> = optimization opportunity, funding, org, people, etc.</a:t>
            </a:r>
          </a:p>
          <a:p>
            <a:r>
              <a:rPr lang="en-US" sz="900" b="1" dirty="0" smtClean="0">
                <a:solidFill>
                  <a:srgbClr val="1F497D"/>
                </a:solidFill>
                <a:latin typeface="Arial" panose="020B0604020202020204" pitchFamily="34" charset="0"/>
                <a:cs typeface="Arial" panose="020B0604020202020204" pitchFamily="34" charset="0"/>
              </a:rPr>
              <a:t> Collaboration</a:t>
            </a:r>
            <a:r>
              <a:rPr lang="en-US" sz="900" dirty="0" smtClean="0">
                <a:solidFill>
                  <a:srgbClr val="1F497D"/>
                </a:solidFill>
                <a:latin typeface="Arial" panose="020B0604020202020204" pitchFamily="34" charset="0"/>
                <a:cs typeface="Arial" panose="020B0604020202020204" pitchFamily="34" charset="0"/>
              </a:rPr>
              <a:t> = investigate new ways of working together </a:t>
            </a:r>
            <a:endParaRPr lang="en-US" sz="900" dirty="0">
              <a:solidFill>
                <a:srgbClr val="1F497D"/>
              </a:solidFill>
            </a:endParaRPr>
          </a:p>
        </p:txBody>
      </p:sp>
    </p:spTree>
    <p:custDataLst>
      <p:tags r:id="rId1"/>
    </p:custDataLst>
    <p:extLst>
      <p:ext uri="{BB962C8B-B14F-4D97-AF65-F5344CB8AC3E}">
        <p14:creationId xmlns:p14="http://schemas.microsoft.com/office/powerpoint/2010/main" val="22397531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667425"/>
              </p:ext>
            </p:extLst>
          </p:nvPr>
        </p:nvGraphicFramePr>
        <p:xfrm>
          <a:off x="1392199" y="487143"/>
          <a:ext cx="9503229" cy="1626370"/>
        </p:xfrm>
        <a:graphic>
          <a:graphicData uri="http://schemas.openxmlformats.org/drawingml/2006/table">
            <a:tbl>
              <a:tblPr firstRow="1" bandRow="1">
                <a:tableStyleId>{5C22544A-7EE6-4342-B048-85BDC9FD1C3A}</a:tableStyleId>
              </a:tblPr>
              <a:tblGrid>
                <a:gridCol w="2715207"/>
                <a:gridCol w="1481024"/>
                <a:gridCol w="1456338"/>
                <a:gridCol w="1141347"/>
                <a:gridCol w="1425760"/>
                <a:gridCol w="1283553"/>
              </a:tblGrid>
              <a:tr h="466825">
                <a:tc>
                  <a:txBody>
                    <a:bodyPr/>
                    <a:lstStyle/>
                    <a:p>
                      <a:r>
                        <a:rPr lang="en-US" sz="1300" dirty="0" smtClean="0"/>
                        <a:t>Wealth Management Application Development </a:t>
                      </a:r>
                      <a:r>
                        <a:rPr lang="en-US" sz="1300" dirty="0" err="1" smtClean="0"/>
                        <a:t>C$mm</a:t>
                      </a:r>
                      <a:endParaRPr lang="en-US" sz="1300" dirty="0"/>
                    </a:p>
                  </a:txBody>
                  <a:tcPr marL="87530" marR="87530" marT="43765" marB="43765"/>
                </a:tc>
                <a:tc>
                  <a:txBody>
                    <a:bodyPr/>
                    <a:lstStyle/>
                    <a:p>
                      <a:pPr algn="r"/>
                      <a:r>
                        <a:rPr lang="en-US" sz="1300" dirty="0" smtClean="0"/>
                        <a:t>2018 T&amp;O Target</a:t>
                      </a:r>
                      <a:endParaRPr lang="en-US" sz="1300" dirty="0"/>
                    </a:p>
                  </a:txBody>
                  <a:tcPr marL="87530" marR="87530" marT="43765" marB="43765"/>
                </a:tc>
                <a:tc>
                  <a:txBody>
                    <a:bodyPr/>
                    <a:lstStyle/>
                    <a:p>
                      <a:pPr algn="r"/>
                      <a:r>
                        <a:rPr lang="en-US" sz="1300" dirty="0" smtClean="0"/>
                        <a:t>2018 Business Demand</a:t>
                      </a:r>
                      <a:endParaRPr lang="en-US" sz="1300" dirty="0"/>
                    </a:p>
                  </a:txBody>
                  <a:tcPr marL="87530" marR="87530" marT="43765" marB="43765"/>
                </a:tc>
                <a:tc>
                  <a:txBody>
                    <a:bodyPr/>
                    <a:lstStyle/>
                    <a:p>
                      <a:pPr algn="r"/>
                      <a:r>
                        <a:rPr lang="en-US" sz="1300" dirty="0" smtClean="0"/>
                        <a:t>2019 T&amp;O Plan</a:t>
                      </a:r>
                      <a:endParaRPr lang="en-US" sz="1300" dirty="0"/>
                    </a:p>
                  </a:txBody>
                  <a:tcPr marL="87530" marR="87530" marT="43765" marB="43765"/>
                </a:tc>
                <a:tc>
                  <a:txBody>
                    <a:bodyPr/>
                    <a:lstStyle/>
                    <a:p>
                      <a:pPr algn="r"/>
                      <a:r>
                        <a:rPr lang="en-US" sz="1300" dirty="0" smtClean="0"/>
                        <a:t>2019 Business Demand</a:t>
                      </a:r>
                      <a:endParaRPr lang="en-US" sz="1300" dirty="0"/>
                    </a:p>
                  </a:txBody>
                  <a:tcPr marL="87530" marR="87530" marT="43765" marB="43765"/>
                </a:tc>
                <a:tc>
                  <a:txBody>
                    <a:bodyPr/>
                    <a:lstStyle/>
                    <a:p>
                      <a:pPr algn="r"/>
                      <a:r>
                        <a:rPr lang="en-US" sz="1300" dirty="0" smtClean="0"/>
                        <a:t>2019 Target Proposed</a:t>
                      </a:r>
                      <a:r>
                        <a:rPr lang="en-US" sz="1300" baseline="0" dirty="0" smtClean="0"/>
                        <a:t> </a:t>
                      </a:r>
                      <a:r>
                        <a:rPr lang="en-US" sz="1300" dirty="0" smtClean="0"/>
                        <a:t>@ GE</a:t>
                      </a:r>
                      <a:endParaRPr lang="en-US" sz="1300" dirty="0"/>
                    </a:p>
                  </a:txBody>
                  <a:tcPr marL="87530" marR="87530" marT="43765" marB="43765"/>
                </a:tc>
              </a:tr>
              <a:tr h="277178">
                <a:tc>
                  <a:txBody>
                    <a:bodyPr/>
                    <a:lstStyle/>
                    <a:p>
                      <a:r>
                        <a:rPr lang="en-US" sz="1300" dirty="0" smtClean="0"/>
                        <a:t>Non-US</a:t>
                      </a:r>
                      <a:endParaRPr lang="en-US" sz="1300" dirty="0"/>
                    </a:p>
                  </a:txBody>
                  <a:tcPr marL="87530" marR="87530" marT="43765" marB="43765"/>
                </a:tc>
                <a:tc>
                  <a:txBody>
                    <a:bodyPr/>
                    <a:lstStyle/>
                    <a:p>
                      <a:pPr algn="r"/>
                      <a:r>
                        <a:rPr lang="en-US" sz="1300" dirty="0" smtClean="0"/>
                        <a:t>95</a:t>
                      </a:r>
                      <a:endParaRPr lang="en-US" sz="1300" dirty="0"/>
                    </a:p>
                  </a:txBody>
                  <a:tcPr marL="87530" marR="87530" marT="43765" marB="43765"/>
                </a:tc>
                <a:tc>
                  <a:txBody>
                    <a:bodyPr/>
                    <a:lstStyle/>
                    <a:p>
                      <a:pPr algn="r"/>
                      <a:r>
                        <a:rPr lang="en-US" sz="1300" dirty="0" smtClean="0"/>
                        <a:t>95</a:t>
                      </a:r>
                      <a:endParaRPr lang="en-US" sz="1300" dirty="0"/>
                    </a:p>
                  </a:txBody>
                  <a:tcPr marL="87530" marR="87530" marT="43765" marB="43765"/>
                </a:tc>
                <a:tc>
                  <a:txBody>
                    <a:bodyPr/>
                    <a:lstStyle/>
                    <a:p>
                      <a:pPr algn="r"/>
                      <a:r>
                        <a:rPr lang="en-US" sz="1300" dirty="0" smtClean="0"/>
                        <a:t>95</a:t>
                      </a:r>
                      <a:endParaRPr lang="en-US" sz="1300" dirty="0"/>
                    </a:p>
                  </a:txBody>
                  <a:tcPr marL="87530" marR="87530" marT="43765" marB="43765"/>
                </a:tc>
                <a:tc>
                  <a:txBody>
                    <a:bodyPr/>
                    <a:lstStyle/>
                    <a:p>
                      <a:pPr algn="r"/>
                      <a:r>
                        <a:rPr lang="en-US" sz="1300" dirty="0" smtClean="0"/>
                        <a:t>105</a:t>
                      </a:r>
                      <a:endParaRPr lang="en-US" sz="1300" dirty="0"/>
                    </a:p>
                  </a:txBody>
                  <a:tcPr marL="87530" marR="87530" marT="43765" marB="43765"/>
                </a:tc>
                <a:tc>
                  <a:txBody>
                    <a:bodyPr/>
                    <a:lstStyle/>
                    <a:p>
                      <a:pPr algn="r"/>
                      <a:r>
                        <a:rPr lang="en-US" sz="1300" dirty="0" smtClean="0"/>
                        <a:t>95</a:t>
                      </a:r>
                    </a:p>
                  </a:txBody>
                  <a:tcPr marL="87530" marR="87530" marT="43765" marB="43765"/>
                </a:tc>
              </a:tr>
              <a:tr h="277178">
                <a:tc>
                  <a:txBody>
                    <a:bodyPr/>
                    <a:lstStyle/>
                    <a:p>
                      <a:r>
                        <a:rPr lang="en-US" sz="1300" dirty="0" smtClean="0"/>
                        <a:t>US</a:t>
                      </a:r>
                      <a:endParaRPr lang="en-US" sz="1300" dirty="0"/>
                    </a:p>
                  </a:txBody>
                  <a:tcPr marL="87530" marR="87530" marT="43765" marB="43765"/>
                </a:tc>
                <a:tc>
                  <a:txBody>
                    <a:bodyPr/>
                    <a:lstStyle/>
                    <a:p>
                      <a:pPr algn="r"/>
                      <a:r>
                        <a:rPr lang="en-US" sz="1300" dirty="0" smtClean="0"/>
                        <a:t>75</a:t>
                      </a:r>
                      <a:endParaRPr lang="en-US" sz="1300" dirty="0"/>
                    </a:p>
                  </a:txBody>
                  <a:tcPr marL="87530" marR="87530" marT="43765" marB="43765"/>
                </a:tc>
                <a:tc>
                  <a:txBody>
                    <a:bodyPr/>
                    <a:lstStyle/>
                    <a:p>
                      <a:pPr algn="r"/>
                      <a:r>
                        <a:rPr lang="en-US" sz="1300" dirty="0" smtClean="0"/>
                        <a:t>77</a:t>
                      </a:r>
                      <a:endParaRPr lang="en-US" sz="1300" dirty="0"/>
                    </a:p>
                  </a:txBody>
                  <a:tcPr marL="87530" marR="87530" marT="43765" marB="43765"/>
                </a:tc>
                <a:tc>
                  <a:txBody>
                    <a:bodyPr/>
                    <a:lstStyle/>
                    <a:p>
                      <a:pPr algn="r"/>
                      <a:r>
                        <a:rPr lang="en-US" sz="1300" dirty="0" smtClean="0"/>
                        <a:t>92</a:t>
                      </a:r>
                      <a:endParaRPr lang="en-US" sz="1300" dirty="0"/>
                    </a:p>
                  </a:txBody>
                  <a:tcPr marL="87530" marR="87530" marT="43765" marB="43765"/>
                </a:tc>
                <a:tc>
                  <a:txBody>
                    <a:bodyPr/>
                    <a:lstStyle/>
                    <a:p>
                      <a:pPr algn="r"/>
                      <a:r>
                        <a:rPr lang="en-US" sz="1300" dirty="0" smtClean="0"/>
                        <a:t>100</a:t>
                      </a:r>
                      <a:endParaRPr lang="en-US" sz="1300" dirty="0"/>
                    </a:p>
                  </a:txBody>
                  <a:tcPr marL="87530" marR="87530" marT="43765" marB="43765"/>
                </a:tc>
                <a:tc>
                  <a:txBody>
                    <a:bodyPr/>
                    <a:lstStyle/>
                    <a:p>
                      <a:pPr algn="r"/>
                      <a:r>
                        <a:rPr lang="en-US" sz="1300" dirty="0" smtClean="0"/>
                        <a:t>92</a:t>
                      </a:r>
                      <a:endParaRPr lang="en-US" sz="1300" dirty="0"/>
                    </a:p>
                  </a:txBody>
                  <a:tcPr marL="87530" marR="87530" marT="43765" marB="43765"/>
                </a:tc>
              </a:tr>
              <a:tr h="277178">
                <a:tc>
                  <a:txBody>
                    <a:bodyPr/>
                    <a:lstStyle/>
                    <a:p>
                      <a:r>
                        <a:rPr lang="en-US" sz="1300" dirty="0" smtClean="0"/>
                        <a:t>CNB</a:t>
                      </a:r>
                      <a:endParaRPr lang="en-US" sz="1300" dirty="0"/>
                    </a:p>
                  </a:txBody>
                  <a:tcPr marL="87530" marR="87530" marT="43765" marB="43765"/>
                </a:tc>
                <a:tc>
                  <a:txBody>
                    <a:bodyPr/>
                    <a:lstStyle/>
                    <a:p>
                      <a:pPr algn="r"/>
                      <a:r>
                        <a:rPr lang="en-US" sz="1300" dirty="0" smtClean="0"/>
                        <a:t>4</a:t>
                      </a:r>
                      <a:endParaRPr lang="en-US" sz="1300" dirty="0"/>
                    </a:p>
                  </a:txBody>
                  <a:tcPr marL="87530" marR="87530" marT="43765" marB="43765"/>
                </a:tc>
                <a:tc>
                  <a:txBody>
                    <a:bodyPr/>
                    <a:lstStyle/>
                    <a:p>
                      <a:pPr algn="r"/>
                      <a:r>
                        <a:rPr lang="en-US" sz="1300" dirty="0" smtClean="0"/>
                        <a:t>4</a:t>
                      </a:r>
                      <a:endParaRPr lang="en-US" sz="1300" dirty="0"/>
                    </a:p>
                  </a:txBody>
                  <a:tcPr marL="87530" marR="87530" marT="43765" marB="43765"/>
                </a:tc>
                <a:tc>
                  <a:txBody>
                    <a:bodyPr/>
                    <a:lstStyle/>
                    <a:p>
                      <a:pPr algn="r"/>
                      <a:r>
                        <a:rPr lang="en-US" sz="1300" dirty="0" smtClean="0"/>
                        <a:t>8</a:t>
                      </a:r>
                      <a:endParaRPr lang="en-US" sz="1300" dirty="0"/>
                    </a:p>
                  </a:txBody>
                  <a:tcPr marL="87530" marR="87530" marT="43765" marB="43765"/>
                </a:tc>
                <a:tc>
                  <a:txBody>
                    <a:bodyPr/>
                    <a:lstStyle/>
                    <a:p>
                      <a:pPr algn="r"/>
                      <a:r>
                        <a:rPr lang="en-US" sz="1300" dirty="0" smtClean="0"/>
                        <a:t>10</a:t>
                      </a:r>
                      <a:endParaRPr lang="en-US" sz="1300" dirty="0"/>
                    </a:p>
                  </a:txBody>
                  <a:tcPr marL="87530" marR="87530" marT="43765" marB="43765"/>
                </a:tc>
                <a:tc>
                  <a:txBody>
                    <a:bodyPr/>
                    <a:lstStyle/>
                    <a:p>
                      <a:pPr algn="r"/>
                      <a:r>
                        <a:rPr lang="en-US" sz="1300" dirty="0" smtClean="0"/>
                        <a:t>8</a:t>
                      </a:r>
                      <a:endParaRPr lang="en-US" sz="1300" dirty="0"/>
                    </a:p>
                  </a:txBody>
                  <a:tcPr marL="87530" marR="87530" marT="43765" marB="43765"/>
                </a:tc>
              </a:tr>
              <a:tr h="277178">
                <a:tc>
                  <a:txBody>
                    <a:bodyPr/>
                    <a:lstStyle/>
                    <a:p>
                      <a:r>
                        <a:rPr lang="en-US" sz="1300" dirty="0" smtClean="0"/>
                        <a:t>Total</a:t>
                      </a:r>
                      <a:endParaRPr lang="en-US" sz="1300" dirty="0"/>
                    </a:p>
                  </a:txBody>
                  <a:tcPr marL="87530" marR="87530" marT="43765" marB="43765"/>
                </a:tc>
                <a:tc>
                  <a:txBody>
                    <a:bodyPr/>
                    <a:lstStyle/>
                    <a:p>
                      <a:pPr algn="r"/>
                      <a:r>
                        <a:rPr lang="en-US" sz="1300" dirty="0" smtClean="0"/>
                        <a:t>173</a:t>
                      </a:r>
                      <a:endParaRPr lang="en-US" sz="1300" dirty="0"/>
                    </a:p>
                  </a:txBody>
                  <a:tcPr marL="87530" marR="87530" marT="43765" marB="43765"/>
                </a:tc>
                <a:tc>
                  <a:txBody>
                    <a:bodyPr/>
                    <a:lstStyle/>
                    <a:p>
                      <a:pPr algn="r"/>
                      <a:r>
                        <a:rPr lang="en-US" sz="1300" dirty="0" smtClean="0"/>
                        <a:t>175</a:t>
                      </a:r>
                      <a:endParaRPr lang="en-US" sz="1300" dirty="0"/>
                    </a:p>
                  </a:txBody>
                  <a:tcPr marL="87530" marR="87530" marT="43765" marB="43765"/>
                </a:tc>
                <a:tc>
                  <a:txBody>
                    <a:bodyPr/>
                    <a:lstStyle/>
                    <a:p>
                      <a:pPr algn="r"/>
                      <a:r>
                        <a:rPr lang="en-US" sz="1300" dirty="0" smtClean="0"/>
                        <a:t>195</a:t>
                      </a:r>
                      <a:endParaRPr lang="en-US" sz="1300" dirty="0"/>
                    </a:p>
                  </a:txBody>
                  <a:tcPr marL="87530" marR="87530" marT="43765" marB="43765"/>
                </a:tc>
                <a:tc>
                  <a:txBody>
                    <a:bodyPr/>
                    <a:lstStyle/>
                    <a:p>
                      <a:pPr algn="r"/>
                      <a:r>
                        <a:rPr lang="en-US" sz="1300" dirty="0" smtClean="0"/>
                        <a:t>215</a:t>
                      </a:r>
                      <a:endParaRPr lang="en-US" sz="1300" dirty="0"/>
                    </a:p>
                  </a:txBody>
                  <a:tcPr marL="87530" marR="87530" marT="43765" marB="43765"/>
                </a:tc>
                <a:tc>
                  <a:txBody>
                    <a:bodyPr/>
                    <a:lstStyle/>
                    <a:p>
                      <a:pPr algn="r"/>
                      <a:r>
                        <a:rPr lang="en-US" sz="1300" dirty="0" smtClean="0"/>
                        <a:t>195</a:t>
                      </a:r>
                      <a:endParaRPr lang="en-US" sz="1300" dirty="0"/>
                    </a:p>
                  </a:txBody>
                  <a:tcPr marL="87530" marR="87530" marT="43765" marB="43765"/>
                </a:tc>
              </a:tr>
            </a:tbl>
          </a:graphicData>
        </a:graphic>
      </p:graphicFrame>
      <p:pic>
        <p:nvPicPr>
          <p:cNvPr id="5" name="Picture 4"/>
          <p:cNvPicPr>
            <a:picLocks noChangeAspect="1"/>
          </p:cNvPicPr>
          <p:nvPr/>
        </p:nvPicPr>
        <p:blipFill rotWithShape="1">
          <a:blip r:embed="rId4"/>
          <a:srcRect b="13384"/>
          <a:stretch/>
        </p:blipFill>
        <p:spPr>
          <a:xfrm>
            <a:off x="452450" y="2194560"/>
            <a:ext cx="11400312" cy="4454434"/>
          </a:xfrm>
          <a:prstGeom prst="rect">
            <a:avLst/>
          </a:prstGeom>
        </p:spPr>
      </p:pic>
      <p:sp>
        <p:nvSpPr>
          <p:cNvPr id="6" name="Title 1"/>
          <p:cNvSpPr txBox="1">
            <a:spLocks/>
          </p:cNvSpPr>
          <p:nvPr/>
        </p:nvSpPr>
        <p:spPr>
          <a:xfrm>
            <a:off x="477146" y="125835"/>
            <a:ext cx="11321906" cy="30445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500" b="1" dirty="0" smtClean="0"/>
              <a:t>WM </a:t>
            </a:r>
            <a:r>
              <a:rPr lang="en-US" sz="2500" b="1" dirty="0" err="1" smtClean="0"/>
              <a:t>AppDev</a:t>
            </a:r>
            <a:r>
              <a:rPr lang="en-US" sz="2500" b="1" dirty="0" smtClean="0"/>
              <a:t> Breakout</a:t>
            </a:r>
            <a:endParaRPr lang="en-US" sz="2500" b="1" dirty="0"/>
          </a:p>
        </p:txBody>
      </p:sp>
      <p:sp>
        <p:nvSpPr>
          <p:cNvPr id="2" name="Slide Number Placeholder 1"/>
          <p:cNvSpPr>
            <a:spLocks noGrp="1"/>
          </p:cNvSpPr>
          <p:nvPr>
            <p:ph type="sldNum" sz="quarter" idx="12"/>
          </p:nvPr>
        </p:nvSpPr>
        <p:spPr/>
        <p:txBody>
          <a:bodyPr/>
          <a:lstStyle/>
          <a:p>
            <a:fld id="{1190BA2A-4E42-4548-BB76-F9393884CAA5}" type="slidenum">
              <a:rPr lang="en-US" smtClean="0"/>
              <a:t>3</a:t>
            </a:fld>
            <a:endParaRPr lang="en-US" dirty="0"/>
          </a:p>
        </p:txBody>
      </p:sp>
    </p:spTree>
    <p:custDataLst>
      <p:tags r:id="rId1"/>
    </p:custDataLst>
    <p:extLst>
      <p:ext uri="{BB962C8B-B14F-4D97-AF65-F5344CB8AC3E}">
        <p14:creationId xmlns:p14="http://schemas.microsoft.com/office/powerpoint/2010/main" val="15829855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6267"/>
            <a:ext cx="10972801" cy="440266"/>
          </a:xfrm>
        </p:spPr>
        <p:txBody>
          <a:bodyPr>
            <a:noAutofit/>
          </a:bodyPr>
          <a:lstStyle/>
          <a:p>
            <a:r>
              <a:rPr lang="en-US" sz="4000" dirty="0" smtClean="0"/>
              <a:t>DevOps Services – </a:t>
            </a:r>
            <a:r>
              <a:rPr lang="en-US" sz="4000" dirty="0"/>
              <a:t> </a:t>
            </a:r>
            <a:r>
              <a:rPr lang="en-US" sz="2800" i="1" dirty="0" smtClean="0"/>
              <a:t>Run development software for the Enterprise</a:t>
            </a:r>
            <a:endParaRPr lang="en-US" sz="3200" i="1" dirty="0"/>
          </a:p>
        </p:txBody>
      </p:sp>
      <p:sp>
        <p:nvSpPr>
          <p:cNvPr id="4" name="Slide Number Placeholder 3"/>
          <p:cNvSpPr>
            <a:spLocks noGrp="1"/>
          </p:cNvSpPr>
          <p:nvPr>
            <p:ph type="sldNum" sz="quarter" idx="12"/>
          </p:nvPr>
        </p:nvSpPr>
        <p:spPr/>
        <p:txBody>
          <a:bodyPr/>
          <a:lstStyle/>
          <a:p>
            <a:fld id="{2A916FC7-36A5-47F8-AC6B-E8604D873A68}" type="slidenum">
              <a:rPr lang="en-US" smtClean="0"/>
              <a:pPr/>
              <a:t>30</a:t>
            </a:fld>
            <a:endParaRPr lang="en-US" dirty="0"/>
          </a:p>
        </p:txBody>
      </p:sp>
      <p:sp>
        <p:nvSpPr>
          <p:cNvPr id="6" name="TextBox 5"/>
          <p:cNvSpPr txBox="1"/>
          <p:nvPr/>
        </p:nvSpPr>
        <p:spPr>
          <a:xfrm>
            <a:off x="499417" y="982505"/>
            <a:ext cx="11293103" cy="578442"/>
          </a:xfrm>
          <a:prstGeom prst="rect">
            <a:avLst/>
          </a:prstGeom>
          <a:noFill/>
          <a:ln>
            <a:solidFill>
              <a:schemeClr val="bg1">
                <a:lumMod val="75000"/>
              </a:schemeClr>
            </a:solidFill>
          </a:ln>
        </p:spPr>
        <p:txBody>
          <a:bodyPr wrap="square" rtlCol="0" anchor="ctr">
            <a:noAutofit/>
          </a:bodyPr>
          <a:lstStyle/>
          <a:p>
            <a:r>
              <a:rPr lang="en-US" sz="1600" b="1" dirty="0" smtClean="0">
                <a:solidFill>
                  <a:prstClr val="black">
                    <a:lumMod val="50000"/>
                    <a:lumOff val="50000"/>
                  </a:prstClr>
                </a:solidFill>
                <a:latin typeface="Arial" panose="020B0604020202020204" pitchFamily="34" charset="0"/>
                <a:cs typeface="Arial" panose="020B0604020202020204" pitchFamily="34" charset="0"/>
              </a:rPr>
              <a:t>2019 Goal: </a:t>
            </a:r>
            <a:r>
              <a:rPr lang="en-US" sz="1600" dirty="0" smtClean="0">
                <a:solidFill>
                  <a:prstClr val="black"/>
                </a:solidFill>
                <a:latin typeface="Arial" panose="020B0604020202020204" pitchFamily="34" charset="0"/>
                <a:cs typeface="Arial" panose="020B0604020202020204" pitchFamily="34" charset="0"/>
              </a:rPr>
              <a:t>Enterprise-grade reliability, performance, security, compliance and service for Enterprise tools.</a:t>
            </a:r>
            <a:endParaRPr lang="en-US" sz="1600" dirty="0">
              <a:solidFill>
                <a:srgbClr val="002060"/>
              </a:solidFill>
            </a:endParaRPr>
          </a:p>
        </p:txBody>
      </p:sp>
      <p:graphicFrame>
        <p:nvGraphicFramePr>
          <p:cNvPr id="3" name="Table 2"/>
          <p:cNvGraphicFramePr>
            <a:graphicFrameLocks noGrp="1"/>
          </p:cNvGraphicFramePr>
          <p:nvPr>
            <p:extLst/>
          </p:nvPr>
        </p:nvGraphicFramePr>
        <p:xfrm>
          <a:off x="9850868" y="5859778"/>
          <a:ext cx="2262909" cy="518160"/>
        </p:xfrm>
        <a:graphic>
          <a:graphicData uri="http://schemas.openxmlformats.org/drawingml/2006/table">
            <a:tbl>
              <a:tblPr firstRow="1" bandRow="1">
                <a:tableStyleId>{5940675A-B579-460E-94D1-54222C63F5DA}</a:tableStyleId>
              </a:tblPr>
              <a:tblGrid>
                <a:gridCol w="1089889"/>
                <a:gridCol w="674255"/>
                <a:gridCol w="498765"/>
              </a:tblGrid>
              <a:tr h="250386">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$MM</a:t>
                      </a:r>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FTE</a:t>
                      </a:r>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50386">
                <a:tc>
                  <a:txBody>
                    <a:bodyPr/>
                    <a:lstStyle/>
                    <a:p>
                      <a:r>
                        <a:rPr lang="en-US" sz="1100" dirty="0" smtClean="0">
                          <a:latin typeface="Arial" panose="020B0604020202020204" pitchFamily="34" charset="0"/>
                          <a:cs typeface="Arial" panose="020B0604020202020204" pitchFamily="34" charset="0"/>
                        </a:rPr>
                        <a:t>2018 Run rate</a:t>
                      </a:r>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solidFill>
                          <a:schemeClr val="tx1"/>
                        </a:solidFill>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tx1"/>
                          </a:solidFill>
                          <a:latin typeface="Arial" panose="020B0604020202020204" pitchFamily="34" charset="0"/>
                          <a:cs typeface="Arial" panose="020B0604020202020204" pitchFamily="34" charset="0"/>
                        </a:rPr>
                        <a:t>25</a:t>
                      </a:r>
                      <a:endParaRPr lang="en-US" sz="1100" dirty="0">
                        <a:solidFill>
                          <a:schemeClr val="tx1"/>
                        </a:solidFill>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9" name="Content Placeholder 4"/>
          <p:cNvGraphicFramePr>
            <a:graphicFrameLocks/>
          </p:cNvGraphicFramePr>
          <p:nvPr>
            <p:extLst/>
          </p:nvPr>
        </p:nvGraphicFramePr>
        <p:xfrm>
          <a:off x="88586" y="1629451"/>
          <a:ext cx="12025191" cy="4065789"/>
        </p:xfrm>
        <a:graphic>
          <a:graphicData uri="http://schemas.openxmlformats.org/drawingml/2006/table">
            <a:tbl>
              <a:tblPr firstRow="1" bandRow="1">
                <a:tableStyleId>{5940675A-B579-460E-94D1-54222C63F5DA}</a:tableStyleId>
              </a:tblPr>
              <a:tblGrid>
                <a:gridCol w="220709"/>
                <a:gridCol w="4132109"/>
                <a:gridCol w="558800"/>
                <a:gridCol w="534749"/>
                <a:gridCol w="4968509"/>
                <a:gridCol w="817296"/>
                <a:gridCol w="793019"/>
              </a:tblGrid>
              <a:tr h="300135">
                <a:tc rowSpan="2" gridSpan="2">
                  <a:txBody>
                    <a:bodyPr/>
                    <a:lstStyle/>
                    <a:p>
                      <a:pPr marL="57150" indent="0" algn="l"/>
                      <a:r>
                        <a:rPr lang="en-US" sz="1200" b="1" dirty="0" smtClean="0">
                          <a:latin typeface="Arial" panose="020B0604020202020204" pitchFamily="34" charset="0"/>
                          <a:cs typeface="Arial" panose="020B0604020202020204" pitchFamily="34" charset="0"/>
                        </a:rPr>
                        <a:t>Initiative</a:t>
                      </a:r>
                      <a:endParaRPr lang="en-US" sz="1200" b="1" dirty="0">
                        <a:latin typeface="Arial" panose="020B0604020202020204" pitchFamily="34" charset="0"/>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hMerge="1">
                  <a:txBody>
                    <a:bodyPr/>
                    <a:lstStyle/>
                    <a:p>
                      <a:pPr algn="l"/>
                      <a:endParaRPr lang="en-US" sz="12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defTabSz="914498"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Capacity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1200" b="1" dirty="0" smtClean="0">
                          <a:latin typeface="Arial" panose="020B0604020202020204" pitchFamily="34" charset="0"/>
                          <a:cs typeface="Arial" panose="020B0604020202020204" pitchFamily="34" charset="0"/>
                        </a:rPr>
                        <a:t>Impact</a:t>
                      </a:r>
                      <a:endParaRPr lang="en-US" sz="12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*Opportunities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endParaRPr lang="en-US" sz="1200" b="1" dirty="0" smtClean="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89081">
                <a:tc gridSpan="2" vMerge="1">
                  <a:txBody>
                    <a:bodyPr/>
                    <a:lstStyle/>
                    <a:p>
                      <a:pPr marL="0" indent="0" algn="ctr"/>
                      <a:endParaRPr lang="en-US" sz="1100" dirty="0">
                        <a:latin typeface="Arial" panose="020B0604020202020204" pitchFamily="34" charset="0"/>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vMerge="1">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kern="1200" dirty="0" smtClean="0">
                          <a:solidFill>
                            <a:schemeClr val="tx1"/>
                          </a:solidFill>
                          <a:latin typeface="Arial" panose="020B0604020202020204" pitchFamily="34" charset="0"/>
                          <a:ea typeface="+mn-ea"/>
                          <a:cs typeface="Arial" panose="020B0604020202020204" pitchFamily="34" charset="0"/>
                        </a:rPr>
                        <a:t>$MM</a:t>
                      </a: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kern="1200" dirty="0" smtClean="0">
                          <a:solidFill>
                            <a:schemeClr val="tx1"/>
                          </a:solidFill>
                          <a:latin typeface="Arial" panose="020B0604020202020204" pitchFamily="34" charset="0"/>
                          <a:ea typeface="+mn-ea"/>
                          <a:cs typeface="Arial" panose="020B0604020202020204" pitchFamily="34" charset="0"/>
                        </a:rPr>
                        <a:t>FTE</a:t>
                      </a: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latin typeface="Arial" panose="020B0604020202020204" pitchFamily="34" charset="0"/>
                          <a:cs typeface="Arial" panose="020B0604020202020204" pitchFamily="34" charset="0"/>
                        </a:rPr>
                        <a:t>Synergy</a:t>
                      </a:r>
                      <a:endParaRPr lang="en-US" sz="1000" dirty="0">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smtClean="0">
                          <a:latin typeface="Arial" panose="020B0604020202020204" pitchFamily="34" charset="0"/>
                          <a:cs typeface="Arial" panose="020B0604020202020204" pitchFamily="34" charset="0"/>
                        </a:rPr>
                        <a:t>Collaboration</a:t>
                      </a:r>
                      <a:endParaRPr lang="en-US" sz="1000" dirty="0">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87423">
                <a:tc>
                  <a:txBody>
                    <a:bodyPr/>
                    <a:lstStyle/>
                    <a:p>
                      <a:pPr algn="ctr"/>
                      <a:r>
                        <a:rPr lang="en-US" sz="1100" dirty="0" smtClean="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Compliance: </a:t>
                      </a:r>
                      <a:r>
                        <a:rPr lang="en-US" sz="1100" baseline="0" dirty="0" smtClean="0">
                          <a:latin typeface="Arial" panose="020B0604020202020204" pitchFamily="34" charset="0"/>
                          <a:cs typeface="Arial" panose="020B0604020202020204" pitchFamily="34" charset="0"/>
                        </a:rPr>
                        <a:t>Product ownership, management and coaching for Source Code Management (SCM); Compliance for  Infrastructure.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0.6</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Arial" panose="020B0604020202020204" pitchFamily="34" charset="0"/>
                          <a:ea typeface="+mn-ea"/>
                          <a:cs typeface="Arial" panose="020B0604020202020204" pitchFamily="34" charset="0"/>
                        </a:rPr>
                        <a:t>Source code is the result of all the development work that takes place within RBC and is a major asset protected by various policies. Ensures that source code is protected from unauthorized users and used for the management of source code. Enterpris</a:t>
                      </a:r>
                      <a:r>
                        <a:rPr lang="en-US" sz="1100" kern="1200" baseline="0" dirty="0" smtClean="0">
                          <a:solidFill>
                            <a:schemeClr val="tx1"/>
                          </a:solidFill>
                          <a:effectLst/>
                          <a:latin typeface="Arial" panose="020B0604020202020204" pitchFamily="34" charset="0"/>
                          <a:ea typeface="+mn-ea"/>
                          <a:cs typeface="Arial" panose="020B0604020202020204" pitchFamily="34" charset="0"/>
                        </a:rPr>
                        <a:t>e tool infrastructure is safe and secure with latest patches and upgrades.</a:t>
                      </a:r>
                      <a:endParaRPr lang="en-US" sz="1100" kern="1200" dirty="0" smtClean="0">
                        <a:solidFill>
                          <a:schemeClr val="tx1"/>
                        </a:solidFill>
                        <a:effectLst/>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marL="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marL="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Operations &amp; support, reliability, performance, currency </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solidFill>
                            <a:schemeClr val="tx1"/>
                          </a:solidFill>
                          <a:latin typeface="Arial" panose="020B0604020202020204" pitchFamily="34" charset="0"/>
                          <a:cs typeface="Arial" panose="020B0604020202020204" pitchFamily="34" charset="0"/>
                        </a:rPr>
                        <a:t>1.9</a:t>
                      </a:r>
                      <a:endParaRPr lang="en-US" sz="1100" dirty="0">
                        <a:solidFill>
                          <a:schemeClr val="tx1"/>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solidFill>
                            <a:schemeClr val="tx1"/>
                          </a:solidFill>
                          <a:latin typeface="Arial" panose="020B0604020202020204" pitchFamily="34" charset="0"/>
                          <a:cs typeface="Arial" panose="020B0604020202020204" pitchFamily="34" charset="0"/>
                        </a:rPr>
                        <a:t>8</a:t>
                      </a:r>
                      <a:endParaRPr lang="en-US" sz="1100" dirty="0">
                        <a:solidFill>
                          <a:schemeClr val="tx1"/>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aseline="0" dirty="0" smtClean="0">
                          <a:latin typeface="Arial" panose="020B0604020202020204" pitchFamily="34" charset="0"/>
                          <a:cs typeface="Arial" panose="020B0604020202020204" pitchFamily="34" charset="0"/>
                        </a:rPr>
                        <a:t>30+ Enterprise tools are available and effective to support the AppDev teams to deliver their products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baseline="0" dirty="0" smtClean="0">
                        <a:latin typeface="Arial" panose="020B0604020202020204" pitchFamily="34" charset="0"/>
                        <a:cs typeface="Arial" panose="020B0604020202020204" pitchFamily="34" charset="0"/>
                      </a:endParaRPr>
                    </a:p>
                  </a:txBody>
                  <a:tcPr marL="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baseline="0" dirty="0" smtClean="0">
                        <a:latin typeface="Arial" panose="020B0604020202020204" pitchFamily="34" charset="0"/>
                        <a:cs typeface="Arial" panose="020B0604020202020204" pitchFamily="34" charset="0"/>
                      </a:endParaRPr>
                    </a:p>
                  </a:txBody>
                  <a:tcPr marL="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tx1"/>
                          </a:solidFill>
                          <a:latin typeface="Arial" panose="020B0604020202020204" pitchFamily="34" charset="0"/>
                          <a:cs typeface="Arial" panose="020B0604020202020204" pitchFamily="34" charset="0"/>
                        </a:rPr>
                        <a:t>DevOps Tools: Security tooling and support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solidFill>
                            <a:schemeClr val="tx1"/>
                          </a:solidFill>
                          <a:latin typeface="Arial" panose="020B0604020202020204" pitchFamily="34" charset="0"/>
                          <a:cs typeface="Arial" panose="020B0604020202020204" pitchFamily="34" charset="0"/>
                        </a:rPr>
                        <a:t>0.6</a:t>
                      </a:r>
                      <a:endParaRPr lang="en-US" sz="1100" dirty="0">
                        <a:solidFill>
                          <a:schemeClr val="tx1"/>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Enhanced</a:t>
                      </a:r>
                      <a:r>
                        <a:rPr lang="en-US" sz="1100" baseline="0" dirty="0" smtClean="0">
                          <a:latin typeface="Arial" panose="020B0604020202020204" pitchFamily="34" charset="0"/>
                          <a:cs typeface="Arial" panose="020B0604020202020204" pitchFamily="34" charset="0"/>
                        </a:rPr>
                        <a:t> capabilities for maintaining  security of software assets</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InfoSec</a:t>
                      </a:r>
                      <a:endParaRPr lang="en-US" sz="1100" dirty="0">
                        <a:latin typeface="Arial" panose="020B0604020202020204" pitchFamily="34" charset="0"/>
                        <a:cs typeface="Arial" panose="020B0604020202020204" pitchFamily="34" charset="0"/>
                      </a:endParaRPr>
                    </a:p>
                  </a:txBody>
                  <a:tcPr marL="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IT</a:t>
                      </a:r>
                      <a:r>
                        <a:rPr lang="en-US" sz="1100" baseline="0" dirty="0" smtClean="0">
                          <a:latin typeface="Arial" panose="020B0604020202020204" pitchFamily="34" charset="0"/>
                          <a:cs typeface="Arial" panose="020B0604020202020204" pitchFamily="34" charset="0"/>
                        </a:rPr>
                        <a:t> Risk</a:t>
                      </a:r>
                      <a:endParaRPr lang="en-US" sz="1100" dirty="0" smtClean="0">
                        <a:latin typeface="Arial" panose="020B0604020202020204" pitchFamily="34" charset="0"/>
                        <a:cs typeface="Arial" panose="020B0604020202020204" pitchFamily="34" charset="0"/>
                      </a:endParaRPr>
                    </a:p>
                  </a:txBody>
                  <a:tcPr marL="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Automation and simplification: Self-serve</a:t>
                      </a:r>
                      <a:r>
                        <a:rPr lang="en-US" sz="1100" baseline="0" dirty="0" smtClean="0">
                          <a:latin typeface="Arial" panose="020B0604020202020204" pitchFamily="34" charset="0"/>
                          <a:cs typeface="Arial" panose="020B0604020202020204" pitchFamily="34" charset="0"/>
                        </a:rPr>
                        <a:t> capabilities, test automation and simplifying tool suite, tools initiatives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100" dirty="0" smtClean="0">
                          <a:solidFill>
                            <a:schemeClr val="tx1"/>
                          </a:solidFill>
                          <a:latin typeface="Arial" panose="020B0604020202020204" pitchFamily="34" charset="0"/>
                          <a:cs typeface="Arial" panose="020B0604020202020204" pitchFamily="34" charset="0"/>
                        </a:rPr>
                        <a:t>0.6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Better experience</a:t>
                      </a:r>
                      <a:r>
                        <a:rPr lang="en-US" sz="1100" baseline="0" dirty="0" smtClean="0">
                          <a:latin typeface="Arial" panose="020B0604020202020204" pitchFamily="34" charset="0"/>
                          <a:cs typeface="Arial" panose="020B0604020202020204" pitchFamily="34" charset="0"/>
                        </a:rPr>
                        <a:t> for clients, wait time reduced for requests (i.e. Automation of ALM user addition). Faster: reduce manual effort on servicing tickets. Reduce cost to RBC for tools.</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DevOps Automation,</a:t>
                      </a:r>
                      <a:r>
                        <a:rPr lang="en-US" sz="1100" baseline="0"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QE,</a:t>
                      </a:r>
                      <a:r>
                        <a:rPr lang="en-US" sz="1100" baseline="0"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Perf/</a:t>
                      </a:r>
                      <a:r>
                        <a:rPr lang="en-US" sz="1100" dirty="0" err="1" smtClean="0">
                          <a:latin typeface="Arial" panose="020B0604020202020204" pitchFamily="34" charset="0"/>
                          <a:cs typeface="Arial" panose="020B0604020202020204" pitchFamily="34" charset="0"/>
                        </a:rPr>
                        <a:t>Env</a:t>
                      </a:r>
                      <a:endParaRPr lang="en-US" sz="1100" dirty="0">
                        <a:latin typeface="Arial" panose="020B0604020202020204" pitchFamily="34" charset="0"/>
                        <a:cs typeface="Arial" panose="020B0604020202020204" pitchFamily="34" charset="0"/>
                      </a:endParaRPr>
                    </a:p>
                  </a:txBody>
                  <a:tcPr marL="4572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QE,</a:t>
                      </a:r>
                      <a:r>
                        <a:rPr lang="en-US" sz="1100" baseline="0"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Perf/</a:t>
                      </a:r>
                      <a:r>
                        <a:rPr lang="en-US" sz="1100" dirty="0" err="1" smtClean="0">
                          <a:latin typeface="Arial" panose="020B0604020202020204" pitchFamily="34" charset="0"/>
                          <a:cs typeface="Arial" panose="020B0604020202020204" pitchFamily="34" charset="0"/>
                        </a:rPr>
                        <a:t>Env</a:t>
                      </a:r>
                      <a:r>
                        <a:rPr lang="en-US" sz="1100" dirty="0" smtClean="0">
                          <a:latin typeface="Arial" panose="020B0604020202020204" pitchFamily="34" charset="0"/>
                          <a:cs typeface="Arial" panose="020B0604020202020204" pitchFamily="34" charset="0"/>
                        </a:rPr>
                        <a:t> </a:t>
                      </a:r>
                    </a:p>
                  </a:txBody>
                  <a:tcPr marL="4572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Collaboration tools; Product ownership; Coaching </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solidFill>
                            <a:schemeClr val="tx1"/>
                          </a:solidFill>
                          <a:latin typeface="Arial" panose="020B0604020202020204" pitchFamily="34" charset="0"/>
                          <a:cs typeface="Arial" panose="020B0604020202020204" pitchFamily="34" charset="0"/>
                        </a:rPr>
                        <a:t>0.4</a:t>
                      </a:r>
                      <a:endParaRPr lang="en-US" sz="1100" dirty="0">
                        <a:solidFill>
                          <a:schemeClr val="tx1"/>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Provides th</a:t>
                      </a:r>
                      <a:r>
                        <a:rPr lang="en-US" sz="1100" baseline="0" dirty="0" smtClean="0">
                          <a:latin typeface="Arial" panose="020B0604020202020204" pitchFamily="34" charset="0"/>
                          <a:cs typeface="Arial" panose="020B0604020202020204" pitchFamily="34" charset="0"/>
                        </a:rPr>
                        <a:t>e Community with best practices, consistent setup to  minimize onboarding time and allow teams to work effectively, quicker.</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marL="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Agile COE</a:t>
                      </a:r>
                      <a:endParaRPr lang="en-US" sz="1100" dirty="0">
                        <a:latin typeface="Arial" panose="020B0604020202020204" pitchFamily="34" charset="0"/>
                        <a:cs typeface="Arial" panose="020B0604020202020204" pitchFamily="34" charset="0"/>
                      </a:endParaRPr>
                    </a:p>
                  </a:txBody>
                  <a:tcPr marL="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32614">
                <a:tc>
                  <a:txBody>
                    <a:bodyPr/>
                    <a:lstStyle/>
                    <a:p>
                      <a:pPr algn="ctr"/>
                      <a:r>
                        <a:rPr lang="en-US" sz="1100" dirty="0" smtClean="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Enablement:</a:t>
                      </a:r>
                      <a:r>
                        <a:rPr lang="en-US" sz="1100" baseline="0"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Community building – learning, forums, Expo</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solidFill>
                            <a:schemeClr val="tx1"/>
                          </a:solidFill>
                          <a:latin typeface="Arial" panose="020B0604020202020204" pitchFamily="34" charset="0"/>
                          <a:cs typeface="Arial" panose="020B0604020202020204" pitchFamily="34" charset="0"/>
                        </a:rPr>
                        <a:t>0.4</a:t>
                      </a:r>
                      <a:endParaRPr lang="en-US" sz="1100" dirty="0">
                        <a:solidFill>
                          <a:schemeClr val="tx1"/>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0" dirty="0" smtClean="0">
                          <a:latin typeface="Arial" panose="020B0604020202020204" pitchFamily="34" charset="0"/>
                          <a:cs typeface="Arial" panose="020B0604020202020204" pitchFamily="34" charset="0"/>
                        </a:rPr>
                        <a:t>App</a:t>
                      </a:r>
                      <a:r>
                        <a:rPr lang="en-US" sz="1100" b="0" baseline="0" dirty="0" smtClean="0">
                          <a:latin typeface="Arial" panose="020B0604020202020204" pitchFamily="34" charset="0"/>
                          <a:cs typeface="Arial" panose="020B0604020202020204" pitchFamily="34" charset="0"/>
                        </a:rPr>
                        <a:t> Dev Community can make the most effective use of the tools that will allow quicker adoption and improved productivity.</a:t>
                      </a:r>
                      <a:endParaRPr lang="en-US" sz="1100" b="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b="0" dirty="0">
                        <a:latin typeface="Arial" panose="020B0604020202020204" pitchFamily="34" charset="0"/>
                        <a:cs typeface="Arial" panose="020B0604020202020204" pitchFamily="34" charset="0"/>
                      </a:endParaRPr>
                    </a:p>
                  </a:txBody>
                  <a:tcPr marL="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0" dirty="0" smtClean="0">
                          <a:latin typeface="Arial" panose="020B0604020202020204" pitchFamily="34" charset="0"/>
                          <a:cs typeface="Arial" panose="020B0604020202020204" pitchFamily="34" charset="0"/>
                        </a:rPr>
                        <a:t>Agile COE</a:t>
                      </a:r>
                      <a:endParaRPr lang="en-US" sz="1100" b="0" dirty="0">
                        <a:latin typeface="Arial" panose="020B0604020202020204" pitchFamily="34" charset="0"/>
                        <a:cs typeface="Arial" panose="020B0604020202020204" pitchFamily="34" charset="0"/>
                      </a:endParaRPr>
                    </a:p>
                  </a:txBody>
                  <a:tcPr marL="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6480">
                <a:tc gridSpan="2">
                  <a:txBody>
                    <a:bodyPr/>
                    <a:lstStyle/>
                    <a:p>
                      <a:pPr algn="l"/>
                      <a:r>
                        <a:rPr lang="en-US" sz="1100" b="1" dirty="0" smtClean="0">
                          <a:latin typeface="Arial" panose="020B0604020202020204" pitchFamily="34" charset="0"/>
                          <a:cs typeface="Arial" panose="020B0604020202020204" pitchFamily="34" charset="0"/>
                        </a:rPr>
                        <a:t>Total</a:t>
                      </a:r>
                      <a:endParaRPr lang="en-US" sz="11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1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1" dirty="0" smtClean="0">
                          <a:latin typeface="Arial" panose="020B0604020202020204" pitchFamily="34" charset="0"/>
                          <a:cs typeface="Arial" panose="020B0604020202020204" pitchFamily="34" charset="0"/>
                        </a:rPr>
                        <a:t>5.4</a:t>
                      </a:r>
                      <a:endParaRPr lang="en-US" sz="11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1" dirty="0" smtClean="0">
                          <a:solidFill>
                            <a:schemeClr val="tx1"/>
                          </a:solidFill>
                          <a:latin typeface="Arial" panose="020B0604020202020204" pitchFamily="34" charset="0"/>
                          <a:cs typeface="Arial" panose="020B0604020202020204" pitchFamily="34" charset="0"/>
                        </a:rPr>
                        <a:t>25</a:t>
                      </a:r>
                      <a:endParaRPr lang="en-US" sz="1100" b="1" dirty="0">
                        <a:solidFill>
                          <a:schemeClr val="tx1"/>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marL="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marL="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Rectangle 9"/>
          <p:cNvSpPr/>
          <p:nvPr/>
        </p:nvSpPr>
        <p:spPr>
          <a:xfrm>
            <a:off x="8722659" y="6556286"/>
            <a:ext cx="3368230" cy="369332"/>
          </a:xfrm>
          <a:prstGeom prst="rect">
            <a:avLst/>
          </a:prstGeom>
        </p:spPr>
        <p:txBody>
          <a:bodyPr wrap="none">
            <a:spAutoFit/>
          </a:bodyPr>
          <a:lstStyle/>
          <a:p>
            <a:r>
              <a:rPr lang="en-US" sz="900" b="1" dirty="0" smtClean="0">
                <a:solidFill>
                  <a:srgbClr val="1F497D"/>
                </a:solidFill>
                <a:latin typeface="Arial" panose="020B0604020202020204" pitchFamily="34" charset="0"/>
                <a:cs typeface="Arial" panose="020B0604020202020204" pitchFamily="34" charset="0"/>
              </a:rPr>
              <a:t>*Synergy</a:t>
            </a:r>
            <a:r>
              <a:rPr lang="en-US" sz="900" dirty="0" smtClean="0">
                <a:solidFill>
                  <a:srgbClr val="1F497D"/>
                </a:solidFill>
                <a:latin typeface="Arial" panose="020B0604020202020204" pitchFamily="34" charset="0"/>
                <a:cs typeface="Arial" panose="020B0604020202020204" pitchFamily="34" charset="0"/>
              </a:rPr>
              <a:t> = optimization opportunity, funding, org, people, etc.</a:t>
            </a:r>
          </a:p>
          <a:p>
            <a:r>
              <a:rPr lang="en-US" sz="900" b="1" dirty="0" smtClean="0">
                <a:solidFill>
                  <a:srgbClr val="1F497D"/>
                </a:solidFill>
                <a:latin typeface="Arial" panose="020B0604020202020204" pitchFamily="34" charset="0"/>
                <a:cs typeface="Arial" panose="020B0604020202020204" pitchFamily="34" charset="0"/>
              </a:rPr>
              <a:t> Collaboration</a:t>
            </a:r>
            <a:r>
              <a:rPr lang="en-US" sz="900" dirty="0" smtClean="0">
                <a:solidFill>
                  <a:srgbClr val="1F497D"/>
                </a:solidFill>
                <a:latin typeface="Arial" panose="020B0604020202020204" pitchFamily="34" charset="0"/>
                <a:cs typeface="Arial" panose="020B0604020202020204" pitchFamily="34" charset="0"/>
              </a:rPr>
              <a:t> = investigate new ways of working together </a:t>
            </a:r>
            <a:endParaRPr lang="en-US" sz="900" dirty="0">
              <a:solidFill>
                <a:srgbClr val="1F497D"/>
              </a:solidFill>
            </a:endParaRPr>
          </a:p>
        </p:txBody>
      </p:sp>
    </p:spTree>
    <p:custDataLst>
      <p:tags r:id="rId1"/>
    </p:custDataLst>
    <p:extLst>
      <p:ext uri="{BB962C8B-B14F-4D97-AF65-F5344CB8AC3E}">
        <p14:creationId xmlns:p14="http://schemas.microsoft.com/office/powerpoint/2010/main" val="35599120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796" y="76200"/>
            <a:ext cx="10972801" cy="715963"/>
          </a:xfrm>
        </p:spPr>
        <p:txBody>
          <a:bodyPr>
            <a:normAutofit/>
          </a:bodyPr>
          <a:lstStyle/>
          <a:p>
            <a:r>
              <a:rPr lang="en-US" sz="3200" dirty="0" smtClean="0"/>
              <a:t>Enterprise </a:t>
            </a:r>
            <a:r>
              <a:rPr lang="en-US" sz="3200" dirty="0"/>
              <a:t>Software Expense</a:t>
            </a:r>
          </a:p>
        </p:txBody>
      </p:sp>
      <p:sp>
        <p:nvSpPr>
          <p:cNvPr id="4" name="Slide Number Placeholder 3"/>
          <p:cNvSpPr>
            <a:spLocks noGrp="1"/>
          </p:cNvSpPr>
          <p:nvPr>
            <p:ph type="sldNum" sz="quarter" idx="12"/>
          </p:nvPr>
        </p:nvSpPr>
        <p:spPr/>
        <p:txBody>
          <a:bodyPr/>
          <a:lstStyle/>
          <a:p>
            <a:fld id="{2A916FC7-36A5-47F8-AC6B-E8604D873A68}" type="slidenum">
              <a:rPr lang="en-US" smtClean="0"/>
              <a:pPr/>
              <a:t>31</a:t>
            </a:fld>
            <a:endParaRPr lang="en-US" dirty="0"/>
          </a:p>
        </p:txBody>
      </p:sp>
      <p:graphicFrame>
        <p:nvGraphicFramePr>
          <p:cNvPr id="6" name="Object 5"/>
          <p:cNvGraphicFramePr>
            <a:graphicFrameLocks noChangeAspect="1"/>
          </p:cNvGraphicFramePr>
          <p:nvPr>
            <p:extLst/>
          </p:nvPr>
        </p:nvGraphicFramePr>
        <p:xfrm>
          <a:off x="278948" y="899214"/>
          <a:ext cx="7917996" cy="5714946"/>
        </p:xfrm>
        <a:graphic>
          <a:graphicData uri="http://schemas.openxmlformats.org/presentationml/2006/ole">
            <mc:AlternateContent xmlns:mc="http://schemas.openxmlformats.org/markup-compatibility/2006">
              <mc:Choice xmlns:v="urn:schemas-microsoft-com:vml" Requires="v">
                <p:oleObj spid="_x0000_s8213" name="Worksheet" r:id="rId4" imgW="11344233" imgH="8010630" progId="Excel.Sheet.12">
                  <p:embed/>
                </p:oleObj>
              </mc:Choice>
              <mc:Fallback>
                <p:oleObj name="Worksheet" r:id="rId4" imgW="11344233" imgH="8010630" progId="Excel.Sheet.12">
                  <p:embed/>
                  <p:pic>
                    <p:nvPicPr>
                      <p:cNvPr id="0" name=""/>
                      <p:cNvPicPr/>
                      <p:nvPr/>
                    </p:nvPicPr>
                    <p:blipFill>
                      <a:blip r:embed="rId5"/>
                      <a:stretch>
                        <a:fillRect/>
                      </a:stretch>
                    </p:blipFill>
                    <p:spPr>
                      <a:xfrm>
                        <a:off x="278948" y="899214"/>
                        <a:ext cx="7917996" cy="5714946"/>
                      </a:xfrm>
                      <a:prstGeom prst="rect">
                        <a:avLst/>
                      </a:prstGeom>
                    </p:spPr>
                  </p:pic>
                </p:oleObj>
              </mc:Fallback>
            </mc:AlternateContent>
          </a:graphicData>
        </a:graphic>
      </p:graphicFrame>
      <p:sp>
        <p:nvSpPr>
          <p:cNvPr id="3" name="TextBox 2"/>
          <p:cNvSpPr txBox="1"/>
          <p:nvPr/>
        </p:nvSpPr>
        <p:spPr>
          <a:xfrm>
            <a:off x="8360229" y="1208309"/>
            <a:ext cx="3771899" cy="5262979"/>
          </a:xfrm>
          <a:prstGeom prst="rect">
            <a:avLst/>
          </a:prstGeom>
          <a:noFill/>
        </p:spPr>
        <p:txBody>
          <a:bodyPr wrap="square" rtlCol="0">
            <a:spAutoFit/>
          </a:bodyPr>
          <a:lstStyle/>
          <a:p>
            <a:pPr marL="342900" indent="-342900">
              <a:buFontTx/>
              <a:buAutoNum type="arabicPeriod"/>
            </a:pPr>
            <a:r>
              <a:rPr lang="en-US" sz="1400" dirty="0" smtClean="0">
                <a:solidFill>
                  <a:srgbClr val="1F497D"/>
                </a:solidFill>
                <a:latin typeface="Arial" panose="020B0604020202020204" pitchFamily="34" charset="0"/>
                <a:cs typeface="Arial" panose="020B0604020202020204" pitchFamily="34" charset="0"/>
              </a:rPr>
              <a:t>Software expense growth driven by: </a:t>
            </a:r>
          </a:p>
          <a:p>
            <a:pPr marL="800100" lvl="1" indent="-342900">
              <a:buFontTx/>
              <a:buAutoNum type="arabicPeriod"/>
            </a:pPr>
            <a:r>
              <a:rPr lang="en-US" sz="1400" dirty="0" smtClean="0">
                <a:solidFill>
                  <a:srgbClr val="1F497D"/>
                </a:solidFill>
                <a:latin typeface="Arial" panose="020B0604020202020204" pitchFamily="34" charset="0"/>
                <a:cs typeface="Arial" panose="020B0604020202020204" pitchFamily="34" charset="0"/>
              </a:rPr>
              <a:t>Automation of development and delivery lifecycle – SCM, Planning, Collaboration, CI/CD, Security, Test,…</a:t>
            </a:r>
          </a:p>
          <a:p>
            <a:pPr marL="800100" lvl="1" indent="-342900">
              <a:buFontTx/>
              <a:buAutoNum type="arabicPeriod"/>
            </a:pPr>
            <a:r>
              <a:rPr lang="en-US" sz="1400" dirty="0" smtClean="0">
                <a:solidFill>
                  <a:srgbClr val="1F497D"/>
                </a:solidFill>
                <a:latin typeface="Arial" panose="020B0604020202020204" pitchFamily="34" charset="0"/>
                <a:cs typeface="Arial" panose="020B0604020202020204" pitchFamily="34" charset="0"/>
              </a:rPr>
              <a:t>Enterprise adoption of new tools/capabilities</a:t>
            </a:r>
          </a:p>
          <a:p>
            <a:pPr marL="800100" lvl="1" indent="-342900">
              <a:buFontTx/>
              <a:buAutoNum type="arabicPeriod"/>
            </a:pPr>
            <a:endParaRPr lang="en-US" sz="1400" dirty="0" smtClean="0">
              <a:solidFill>
                <a:srgbClr val="1F497D"/>
              </a:solidFill>
              <a:latin typeface="Arial" panose="020B0604020202020204" pitchFamily="34" charset="0"/>
              <a:cs typeface="Arial" panose="020B0604020202020204" pitchFamily="34" charset="0"/>
            </a:endParaRPr>
          </a:p>
          <a:p>
            <a:pPr marL="342900" indent="-342900">
              <a:buFontTx/>
              <a:buAutoNum type="arabicPeriod"/>
            </a:pPr>
            <a:r>
              <a:rPr lang="en-US" sz="1400" dirty="0" smtClean="0">
                <a:solidFill>
                  <a:srgbClr val="1F497D"/>
                </a:solidFill>
                <a:latin typeface="Arial" panose="020B0604020202020204" pitchFamily="34" charset="0"/>
                <a:cs typeface="Arial" panose="020B0604020202020204" pitchFamily="34" charset="0"/>
              </a:rPr>
              <a:t>Software expense as % of expense growing YTY</a:t>
            </a:r>
            <a:endParaRPr lang="en-US" sz="1400" dirty="0">
              <a:solidFill>
                <a:srgbClr val="1F497D"/>
              </a:solidFill>
              <a:latin typeface="Arial" panose="020B0604020202020204" pitchFamily="34" charset="0"/>
              <a:cs typeface="Arial" panose="020B0604020202020204" pitchFamily="34" charset="0"/>
            </a:endParaRPr>
          </a:p>
          <a:p>
            <a:pPr marL="342900" indent="-342900">
              <a:buFontTx/>
              <a:buAutoNum type="arabicPeriod"/>
            </a:pPr>
            <a:endParaRPr lang="en-US" sz="1400" dirty="0" smtClean="0">
              <a:solidFill>
                <a:srgbClr val="1F497D"/>
              </a:solidFill>
              <a:latin typeface="Arial" panose="020B0604020202020204" pitchFamily="34" charset="0"/>
              <a:cs typeface="Arial" panose="020B0604020202020204" pitchFamily="34" charset="0"/>
            </a:endParaRPr>
          </a:p>
          <a:p>
            <a:pPr marL="342900" indent="-342900">
              <a:buFontTx/>
              <a:buAutoNum type="arabicPeriod"/>
            </a:pPr>
            <a:r>
              <a:rPr lang="en-US" sz="1400" dirty="0" smtClean="0">
                <a:solidFill>
                  <a:srgbClr val="1F497D"/>
                </a:solidFill>
                <a:latin typeface="Arial" panose="020B0604020202020204" pitchFamily="34" charset="0"/>
                <a:cs typeface="Arial" panose="020B0604020202020204" pitchFamily="34" charset="0"/>
              </a:rPr>
              <a:t>Significant growth in 2019 due to:</a:t>
            </a:r>
          </a:p>
          <a:p>
            <a:pPr marL="800100" lvl="1" indent="-342900">
              <a:buFontTx/>
              <a:buAutoNum type="arabicPeriod"/>
            </a:pPr>
            <a:r>
              <a:rPr lang="en-US" sz="1400" dirty="0" smtClean="0">
                <a:solidFill>
                  <a:srgbClr val="1F497D"/>
                </a:solidFill>
                <a:latin typeface="Arial" panose="020B0604020202020204" pitchFamily="34" charset="0"/>
                <a:cs typeface="Arial" panose="020B0604020202020204" pitchFamily="34" charset="0"/>
              </a:rPr>
              <a:t>Security tools transfer from InfoSec. We run and license for T&amp;O but no transfer of budget</a:t>
            </a:r>
          </a:p>
          <a:p>
            <a:pPr marL="800100" lvl="1" indent="-342900">
              <a:buFontTx/>
              <a:buAutoNum type="arabicPeriod"/>
            </a:pPr>
            <a:r>
              <a:rPr lang="en-US" sz="1400" dirty="0" smtClean="0">
                <a:solidFill>
                  <a:srgbClr val="1F497D"/>
                </a:solidFill>
                <a:latin typeface="Arial" panose="020B0604020202020204" pitchFamily="34" charset="0"/>
                <a:cs typeface="Arial" panose="020B0604020202020204" pitchFamily="34" charset="0"/>
              </a:rPr>
              <a:t>Mainframe – modernization of development &amp; delivery with new IDE &amp; SCM.  Incur new costs while tools implemented and old tools retired</a:t>
            </a:r>
          </a:p>
          <a:p>
            <a:pPr lvl="1"/>
            <a:endParaRPr lang="en-US" sz="1400" dirty="0">
              <a:solidFill>
                <a:srgbClr val="1F497D"/>
              </a:solidFill>
              <a:latin typeface="Arial" panose="020B0604020202020204" pitchFamily="34" charset="0"/>
              <a:cs typeface="Arial" panose="020B0604020202020204" pitchFamily="34" charset="0"/>
            </a:endParaRPr>
          </a:p>
          <a:p>
            <a:pPr marL="342900" indent="-342900">
              <a:buFontTx/>
              <a:buAutoNum type="arabicPeriod"/>
            </a:pPr>
            <a:r>
              <a:rPr lang="en-US" sz="1400" dirty="0" smtClean="0">
                <a:solidFill>
                  <a:srgbClr val="1F497D"/>
                </a:solidFill>
                <a:latin typeface="Arial" panose="020B0604020202020204" pitchFamily="34" charset="0"/>
                <a:cs typeface="Arial" panose="020B0604020202020204" pitchFamily="34" charset="0"/>
              </a:rPr>
              <a:t>Continually assess and optimize tool suite</a:t>
            </a:r>
          </a:p>
          <a:p>
            <a:pPr marL="800100" lvl="1" indent="-342900">
              <a:buFontTx/>
              <a:buAutoNum type="arabicPeriod"/>
            </a:pPr>
            <a:r>
              <a:rPr lang="en-US" sz="1400" dirty="0" smtClean="0">
                <a:solidFill>
                  <a:srgbClr val="1F497D"/>
                </a:solidFill>
                <a:latin typeface="Arial" panose="020B0604020202020204" pitchFamily="34" charset="0"/>
                <a:cs typeface="Arial" panose="020B0604020202020204" pitchFamily="34" charset="0"/>
              </a:rPr>
              <a:t>SCM optimization</a:t>
            </a:r>
            <a:endParaRPr lang="en-US" sz="1400" dirty="0">
              <a:solidFill>
                <a:srgbClr val="1F497D"/>
              </a:solidFill>
              <a:latin typeface="Arial" panose="020B0604020202020204" pitchFamily="34" charset="0"/>
              <a:cs typeface="Arial" panose="020B0604020202020204" pitchFamily="34" charset="0"/>
            </a:endParaRPr>
          </a:p>
        </p:txBody>
      </p:sp>
    </p:spTree>
    <p:custDataLst>
      <p:tags r:id="rId2"/>
    </p:custDataLst>
    <p:extLst>
      <p:ext uri="{BB962C8B-B14F-4D97-AF65-F5344CB8AC3E}">
        <p14:creationId xmlns:p14="http://schemas.microsoft.com/office/powerpoint/2010/main" val="33422357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A916FC7-36A5-47F8-AC6B-E8604D873A68}" type="slidenum">
              <a:rPr lang="en-US" smtClean="0"/>
              <a:pPr/>
              <a:t>32</a:t>
            </a:fld>
            <a:endParaRPr lang="en-US"/>
          </a:p>
        </p:txBody>
      </p:sp>
      <p:sp>
        <p:nvSpPr>
          <p:cNvPr id="3" name="Title 1"/>
          <p:cNvSpPr txBox="1">
            <a:spLocks/>
          </p:cNvSpPr>
          <p:nvPr/>
        </p:nvSpPr>
        <p:spPr>
          <a:xfrm>
            <a:off x="609600" y="76200"/>
            <a:ext cx="10972801" cy="715963"/>
          </a:xfrm>
          <a:prstGeom prst="rect">
            <a:avLst/>
          </a:prstGeom>
        </p:spPr>
        <p:txBody>
          <a:bodyPr>
            <a:normAutofit/>
          </a:bodyPr>
          <a:lstStyle>
            <a:lvl1pPr algn="l" defTabSz="914498" rtl="0" eaLnBrk="1" latinLnBrk="0" hangingPunct="1">
              <a:spcBef>
                <a:spcPct val="0"/>
              </a:spcBef>
              <a:buNone/>
              <a:defRPr sz="4400" b="1" kern="1200">
                <a:solidFill>
                  <a:schemeClr val="bg1"/>
                </a:solidFill>
                <a:latin typeface="Arial Narrow" panose="020B0606020202030204" pitchFamily="34" charset="0"/>
                <a:ea typeface="+mj-ea"/>
                <a:cs typeface="+mj-cs"/>
              </a:defRPr>
            </a:lvl1pPr>
          </a:lstStyle>
          <a:p>
            <a:r>
              <a:rPr lang="en-US" sz="3200" dirty="0" smtClean="0">
                <a:solidFill>
                  <a:prstClr val="white"/>
                </a:solidFill>
              </a:rPr>
              <a:t>Enterprise Software – Security Software Growth</a:t>
            </a:r>
            <a:endParaRPr lang="en-US" sz="3200" dirty="0">
              <a:solidFill>
                <a:prstClr val="white"/>
              </a:solidFill>
            </a:endParaRPr>
          </a:p>
        </p:txBody>
      </p:sp>
      <p:graphicFrame>
        <p:nvGraphicFramePr>
          <p:cNvPr id="5" name="Object 4"/>
          <p:cNvGraphicFramePr>
            <a:graphicFrameLocks noChangeAspect="1"/>
          </p:cNvGraphicFramePr>
          <p:nvPr>
            <p:extLst/>
          </p:nvPr>
        </p:nvGraphicFramePr>
        <p:xfrm>
          <a:off x="434544" y="3178002"/>
          <a:ext cx="8105556" cy="2904390"/>
        </p:xfrm>
        <a:graphic>
          <a:graphicData uri="http://schemas.openxmlformats.org/presentationml/2006/ole">
            <mc:AlternateContent xmlns:mc="http://schemas.openxmlformats.org/markup-compatibility/2006">
              <mc:Choice xmlns:v="urn:schemas-microsoft-com:vml" Requires="v">
                <p:oleObj spid="_x0000_s9237" name="Worksheet" r:id="rId4" imgW="6353257" imgH="2276370" progId="Excel.Sheet.12">
                  <p:embed/>
                </p:oleObj>
              </mc:Choice>
              <mc:Fallback>
                <p:oleObj name="Worksheet" r:id="rId4" imgW="6353257" imgH="2276370" progId="Excel.Sheet.12">
                  <p:embed/>
                  <p:pic>
                    <p:nvPicPr>
                      <p:cNvPr id="0" name=""/>
                      <p:cNvPicPr/>
                      <p:nvPr/>
                    </p:nvPicPr>
                    <p:blipFill>
                      <a:blip r:embed="rId5"/>
                      <a:stretch>
                        <a:fillRect/>
                      </a:stretch>
                    </p:blipFill>
                    <p:spPr>
                      <a:xfrm>
                        <a:off x="434544" y="3178002"/>
                        <a:ext cx="8105556" cy="2904390"/>
                      </a:xfrm>
                      <a:prstGeom prst="rect">
                        <a:avLst/>
                      </a:prstGeom>
                    </p:spPr>
                  </p:pic>
                </p:oleObj>
              </mc:Fallback>
            </mc:AlternateContent>
          </a:graphicData>
        </a:graphic>
      </p:graphicFrame>
      <p:sp>
        <p:nvSpPr>
          <p:cNvPr id="6" name="TextBox 5"/>
          <p:cNvSpPr txBox="1"/>
          <p:nvPr/>
        </p:nvSpPr>
        <p:spPr>
          <a:xfrm>
            <a:off x="367393" y="1208309"/>
            <a:ext cx="11764735" cy="1384995"/>
          </a:xfrm>
          <a:prstGeom prst="rect">
            <a:avLst/>
          </a:prstGeom>
          <a:noFill/>
        </p:spPr>
        <p:txBody>
          <a:bodyPr wrap="square" rtlCol="0">
            <a:spAutoFit/>
          </a:bodyPr>
          <a:lstStyle/>
          <a:p>
            <a:pPr marL="342900" indent="-342900">
              <a:buFontTx/>
              <a:buAutoNum type="arabicPeriod"/>
            </a:pPr>
            <a:r>
              <a:rPr lang="en-US" sz="1400" dirty="0" smtClean="0">
                <a:solidFill>
                  <a:prstClr val="black"/>
                </a:solidFill>
              </a:rPr>
              <a:t>Securing the application delivery assembly line in partnership with InfoSec: </a:t>
            </a:r>
          </a:p>
          <a:p>
            <a:pPr marL="800100" lvl="1" indent="-342900">
              <a:buFontTx/>
              <a:buAutoNum type="arabicPeriod"/>
            </a:pPr>
            <a:r>
              <a:rPr lang="en-US" sz="1400" dirty="0" smtClean="0">
                <a:solidFill>
                  <a:prstClr val="black"/>
                </a:solidFill>
              </a:rPr>
              <a:t>Integration of key security capabilities into automated pipeline – Open Source Scanning, Code and Application Security Scanning</a:t>
            </a:r>
          </a:p>
          <a:p>
            <a:pPr marL="342900" indent="-342900">
              <a:buFontTx/>
              <a:buAutoNum type="arabicPeriod"/>
            </a:pPr>
            <a:endParaRPr lang="en-US" sz="1400" dirty="0" smtClean="0">
              <a:solidFill>
                <a:prstClr val="black"/>
              </a:solidFill>
            </a:endParaRPr>
          </a:p>
          <a:p>
            <a:pPr marL="342900" indent="-342900">
              <a:buFontTx/>
              <a:buAutoNum type="arabicPeriod"/>
            </a:pPr>
            <a:r>
              <a:rPr lang="en-US" sz="1400" dirty="0" smtClean="0">
                <a:solidFill>
                  <a:prstClr val="black"/>
                </a:solidFill>
              </a:rPr>
              <a:t>Growth in 2019 due to:</a:t>
            </a:r>
          </a:p>
          <a:p>
            <a:pPr marL="800100" lvl="1" indent="-342900">
              <a:buFontTx/>
              <a:buAutoNum type="arabicPeriod"/>
            </a:pPr>
            <a:r>
              <a:rPr lang="en-US" sz="1400" dirty="0" smtClean="0">
                <a:solidFill>
                  <a:prstClr val="black"/>
                </a:solidFill>
              </a:rPr>
              <a:t>Security tools transfer from InfoSec. We run and license the software for T&amp;O but no transfer of budget</a:t>
            </a:r>
          </a:p>
          <a:p>
            <a:pPr lvl="1"/>
            <a:endParaRPr lang="en-US" sz="1400" dirty="0">
              <a:solidFill>
                <a:prstClr val="black"/>
              </a:solidFill>
            </a:endParaRPr>
          </a:p>
        </p:txBody>
      </p:sp>
    </p:spTree>
    <p:custDataLst>
      <p:tags r:id="rId2"/>
    </p:custDataLst>
    <p:extLst>
      <p:ext uri="{BB962C8B-B14F-4D97-AF65-F5344CB8AC3E}">
        <p14:creationId xmlns:p14="http://schemas.microsoft.com/office/powerpoint/2010/main" val="21074975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A916FC7-36A5-47F8-AC6B-E8604D873A68}" type="slidenum">
              <a:rPr lang="en-US" smtClean="0"/>
              <a:pPr/>
              <a:t>33</a:t>
            </a:fld>
            <a:endParaRPr lang="en-US"/>
          </a:p>
        </p:txBody>
      </p:sp>
      <p:sp>
        <p:nvSpPr>
          <p:cNvPr id="3" name="Title 1"/>
          <p:cNvSpPr txBox="1">
            <a:spLocks/>
          </p:cNvSpPr>
          <p:nvPr/>
        </p:nvSpPr>
        <p:spPr>
          <a:xfrm>
            <a:off x="609600" y="76200"/>
            <a:ext cx="10972801" cy="715963"/>
          </a:xfrm>
          <a:prstGeom prst="rect">
            <a:avLst/>
          </a:prstGeom>
        </p:spPr>
        <p:txBody>
          <a:bodyPr>
            <a:normAutofit/>
          </a:bodyPr>
          <a:lstStyle>
            <a:lvl1pPr algn="l" defTabSz="914498" rtl="0" eaLnBrk="1" latinLnBrk="0" hangingPunct="1">
              <a:spcBef>
                <a:spcPct val="0"/>
              </a:spcBef>
              <a:buNone/>
              <a:defRPr sz="4400" b="1" kern="1200">
                <a:solidFill>
                  <a:schemeClr val="bg1"/>
                </a:solidFill>
                <a:latin typeface="Arial Narrow" panose="020B0606020202030204" pitchFamily="34" charset="0"/>
                <a:ea typeface="+mj-ea"/>
                <a:cs typeface="+mj-cs"/>
              </a:defRPr>
            </a:lvl1pPr>
          </a:lstStyle>
          <a:p>
            <a:r>
              <a:rPr lang="en-US" sz="2900" dirty="0" smtClean="0">
                <a:solidFill>
                  <a:prstClr val="white"/>
                </a:solidFill>
              </a:rPr>
              <a:t>Enterprise Software - Source Code Management (SCM) Tool Direction</a:t>
            </a:r>
            <a:endParaRPr lang="en-US" sz="2900" dirty="0">
              <a:solidFill>
                <a:prstClr val="white"/>
              </a:solidFill>
            </a:endParaRPr>
          </a:p>
        </p:txBody>
      </p:sp>
      <p:pic>
        <p:nvPicPr>
          <p:cNvPr id="4" name="Picture 3"/>
          <p:cNvPicPr>
            <a:picLocks noChangeAspect="1"/>
          </p:cNvPicPr>
          <p:nvPr/>
        </p:nvPicPr>
        <p:blipFill>
          <a:blip r:embed="rId3"/>
          <a:stretch>
            <a:fillRect/>
          </a:stretch>
        </p:blipFill>
        <p:spPr>
          <a:xfrm>
            <a:off x="705512" y="3318329"/>
            <a:ext cx="10780975" cy="2768600"/>
          </a:xfrm>
          <a:prstGeom prst="rect">
            <a:avLst/>
          </a:prstGeom>
        </p:spPr>
      </p:pic>
      <p:sp>
        <p:nvSpPr>
          <p:cNvPr id="6" name="TextBox 5"/>
          <p:cNvSpPr txBox="1"/>
          <p:nvPr/>
        </p:nvSpPr>
        <p:spPr>
          <a:xfrm>
            <a:off x="609601" y="1208309"/>
            <a:ext cx="10314213" cy="1384995"/>
          </a:xfrm>
          <a:prstGeom prst="rect">
            <a:avLst/>
          </a:prstGeom>
          <a:noFill/>
        </p:spPr>
        <p:txBody>
          <a:bodyPr wrap="square" rtlCol="0">
            <a:spAutoFit/>
          </a:bodyPr>
          <a:lstStyle/>
          <a:p>
            <a:pPr marL="342900" indent="-342900">
              <a:buFontTx/>
              <a:buAutoNum type="arabicPeriod"/>
            </a:pPr>
            <a:r>
              <a:rPr lang="en-US" sz="1400" dirty="0" smtClean="0">
                <a:solidFill>
                  <a:prstClr val="black"/>
                </a:solidFill>
              </a:rPr>
              <a:t>Growth in 2019 due to:</a:t>
            </a:r>
          </a:p>
          <a:p>
            <a:pPr marL="800100" lvl="1" indent="-342900">
              <a:buFontTx/>
              <a:buAutoNum type="arabicPeriod"/>
            </a:pPr>
            <a:r>
              <a:rPr lang="en-US" sz="1400" dirty="0" smtClean="0">
                <a:solidFill>
                  <a:prstClr val="black"/>
                </a:solidFill>
              </a:rPr>
              <a:t>Mainframe – modernization of development &amp; delivery with new IDE &amp; SCM.  Incur new costs while new tools implemented and old tools retired.  ISPW will replace </a:t>
            </a:r>
            <a:r>
              <a:rPr lang="en-US" sz="1400" dirty="0" err="1" smtClean="0">
                <a:solidFill>
                  <a:prstClr val="black"/>
                </a:solidFill>
              </a:rPr>
              <a:t>Endevor</a:t>
            </a:r>
            <a:endParaRPr lang="en-US" sz="1400" dirty="0" smtClean="0">
              <a:solidFill>
                <a:prstClr val="black"/>
              </a:solidFill>
            </a:endParaRPr>
          </a:p>
          <a:p>
            <a:pPr lvl="1"/>
            <a:endParaRPr lang="en-US" sz="1400" dirty="0">
              <a:solidFill>
                <a:prstClr val="black"/>
              </a:solidFill>
            </a:endParaRPr>
          </a:p>
          <a:p>
            <a:pPr marL="342900" indent="-342900">
              <a:buFontTx/>
              <a:buAutoNum type="arabicPeriod"/>
            </a:pPr>
            <a:r>
              <a:rPr lang="en-US" sz="1400" dirty="0" smtClean="0">
                <a:solidFill>
                  <a:prstClr val="black"/>
                </a:solidFill>
              </a:rPr>
              <a:t> Continually assess and optimize tool suite</a:t>
            </a:r>
          </a:p>
          <a:p>
            <a:pPr marL="800100" lvl="1" indent="-342900">
              <a:buFontTx/>
              <a:buAutoNum type="arabicPeriod"/>
            </a:pPr>
            <a:r>
              <a:rPr lang="en-US" sz="1400" dirty="0" smtClean="0">
                <a:solidFill>
                  <a:prstClr val="black"/>
                </a:solidFill>
              </a:rPr>
              <a:t>SCM optimization – MKS, SVN, Harvest retirement with migration to GitHub</a:t>
            </a:r>
            <a:endParaRPr lang="en-US" sz="1400" dirty="0">
              <a:solidFill>
                <a:prstClr val="black"/>
              </a:solidFill>
            </a:endParaRPr>
          </a:p>
        </p:txBody>
      </p:sp>
    </p:spTree>
    <p:custDataLst>
      <p:tags r:id="rId1"/>
    </p:custDataLst>
    <p:extLst>
      <p:ext uri="{BB962C8B-B14F-4D97-AF65-F5344CB8AC3E}">
        <p14:creationId xmlns:p14="http://schemas.microsoft.com/office/powerpoint/2010/main" val="9752093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6267"/>
            <a:ext cx="10972801" cy="440266"/>
          </a:xfrm>
        </p:spPr>
        <p:txBody>
          <a:bodyPr>
            <a:noAutofit/>
          </a:bodyPr>
          <a:lstStyle/>
          <a:p>
            <a:r>
              <a:rPr lang="en-US" sz="4000" dirty="0" smtClean="0"/>
              <a:t>Agile CoE</a:t>
            </a:r>
            <a:endParaRPr lang="en-US" sz="4000" dirty="0"/>
          </a:p>
        </p:txBody>
      </p:sp>
      <p:sp>
        <p:nvSpPr>
          <p:cNvPr id="4" name="Slide Number Placeholder 3"/>
          <p:cNvSpPr>
            <a:spLocks noGrp="1"/>
          </p:cNvSpPr>
          <p:nvPr>
            <p:ph type="sldNum" sz="quarter" idx="12"/>
          </p:nvPr>
        </p:nvSpPr>
        <p:spPr/>
        <p:txBody>
          <a:bodyPr/>
          <a:lstStyle/>
          <a:p>
            <a:fld id="{2A916FC7-36A5-47F8-AC6B-E8604D873A68}" type="slidenum">
              <a:rPr lang="en-US" smtClean="0"/>
              <a:pPr/>
              <a:t>34</a:t>
            </a:fld>
            <a:endParaRPr lang="en-US" dirty="0"/>
          </a:p>
        </p:txBody>
      </p:sp>
      <p:sp>
        <p:nvSpPr>
          <p:cNvPr id="6" name="TextBox 5"/>
          <p:cNvSpPr txBox="1"/>
          <p:nvPr/>
        </p:nvSpPr>
        <p:spPr>
          <a:xfrm>
            <a:off x="499417" y="982505"/>
            <a:ext cx="11293103" cy="578442"/>
          </a:xfrm>
          <a:prstGeom prst="rect">
            <a:avLst/>
          </a:prstGeom>
          <a:noFill/>
          <a:ln>
            <a:solidFill>
              <a:schemeClr val="bg1">
                <a:lumMod val="75000"/>
              </a:schemeClr>
            </a:solidFill>
          </a:ln>
        </p:spPr>
        <p:txBody>
          <a:bodyPr wrap="square" rtlCol="0" anchor="ctr">
            <a:noAutofit/>
          </a:bodyPr>
          <a:lstStyle/>
          <a:p>
            <a:r>
              <a:rPr lang="en-US" sz="1600" b="1" dirty="0" smtClean="0">
                <a:solidFill>
                  <a:prstClr val="black">
                    <a:lumMod val="50000"/>
                    <a:lumOff val="50000"/>
                  </a:prstClr>
                </a:solidFill>
                <a:latin typeface="Arial" panose="020B0604020202020204" pitchFamily="34" charset="0"/>
                <a:cs typeface="Arial" panose="020B0604020202020204" pitchFamily="34" charset="0"/>
              </a:rPr>
              <a:t>2019 Goal: </a:t>
            </a:r>
            <a:r>
              <a:rPr lang="en-US" sz="1600" b="1" dirty="0">
                <a:solidFill>
                  <a:srgbClr val="002060"/>
                </a:solidFill>
                <a:latin typeface="Arial" panose="020B0604020202020204" pitchFamily="34" charset="0"/>
                <a:cs typeface="Arial" panose="020B0604020202020204" pitchFamily="34" charset="0"/>
              </a:rPr>
              <a:t>Drive Agile effectiveness and scaling across RBC </a:t>
            </a:r>
            <a:r>
              <a:rPr lang="en-US" sz="1600" dirty="0">
                <a:solidFill>
                  <a:prstClr val="black"/>
                </a:solidFill>
                <a:latin typeface="Arial" panose="020B0604020202020204" pitchFamily="34" charset="0"/>
                <a:cs typeface="Arial" panose="020B0604020202020204" pitchFamily="34" charset="0"/>
              </a:rPr>
              <a:t>with an up market focus on programs and larger more complex value delivery organizations.</a:t>
            </a:r>
            <a:endParaRPr lang="en-US" sz="1600" dirty="0">
              <a:solidFill>
                <a:srgbClr val="002060"/>
              </a:solidFill>
            </a:endParaRPr>
          </a:p>
        </p:txBody>
      </p:sp>
      <p:graphicFrame>
        <p:nvGraphicFramePr>
          <p:cNvPr id="3" name="Table 2"/>
          <p:cNvGraphicFramePr>
            <a:graphicFrameLocks noGrp="1"/>
          </p:cNvGraphicFramePr>
          <p:nvPr>
            <p:extLst/>
          </p:nvPr>
        </p:nvGraphicFramePr>
        <p:xfrm>
          <a:off x="9675090" y="6056630"/>
          <a:ext cx="2262909" cy="518160"/>
        </p:xfrm>
        <a:graphic>
          <a:graphicData uri="http://schemas.openxmlformats.org/drawingml/2006/table">
            <a:tbl>
              <a:tblPr firstRow="1" bandRow="1">
                <a:tableStyleId>{5940675A-B579-460E-94D1-54222C63F5DA}</a:tableStyleId>
              </a:tblPr>
              <a:tblGrid>
                <a:gridCol w="1089889"/>
                <a:gridCol w="674255"/>
                <a:gridCol w="498765"/>
              </a:tblGrid>
              <a:tr h="250386">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$MM</a:t>
                      </a:r>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FTE</a:t>
                      </a:r>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50386">
                <a:tc>
                  <a:txBody>
                    <a:bodyPr/>
                    <a:lstStyle/>
                    <a:p>
                      <a:r>
                        <a:rPr lang="en-US" sz="1100" dirty="0" smtClean="0">
                          <a:latin typeface="Arial" panose="020B0604020202020204" pitchFamily="34" charset="0"/>
                          <a:cs typeface="Arial" panose="020B0604020202020204" pitchFamily="34" charset="0"/>
                        </a:rPr>
                        <a:t>2018 Run rate</a:t>
                      </a:r>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solidFill>
                          <a:schemeClr val="tx1"/>
                        </a:solidFill>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tx1"/>
                          </a:solidFill>
                          <a:latin typeface="Arial" panose="020B0604020202020204" pitchFamily="34" charset="0"/>
                          <a:cs typeface="Arial" panose="020B0604020202020204" pitchFamily="34" charset="0"/>
                        </a:rPr>
                        <a:t>20</a:t>
                      </a:r>
                      <a:endParaRPr lang="en-US" sz="1100" dirty="0">
                        <a:solidFill>
                          <a:schemeClr val="tx1"/>
                        </a:solidFill>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7" name="Content Placeholder 4"/>
          <p:cNvGraphicFramePr>
            <a:graphicFrameLocks/>
          </p:cNvGraphicFramePr>
          <p:nvPr>
            <p:extLst/>
          </p:nvPr>
        </p:nvGraphicFramePr>
        <p:xfrm>
          <a:off x="146263" y="1695021"/>
          <a:ext cx="11791736" cy="4303735"/>
        </p:xfrm>
        <a:graphic>
          <a:graphicData uri="http://schemas.openxmlformats.org/drawingml/2006/table">
            <a:tbl>
              <a:tblPr firstRow="1" bandRow="1">
                <a:tableStyleId>{5940675A-B579-460E-94D1-54222C63F5DA}</a:tableStyleId>
              </a:tblPr>
              <a:tblGrid>
                <a:gridCol w="218754"/>
                <a:gridCol w="4266520"/>
                <a:gridCol w="557224"/>
                <a:gridCol w="536686"/>
                <a:gridCol w="4483078"/>
                <a:gridCol w="755649"/>
                <a:gridCol w="973825"/>
              </a:tblGrid>
              <a:tr h="300135">
                <a:tc rowSpan="2" gridSpan="2">
                  <a:txBody>
                    <a:bodyPr/>
                    <a:lstStyle/>
                    <a:p>
                      <a:pPr marL="57150" indent="0" algn="l"/>
                      <a:r>
                        <a:rPr lang="en-US" sz="1200" b="1" dirty="0" smtClean="0">
                          <a:latin typeface="Arial" panose="020B0604020202020204" pitchFamily="34" charset="0"/>
                          <a:cs typeface="Arial" panose="020B0604020202020204" pitchFamily="34" charset="0"/>
                        </a:rPr>
                        <a:t>Initiative</a:t>
                      </a:r>
                      <a:endParaRPr lang="en-US" sz="1200" b="1" dirty="0">
                        <a:latin typeface="Arial" panose="020B0604020202020204" pitchFamily="34" charset="0"/>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hMerge="1">
                  <a:txBody>
                    <a:bodyPr/>
                    <a:lstStyle/>
                    <a:p>
                      <a:pPr algn="l"/>
                      <a:endParaRPr lang="en-US" sz="12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0" marR="0" indent="0" algn="ctr" defTabSz="914498"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Capacity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1200" b="1" dirty="0" smtClean="0">
                          <a:latin typeface="Arial" panose="020B0604020202020204" pitchFamily="34" charset="0"/>
                          <a:cs typeface="Arial" panose="020B0604020202020204" pitchFamily="34" charset="0"/>
                        </a:rPr>
                        <a:t>Impact</a:t>
                      </a:r>
                      <a:endParaRPr lang="en-US" sz="12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*Opportunities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endParaRPr lang="en-US" sz="1200" b="1" dirty="0" smtClean="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89081">
                <a:tc gridSpan="2" vMerge="1">
                  <a:txBody>
                    <a:bodyPr/>
                    <a:lstStyle/>
                    <a:p>
                      <a:pPr marL="0" indent="0" algn="ctr"/>
                      <a:endParaRPr lang="en-US" sz="1100" dirty="0">
                        <a:latin typeface="Arial" panose="020B0604020202020204" pitchFamily="34" charset="0"/>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vMerge="1">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kern="1200" dirty="0" smtClean="0">
                          <a:solidFill>
                            <a:schemeClr val="tx1"/>
                          </a:solidFill>
                          <a:latin typeface="Arial" panose="020B0604020202020204" pitchFamily="34" charset="0"/>
                          <a:ea typeface="+mn-ea"/>
                          <a:cs typeface="Arial" panose="020B0604020202020204" pitchFamily="34" charset="0"/>
                        </a:rPr>
                        <a:t>$MM</a:t>
                      </a: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kern="1200" dirty="0" smtClean="0">
                          <a:solidFill>
                            <a:schemeClr val="tx1"/>
                          </a:solidFill>
                          <a:latin typeface="Arial" panose="020B0604020202020204" pitchFamily="34" charset="0"/>
                          <a:ea typeface="+mn-ea"/>
                          <a:cs typeface="Arial" panose="020B0604020202020204" pitchFamily="34" charset="0"/>
                        </a:rPr>
                        <a:t>FTE</a:t>
                      </a: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latin typeface="Arial" panose="020B0604020202020204" pitchFamily="34" charset="0"/>
                          <a:cs typeface="Arial" panose="020B0604020202020204" pitchFamily="34" charset="0"/>
                        </a:rPr>
                        <a:t>Synergy</a:t>
                      </a:r>
                      <a:endParaRPr lang="en-US" sz="1000" dirty="0">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smtClean="0">
                          <a:latin typeface="Arial" panose="020B0604020202020204" pitchFamily="34" charset="0"/>
                          <a:cs typeface="Arial" panose="020B0604020202020204" pitchFamily="34" charset="0"/>
                        </a:rPr>
                        <a:t>Collaboration</a:t>
                      </a:r>
                      <a:endParaRPr lang="en-US" sz="1000" dirty="0">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87423">
                <a:tc>
                  <a:txBody>
                    <a:bodyPr/>
                    <a:lstStyle/>
                    <a:p>
                      <a:pPr algn="ctr"/>
                      <a:r>
                        <a:rPr lang="en-US" sz="1100" dirty="0" smtClean="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latin typeface="Arial" panose="020B0604020202020204" pitchFamily="34" charset="0"/>
                          <a:cs typeface="Arial" panose="020B0604020202020204" pitchFamily="34" charset="0"/>
                        </a:rPr>
                        <a:t>Coaching – Team (50</a:t>
                      </a:r>
                      <a:r>
                        <a:rPr lang="en-US" sz="1200" baseline="0" dirty="0" smtClean="0">
                          <a:latin typeface="Arial" panose="020B0604020202020204" pitchFamily="34" charset="0"/>
                          <a:cs typeface="Arial" panose="020B0604020202020204" pitchFamily="34" charset="0"/>
                        </a:rPr>
                        <a:t> team-level engagements)</a:t>
                      </a:r>
                      <a:endParaRPr lang="en-US" sz="12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Arial" panose="020B0604020202020204" pitchFamily="34" charset="0"/>
                          <a:cs typeface="Arial" panose="020B0604020202020204" pitchFamily="34" charset="0"/>
                        </a:rPr>
                        <a:t>1.7</a:t>
                      </a:r>
                      <a:endParaRPr lang="en-US" sz="12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Arial" panose="020B0604020202020204" pitchFamily="34" charset="0"/>
                          <a:cs typeface="Arial" panose="020B0604020202020204" pitchFamily="34" charset="0"/>
                        </a:rPr>
                        <a:t>8</a:t>
                      </a:r>
                      <a:endParaRPr lang="en-US" sz="12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900" kern="1200" baseline="0" dirty="0" smtClean="0">
                          <a:solidFill>
                            <a:schemeClr val="tx1"/>
                          </a:solidFill>
                          <a:latin typeface="Arial" panose="020B0604020202020204" pitchFamily="34" charset="0"/>
                          <a:ea typeface="+mn-ea"/>
                          <a:cs typeface="Arial" panose="020B0604020202020204" pitchFamily="34" charset="0"/>
                        </a:rPr>
                        <a:t>Teams deliver  stable and sustainable  solutions,  have higher productivity , are persistent and deliver with higher predictability. O</a:t>
                      </a:r>
                      <a:r>
                        <a:rPr lang="en-US" sz="900" dirty="0" smtClean="0">
                          <a:latin typeface="Arial" panose="020B0604020202020204" pitchFamily="34" charset="0"/>
                          <a:cs typeface="Arial" panose="020B0604020202020204" pitchFamily="34" charset="0"/>
                        </a:rPr>
                        <a:t>rganizations, teams and individuals are enabled  to effectively practice Agile at the team and program levels</a:t>
                      </a:r>
                      <a:r>
                        <a:rPr lang="en-US" sz="900" baseline="0" dirty="0" smtClean="0">
                          <a:latin typeface="Arial" panose="020B0604020202020204" pitchFamily="34" charset="0"/>
                          <a:cs typeface="Arial" panose="020B0604020202020204" pitchFamily="34" charset="0"/>
                        </a:rPr>
                        <a:t> and to </a:t>
                      </a:r>
                      <a:r>
                        <a:rPr lang="en-US" sz="900" dirty="0" smtClean="0">
                          <a:latin typeface="Arial" panose="020B0604020202020204" pitchFamily="34" charset="0"/>
                          <a:cs typeface="Arial" panose="020B0604020202020204" pitchFamily="34" charset="0"/>
                        </a:rPr>
                        <a:t>continuously</a:t>
                      </a:r>
                      <a:r>
                        <a:rPr lang="en-US" sz="900" baseline="0" dirty="0" smtClean="0">
                          <a:latin typeface="Arial" panose="020B0604020202020204" pitchFamily="34" charset="0"/>
                          <a:cs typeface="Arial" panose="020B0604020202020204" pitchFamily="34" charset="0"/>
                        </a:rPr>
                        <a:t> improve and grow as their needs change and their capabilities mature.</a:t>
                      </a:r>
                      <a:endParaRPr lang="en-US" sz="900" kern="1200" baseline="0" dirty="0" smtClean="0">
                        <a:solidFill>
                          <a:schemeClr val="tx1"/>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Federation</a:t>
                      </a:r>
                      <a:endParaRPr lang="en-US" sz="1100" dirty="0">
                        <a:latin typeface="Arial" panose="020B0604020202020204" pitchFamily="34" charset="0"/>
                        <a:cs typeface="Arial" panose="020B0604020202020204" pitchFamily="34" charset="0"/>
                      </a:endParaRPr>
                    </a:p>
                  </a:txBody>
                  <a:tcPr marL="4572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EA COE</a:t>
                      </a:r>
                    </a:p>
                    <a:p>
                      <a:r>
                        <a:rPr lang="en-US" sz="1100" dirty="0" smtClean="0">
                          <a:latin typeface="Arial" panose="020B0604020202020204" pitchFamily="34" charset="0"/>
                          <a:cs typeface="Arial" panose="020B0604020202020204" pitchFamily="34" charset="0"/>
                        </a:rPr>
                        <a:t>Federation</a:t>
                      </a:r>
                    </a:p>
                    <a:p>
                      <a:endParaRPr lang="en-US" sz="1100" dirty="0">
                        <a:latin typeface="Arial" panose="020B0604020202020204" pitchFamily="34" charset="0"/>
                        <a:cs typeface="Arial" panose="020B0604020202020204" pitchFamily="34" charset="0"/>
                      </a:endParaRPr>
                    </a:p>
                  </a:txBody>
                  <a:tcPr marL="4572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latin typeface="Arial" panose="020B0604020202020204" pitchFamily="34" charset="0"/>
                          <a:cs typeface="Arial" panose="020B0604020202020204" pitchFamily="34" charset="0"/>
                        </a:rPr>
                        <a:t>Coaching – Program / Multi-Team</a:t>
                      </a:r>
                      <a:endParaRPr lang="en-US" sz="12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Arial" panose="020B0604020202020204" pitchFamily="34" charset="0"/>
                          <a:cs typeface="Arial" panose="020B0604020202020204" pitchFamily="34" charset="0"/>
                        </a:rPr>
                        <a:t>1.6</a:t>
                      </a:r>
                      <a:endParaRPr lang="en-US" sz="12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Arial" panose="020B0604020202020204" pitchFamily="34" charset="0"/>
                          <a:cs typeface="Arial" panose="020B0604020202020204" pitchFamily="34" charset="0"/>
                        </a:rPr>
                        <a:t>4</a:t>
                      </a:r>
                      <a:endParaRPr lang="en-US" sz="12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900" kern="1200" baseline="0" dirty="0" smtClean="0">
                          <a:solidFill>
                            <a:schemeClr val="tx1"/>
                          </a:solidFill>
                          <a:latin typeface="Arial" panose="020B0604020202020204" pitchFamily="34" charset="0"/>
                          <a:ea typeface="+mn-ea"/>
                          <a:cs typeface="Arial" panose="020B0604020202020204" pitchFamily="34" charset="0"/>
                        </a:rPr>
                        <a:t>Larger more complex programs mobilize and execute using Agile practices rather than traditional approaches. Value is delivered to end customers more quickly with higher overall satisfaction. Leadership through team level staff understand and apply Agile practices both at the team level ensuring focus on highest value work first and enabling the ability to re-prioritize work as business and technical needs evolve.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aseline="0" dirty="0" smtClean="0">
                          <a:latin typeface="Arial" panose="020B0604020202020204" pitchFamily="34" charset="0"/>
                          <a:cs typeface="Arial" panose="020B0604020202020204" pitchFamily="34" charset="0"/>
                        </a:rPr>
                        <a:t>Federation</a:t>
                      </a:r>
                    </a:p>
                  </a:txBody>
                  <a:tcPr marL="4572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aseline="0" dirty="0" smtClean="0">
                          <a:latin typeface="Arial" panose="020B0604020202020204" pitchFamily="34" charset="0"/>
                          <a:cs typeface="Arial" panose="020B0604020202020204" pitchFamily="34" charset="0"/>
                        </a:rPr>
                        <a:t>EA COE</a:t>
                      </a:r>
                    </a:p>
                    <a:p>
                      <a:r>
                        <a:rPr lang="en-US" sz="1100" baseline="0" dirty="0" smtClean="0">
                          <a:latin typeface="Arial" panose="020B0604020202020204" pitchFamily="34" charset="0"/>
                          <a:cs typeface="Arial" panose="020B0604020202020204" pitchFamily="34" charset="0"/>
                        </a:rPr>
                        <a:t>Federation</a:t>
                      </a:r>
                    </a:p>
                  </a:txBody>
                  <a:tcPr marL="4572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latin typeface="Arial" panose="020B0604020202020204" pitchFamily="34" charset="0"/>
                          <a:cs typeface="Arial" panose="020B0604020202020204" pitchFamily="34" charset="0"/>
                        </a:rPr>
                        <a:t>Agile Enablement – AMF, Agile Training, Agile Tools, Agile Metrics</a:t>
                      </a:r>
                      <a:r>
                        <a:rPr lang="en-US" sz="1200" baseline="0" dirty="0" smtClean="0">
                          <a:latin typeface="Arial" panose="020B0604020202020204" pitchFamily="34" charset="0"/>
                          <a:cs typeface="Arial" panose="020B0604020202020204" pitchFamily="34" charset="0"/>
                        </a:rPr>
                        <a:t> Reporting</a:t>
                      </a:r>
                      <a:endParaRPr lang="en-US" sz="12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Arial" panose="020B0604020202020204" pitchFamily="34" charset="0"/>
                          <a:cs typeface="Arial" panose="020B0604020202020204" pitchFamily="34" charset="0"/>
                        </a:rPr>
                        <a:t>0.8</a:t>
                      </a:r>
                      <a:endParaRPr lang="en-US" sz="12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Arial" panose="020B0604020202020204" pitchFamily="34" charset="0"/>
                          <a:cs typeface="Arial" panose="020B0604020202020204" pitchFamily="34" charset="0"/>
                        </a:rPr>
                        <a:t>4</a:t>
                      </a:r>
                      <a:endParaRPr lang="en-US" sz="12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kern="1200" baseline="0" dirty="0" smtClean="0">
                          <a:solidFill>
                            <a:schemeClr val="tx1"/>
                          </a:solidFill>
                          <a:latin typeface="Arial" panose="020B0604020202020204" pitchFamily="34" charset="0"/>
                          <a:ea typeface="+mn-ea"/>
                          <a:cs typeface="Arial" panose="020B0604020202020204" pitchFamily="34" charset="0"/>
                        </a:rPr>
                        <a:t>Continued elevation Agile adoption progress and metrics through Agile reporting and metrics for board, GE and OC-level consumption. Staff at all levels are more educated in team, program and leadership Agile practices enabling better realization of Agile benefits. Tools like Rally, Jira and </a:t>
                      </a:r>
                      <a:r>
                        <a:rPr lang="en-US" sz="900" kern="1200" baseline="0" dirty="0" err="1" smtClean="0">
                          <a:solidFill>
                            <a:schemeClr val="tx1"/>
                          </a:solidFill>
                          <a:latin typeface="Arial" panose="020B0604020202020204" pitchFamily="34" charset="0"/>
                          <a:ea typeface="+mn-ea"/>
                          <a:cs typeface="Arial" panose="020B0604020202020204" pitchFamily="34" charset="0"/>
                        </a:rPr>
                        <a:t>Leankit</a:t>
                      </a:r>
                      <a:r>
                        <a:rPr lang="en-US" sz="900" kern="1200" baseline="0" dirty="0" smtClean="0">
                          <a:solidFill>
                            <a:schemeClr val="tx1"/>
                          </a:solidFill>
                          <a:latin typeface="Arial" panose="020B0604020202020204" pitchFamily="34" charset="0"/>
                          <a:ea typeface="+mn-ea"/>
                          <a:cs typeface="Arial" panose="020B0604020202020204" pitchFamily="34" charset="0"/>
                        </a:rPr>
                        <a:t> are effectively used across teams and programs to visualize work and increase flow and transparency of key priorities.</a:t>
                      </a:r>
                      <a:endParaRPr lang="en-US" sz="900" kern="1200" baseline="0" dirty="0">
                        <a:solidFill>
                          <a:schemeClr val="tx1"/>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L&amp;D</a:t>
                      </a:r>
                    </a:p>
                    <a:p>
                      <a:r>
                        <a:rPr lang="en-US" sz="1100" dirty="0" smtClean="0">
                          <a:latin typeface="Arial" panose="020B0604020202020204" pitchFamily="34" charset="0"/>
                          <a:cs typeface="Arial" panose="020B0604020202020204" pitchFamily="34" charset="0"/>
                        </a:rPr>
                        <a:t>T&amp;O</a:t>
                      </a:r>
                      <a:r>
                        <a:rPr lang="en-US" sz="1100" baseline="0" dirty="0" smtClean="0">
                          <a:latin typeface="Arial" panose="020B0604020202020204" pitchFamily="34" charset="0"/>
                          <a:cs typeface="Arial" panose="020B0604020202020204" pitchFamily="34" charset="0"/>
                        </a:rPr>
                        <a:t> PMO</a:t>
                      </a:r>
                    </a:p>
                    <a:p>
                      <a:r>
                        <a:rPr lang="en-US" sz="1100" dirty="0" smtClean="0">
                          <a:latin typeface="Arial" panose="020B0604020202020204" pitchFamily="34" charset="0"/>
                          <a:cs typeface="Arial" panose="020B0604020202020204" pitchFamily="34" charset="0"/>
                        </a:rPr>
                        <a:t>DevOps</a:t>
                      </a:r>
                      <a:endParaRPr lang="en-US" sz="1100" dirty="0">
                        <a:latin typeface="Arial" panose="020B0604020202020204" pitchFamily="34" charset="0"/>
                        <a:cs typeface="Arial" panose="020B0604020202020204" pitchFamily="34" charset="0"/>
                      </a:endParaRPr>
                    </a:p>
                  </a:txBody>
                  <a:tcPr marL="4572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Enterprise Reporting</a:t>
                      </a:r>
                    </a:p>
                  </a:txBody>
                  <a:tcPr marL="4572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latin typeface="Arial" panose="020B0604020202020204" pitchFamily="34" charset="0"/>
                          <a:cs typeface="Arial" panose="020B0604020202020204" pitchFamily="34" charset="0"/>
                        </a:rPr>
                        <a:t>Team Maturity and Effectiveness – ASF</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0.4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Arial" panose="020B0604020202020204" pitchFamily="34" charset="0"/>
                          <a:cs typeface="Arial" panose="020B0604020202020204" pitchFamily="34" charset="0"/>
                        </a:rPr>
                        <a:t>2</a:t>
                      </a:r>
                      <a:endParaRPr lang="en-US" sz="12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900" kern="1200" baseline="0" dirty="0" smtClean="0">
                          <a:solidFill>
                            <a:schemeClr val="tx1"/>
                          </a:solidFill>
                          <a:latin typeface="Arial" panose="020B0604020202020204" pitchFamily="34" charset="0"/>
                          <a:ea typeface="+mn-ea"/>
                          <a:cs typeface="Arial" panose="020B0604020202020204" pitchFamily="34" charset="0"/>
                        </a:rPr>
                        <a:t>Teams and programs mature their Agile practices enabling them to realized the benefits of Agile more quickly.  Teams are able to understand their strengths and weaknesses and can work to resolve impediments and issues which are slowing their progress down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Federation</a:t>
                      </a:r>
                    </a:p>
                  </a:txBody>
                  <a:tcPr marL="4572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marL="4572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smtClean="0">
                          <a:latin typeface="Arial" panose="020B0604020202020204" pitchFamily="34" charset="0"/>
                          <a:cs typeface="Arial" panose="020B0604020202020204" pitchFamily="34" charset="0"/>
                        </a:rPr>
                        <a:t>Community Building – Awareness building through events and communication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Arial" panose="020B0604020202020204" pitchFamily="34" charset="0"/>
                          <a:cs typeface="Arial" panose="020B0604020202020204" pitchFamily="34" charset="0"/>
                        </a:rPr>
                        <a:t>0.4</a:t>
                      </a:r>
                      <a:endParaRPr lang="en-US" sz="12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Arial" panose="020B0604020202020204" pitchFamily="34" charset="0"/>
                          <a:cs typeface="Arial" panose="020B0604020202020204" pitchFamily="34" charset="0"/>
                        </a:rPr>
                        <a:t>2</a:t>
                      </a:r>
                      <a:endParaRPr lang="en-US" sz="12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900" kern="1200" baseline="0" dirty="0" smtClean="0">
                          <a:solidFill>
                            <a:schemeClr val="tx1"/>
                          </a:solidFill>
                          <a:latin typeface="Arial" panose="020B0604020202020204" pitchFamily="34" charset="0"/>
                          <a:ea typeface="+mn-ea"/>
                          <a:cs typeface="Arial" panose="020B0604020202020204" pitchFamily="34" charset="0"/>
                        </a:rPr>
                        <a:t>Widely-attended, above average satisfaction and broad absorption of Agile COE events and initiatives drives awareness and deeper understanding of Agile principles and practices, enterprise-wide,  leading to greater adoption and Agile maturity resulting in deeper realization of Agile Benefits.    </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EA COE</a:t>
                      </a:r>
                      <a:endParaRPr lang="en-US" sz="1100" dirty="0">
                        <a:latin typeface="Arial" panose="020B0604020202020204" pitchFamily="34" charset="0"/>
                        <a:cs typeface="Arial" panose="020B0604020202020204" pitchFamily="34" charset="0"/>
                      </a:endParaRPr>
                    </a:p>
                  </a:txBody>
                  <a:tcPr marL="4572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EA COE</a:t>
                      </a:r>
                    </a:p>
                  </a:txBody>
                  <a:tcPr marL="4572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6480">
                <a:tc gridSpan="2">
                  <a:txBody>
                    <a:bodyPr/>
                    <a:lstStyle/>
                    <a:p>
                      <a:pPr algn="l"/>
                      <a:r>
                        <a:rPr lang="en-US" sz="1100" b="1" dirty="0" smtClean="0">
                          <a:latin typeface="Arial" panose="020B0604020202020204" pitchFamily="34" charset="0"/>
                          <a:cs typeface="Arial" panose="020B0604020202020204" pitchFamily="34" charset="0"/>
                        </a:rPr>
                        <a:t>Total</a:t>
                      </a:r>
                      <a:endParaRPr lang="en-US" sz="11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1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Arial" panose="020B0604020202020204" pitchFamily="34" charset="0"/>
                          <a:cs typeface="Arial" panose="020B0604020202020204" pitchFamily="34" charset="0"/>
                        </a:rPr>
                        <a:t>4.9</a:t>
                      </a:r>
                      <a:endParaRPr lang="en-US" sz="12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Arial" panose="020B0604020202020204" pitchFamily="34" charset="0"/>
                          <a:cs typeface="Arial" panose="020B0604020202020204" pitchFamily="34" charset="0"/>
                        </a:rPr>
                        <a:t>20</a:t>
                      </a:r>
                      <a:endParaRPr lang="en-US" sz="1200" dirty="0">
                        <a:solidFill>
                          <a:srgbClr val="FF0000"/>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8" name="Rectangle 7"/>
          <p:cNvSpPr/>
          <p:nvPr/>
        </p:nvSpPr>
        <p:spPr>
          <a:xfrm>
            <a:off x="8722659" y="6556286"/>
            <a:ext cx="3368230" cy="369332"/>
          </a:xfrm>
          <a:prstGeom prst="rect">
            <a:avLst/>
          </a:prstGeom>
        </p:spPr>
        <p:txBody>
          <a:bodyPr wrap="none">
            <a:spAutoFit/>
          </a:bodyPr>
          <a:lstStyle/>
          <a:p>
            <a:r>
              <a:rPr lang="en-US" sz="900" b="1" dirty="0" smtClean="0">
                <a:solidFill>
                  <a:srgbClr val="1F497D"/>
                </a:solidFill>
                <a:latin typeface="Arial" panose="020B0604020202020204" pitchFamily="34" charset="0"/>
                <a:cs typeface="Arial" panose="020B0604020202020204" pitchFamily="34" charset="0"/>
              </a:rPr>
              <a:t>*Synergy</a:t>
            </a:r>
            <a:r>
              <a:rPr lang="en-US" sz="900" dirty="0" smtClean="0">
                <a:solidFill>
                  <a:srgbClr val="1F497D"/>
                </a:solidFill>
                <a:latin typeface="Arial" panose="020B0604020202020204" pitchFamily="34" charset="0"/>
                <a:cs typeface="Arial" panose="020B0604020202020204" pitchFamily="34" charset="0"/>
              </a:rPr>
              <a:t> = optimization opportunity, funding, org, people, etc.</a:t>
            </a:r>
          </a:p>
          <a:p>
            <a:r>
              <a:rPr lang="en-US" sz="900" b="1" dirty="0" smtClean="0">
                <a:solidFill>
                  <a:srgbClr val="1F497D"/>
                </a:solidFill>
                <a:latin typeface="Arial" panose="020B0604020202020204" pitchFamily="34" charset="0"/>
                <a:cs typeface="Arial" panose="020B0604020202020204" pitchFamily="34" charset="0"/>
              </a:rPr>
              <a:t> Collaboration</a:t>
            </a:r>
            <a:r>
              <a:rPr lang="en-US" sz="900" dirty="0" smtClean="0">
                <a:solidFill>
                  <a:srgbClr val="1F497D"/>
                </a:solidFill>
                <a:latin typeface="Arial" panose="020B0604020202020204" pitchFamily="34" charset="0"/>
                <a:cs typeface="Arial" panose="020B0604020202020204" pitchFamily="34" charset="0"/>
              </a:rPr>
              <a:t> = investigate new ways of working together </a:t>
            </a:r>
            <a:endParaRPr lang="en-US" sz="900" dirty="0">
              <a:solidFill>
                <a:srgbClr val="1F497D"/>
              </a:solidFill>
            </a:endParaRPr>
          </a:p>
        </p:txBody>
      </p:sp>
    </p:spTree>
    <p:custDataLst>
      <p:tags r:id="rId1"/>
    </p:custDataLst>
    <p:extLst>
      <p:ext uri="{BB962C8B-B14F-4D97-AF65-F5344CB8AC3E}">
        <p14:creationId xmlns:p14="http://schemas.microsoft.com/office/powerpoint/2010/main" val="12442741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6267"/>
            <a:ext cx="10972801" cy="440266"/>
          </a:xfrm>
        </p:spPr>
        <p:txBody>
          <a:bodyPr>
            <a:noAutofit/>
          </a:bodyPr>
          <a:lstStyle/>
          <a:p>
            <a:r>
              <a:rPr lang="en-US" sz="4000" dirty="0" smtClean="0"/>
              <a:t>Automation Solutions Engineering</a:t>
            </a:r>
            <a:endParaRPr lang="en-US" sz="4000" dirty="0"/>
          </a:p>
        </p:txBody>
      </p:sp>
      <p:sp>
        <p:nvSpPr>
          <p:cNvPr id="4" name="Slide Number Placeholder 3"/>
          <p:cNvSpPr>
            <a:spLocks noGrp="1"/>
          </p:cNvSpPr>
          <p:nvPr>
            <p:ph type="sldNum" sz="quarter" idx="12"/>
          </p:nvPr>
        </p:nvSpPr>
        <p:spPr/>
        <p:txBody>
          <a:bodyPr/>
          <a:lstStyle/>
          <a:p>
            <a:fld id="{2A916FC7-36A5-47F8-AC6B-E8604D873A68}" type="slidenum">
              <a:rPr lang="en-US" smtClean="0"/>
              <a:pPr/>
              <a:t>35</a:t>
            </a:fld>
            <a:endParaRPr lang="en-US" dirty="0"/>
          </a:p>
        </p:txBody>
      </p:sp>
      <p:sp>
        <p:nvSpPr>
          <p:cNvPr id="6" name="TextBox 5"/>
          <p:cNvSpPr txBox="1"/>
          <p:nvPr/>
        </p:nvSpPr>
        <p:spPr>
          <a:xfrm>
            <a:off x="499417" y="982505"/>
            <a:ext cx="11293103" cy="578442"/>
          </a:xfrm>
          <a:prstGeom prst="rect">
            <a:avLst/>
          </a:prstGeom>
          <a:noFill/>
          <a:ln>
            <a:solidFill>
              <a:schemeClr val="bg1">
                <a:lumMod val="75000"/>
              </a:schemeClr>
            </a:solidFill>
          </a:ln>
        </p:spPr>
        <p:txBody>
          <a:bodyPr wrap="square" rtlCol="0" anchor="ctr">
            <a:noAutofit/>
          </a:bodyPr>
          <a:lstStyle/>
          <a:p>
            <a:r>
              <a:rPr lang="en-US" sz="1600" b="1" dirty="0" smtClean="0">
                <a:solidFill>
                  <a:prstClr val="black">
                    <a:lumMod val="50000"/>
                    <a:lumOff val="50000"/>
                  </a:prstClr>
                </a:solidFill>
                <a:latin typeface="Arial" panose="020B0604020202020204" pitchFamily="34" charset="0"/>
                <a:cs typeface="Arial" panose="020B0604020202020204" pitchFamily="34" charset="0"/>
              </a:rPr>
              <a:t>2019 Goal: </a:t>
            </a:r>
            <a:r>
              <a:rPr lang="en-US" sz="1600" dirty="0" smtClean="0">
                <a:solidFill>
                  <a:prstClr val="black"/>
                </a:solidFill>
                <a:latin typeface="Arial" panose="020B0604020202020204" pitchFamily="34" charset="0"/>
                <a:cs typeface="Arial" panose="020B0604020202020204" pitchFamily="34" charset="0"/>
              </a:rPr>
              <a:t>Automation solutions for DevOps, QE, AppDev community. Full </a:t>
            </a:r>
            <a:r>
              <a:rPr lang="en-US" sz="1600" dirty="0">
                <a:solidFill>
                  <a:prstClr val="black"/>
                </a:solidFill>
                <a:latin typeface="Arial" panose="020B0604020202020204" pitchFamily="34" charset="0"/>
                <a:cs typeface="Arial" panose="020B0604020202020204" pitchFamily="34" charset="0"/>
              </a:rPr>
              <a:t>integration of test automation </a:t>
            </a:r>
            <a:r>
              <a:rPr lang="en-US" sz="1600" dirty="0" smtClean="0">
                <a:solidFill>
                  <a:prstClr val="black"/>
                </a:solidFill>
                <a:latin typeface="Arial" panose="020B0604020202020204" pitchFamily="34" charset="0"/>
                <a:cs typeface="Arial" panose="020B0604020202020204" pitchFamily="34" charset="0"/>
              </a:rPr>
              <a:t>solutions into </a:t>
            </a:r>
            <a:r>
              <a:rPr lang="en-US" sz="1600" dirty="0">
                <a:solidFill>
                  <a:prstClr val="black"/>
                </a:solidFill>
                <a:latin typeface="Arial" panose="020B0604020202020204" pitchFamily="34" charset="0"/>
                <a:cs typeface="Arial" panose="020B0604020202020204" pitchFamily="34" charset="0"/>
              </a:rPr>
              <a:t>the DevOps </a:t>
            </a:r>
            <a:r>
              <a:rPr lang="en-US" sz="1600" dirty="0" smtClean="0">
                <a:solidFill>
                  <a:prstClr val="black"/>
                </a:solidFill>
                <a:latin typeface="Arial" panose="020B0604020202020204" pitchFamily="34" charset="0"/>
                <a:cs typeface="Arial" panose="020B0604020202020204" pitchFamily="34" charset="0"/>
              </a:rPr>
              <a:t>pipeline</a:t>
            </a:r>
            <a:r>
              <a:rPr lang="en-US" sz="1600" dirty="0">
                <a:solidFill>
                  <a:prstClr val="black"/>
                </a:solidFill>
                <a:latin typeface="Arial" panose="020B0604020202020204" pitchFamily="34" charset="0"/>
                <a:cs typeface="Arial" panose="020B0604020202020204" pitchFamily="34" charset="0"/>
              </a:rPr>
              <a:t> </a:t>
            </a:r>
            <a:r>
              <a:rPr lang="en-US" sz="1600" dirty="0" smtClean="0">
                <a:solidFill>
                  <a:prstClr val="black"/>
                </a:solidFill>
                <a:latin typeface="Arial" panose="020B0604020202020204" pitchFamily="34" charset="0"/>
                <a:cs typeface="Arial" panose="020B0604020202020204" pitchFamily="34" charset="0"/>
              </a:rPr>
              <a:t>and enterprise systems.</a:t>
            </a:r>
            <a:endParaRPr lang="en-US" sz="1600" dirty="0">
              <a:solidFill>
                <a:prstClr val="black"/>
              </a:solidFill>
            </a:endParaRPr>
          </a:p>
        </p:txBody>
      </p:sp>
      <p:graphicFrame>
        <p:nvGraphicFramePr>
          <p:cNvPr id="3" name="Table 2"/>
          <p:cNvGraphicFramePr>
            <a:graphicFrameLocks noGrp="1"/>
          </p:cNvGraphicFramePr>
          <p:nvPr>
            <p:extLst/>
          </p:nvPr>
        </p:nvGraphicFramePr>
        <p:xfrm>
          <a:off x="9550405" y="5918822"/>
          <a:ext cx="2262909" cy="518160"/>
        </p:xfrm>
        <a:graphic>
          <a:graphicData uri="http://schemas.openxmlformats.org/drawingml/2006/table">
            <a:tbl>
              <a:tblPr firstRow="1" bandRow="1">
                <a:tableStyleId>{5940675A-B579-460E-94D1-54222C63F5DA}</a:tableStyleId>
              </a:tblPr>
              <a:tblGrid>
                <a:gridCol w="1089889"/>
                <a:gridCol w="674255"/>
                <a:gridCol w="498765"/>
              </a:tblGrid>
              <a:tr h="250386">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$MM</a:t>
                      </a:r>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FTE</a:t>
                      </a:r>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50386">
                <a:tc>
                  <a:txBody>
                    <a:bodyPr/>
                    <a:lstStyle/>
                    <a:p>
                      <a:r>
                        <a:rPr lang="en-US" sz="1100" dirty="0" smtClean="0">
                          <a:latin typeface="Arial" panose="020B0604020202020204" pitchFamily="34" charset="0"/>
                          <a:cs typeface="Arial" panose="020B0604020202020204" pitchFamily="34" charset="0"/>
                        </a:rPr>
                        <a:t>2018 Run rate</a:t>
                      </a:r>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solidFill>
                          <a:schemeClr val="tx1"/>
                        </a:solidFill>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tx1"/>
                          </a:solidFill>
                          <a:latin typeface="Arial" panose="020B0604020202020204" pitchFamily="34" charset="0"/>
                          <a:cs typeface="Arial" panose="020B0604020202020204" pitchFamily="34" charset="0"/>
                        </a:rPr>
                        <a:t>14</a:t>
                      </a:r>
                      <a:endParaRPr lang="en-US" sz="1100" dirty="0">
                        <a:solidFill>
                          <a:schemeClr val="tx1"/>
                        </a:solidFill>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7" name="Content Placeholder 4"/>
          <p:cNvGraphicFramePr>
            <a:graphicFrameLocks/>
          </p:cNvGraphicFramePr>
          <p:nvPr>
            <p:extLst/>
          </p:nvPr>
        </p:nvGraphicFramePr>
        <p:xfrm>
          <a:off x="137565" y="1916919"/>
          <a:ext cx="11675749" cy="3556975"/>
        </p:xfrm>
        <a:graphic>
          <a:graphicData uri="http://schemas.openxmlformats.org/drawingml/2006/table">
            <a:tbl>
              <a:tblPr firstRow="1" bandRow="1">
                <a:tableStyleId>{5940675A-B579-460E-94D1-54222C63F5DA}</a:tableStyleId>
              </a:tblPr>
              <a:tblGrid>
                <a:gridCol w="250853"/>
                <a:gridCol w="4468284"/>
                <a:gridCol w="530543"/>
                <a:gridCol w="510988"/>
                <a:gridCol w="4426940"/>
                <a:gridCol w="699247"/>
                <a:gridCol w="788894"/>
              </a:tblGrid>
              <a:tr h="300135">
                <a:tc rowSpan="2" gridSpan="2">
                  <a:txBody>
                    <a:bodyPr/>
                    <a:lstStyle/>
                    <a:p>
                      <a:pPr marL="57150" indent="0" algn="l"/>
                      <a:r>
                        <a:rPr lang="en-US" sz="1200" b="1" dirty="0" smtClean="0">
                          <a:latin typeface="Arial" panose="020B0604020202020204" pitchFamily="34" charset="0"/>
                          <a:cs typeface="Arial" panose="020B0604020202020204" pitchFamily="34" charset="0"/>
                        </a:rPr>
                        <a:t>Initiative</a:t>
                      </a:r>
                      <a:endParaRPr lang="en-US" sz="1200" b="1" dirty="0">
                        <a:latin typeface="Arial" panose="020B0604020202020204" pitchFamily="34" charset="0"/>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hMerge="1">
                  <a:txBody>
                    <a:bodyPr/>
                    <a:lstStyle/>
                    <a:p>
                      <a:pPr algn="l"/>
                      <a:endParaRPr lang="en-US" sz="12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0" marR="0" indent="0" algn="ctr" defTabSz="914498"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Capacity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1200" b="1" dirty="0" smtClean="0">
                          <a:latin typeface="Arial" panose="020B0604020202020204" pitchFamily="34" charset="0"/>
                          <a:cs typeface="Arial" panose="020B0604020202020204" pitchFamily="34" charset="0"/>
                        </a:rPr>
                        <a:t>Impact</a:t>
                      </a:r>
                      <a:endParaRPr lang="en-US" sz="12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*Opportunities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endParaRPr lang="en-US" sz="1200" b="1" dirty="0" smtClean="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89081">
                <a:tc gridSpan="2" vMerge="1">
                  <a:txBody>
                    <a:bodyPr/>
                    <a:lstStyle/>
                    <a:p>
                      <a:pPr marL="0" indent="0" algn="ctr"/>
                      <a:endParaRPr lang="en-US" sz="1100" dirty="0">
                        <a:latin typeface="Arial" panose="020B0604020202020204" pitchFamily="34" charset="0"/>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vMerge="1">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kern="1200" dirty="0" smtClean="0">
                          <a:solidFill>
                            <a:schemeClr val="tx1"/>
                          </a:solidFill>
                          <a:latin typeface="Arial" panose="020B0604020202020204" pitchFamily="34" charset="0"/>
                          <a:ea typeface="+mn-ea"/>
                          <a:cs typeface="Arial" panose="020B0604020202020204" pitchFamily="34" charset="0"/>
                        </a:rPr>
                        <a:t>$MM</a:t>
                      </a: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kern="1200" dirty="0" smtClean="0">
                          <a:solidFill>
                            <a:schemeClr val="tx1"/>
                          </a:solidFill>
                          <a:latin typeface="Arial" panose="020B0604020202020204" pitchFamily="34" charset="0"/>
                          <a:ea typeface="+mn-ea"/>
                          <a:cs typeface="Arial" panose="020B0604020202020204" pitchFamily="34" charset="0"/>
                        </a:rPr>
                        <a:t>FTE</a:t>
                      </a: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latin typeface="Arial" panose="020B0604020202020204" pitchFamily="34" charset="0"/>
                          <a:cs typeface="Arial" panose="020B0604020202020204" pitchFamily="34" charset="0"/>
                        </a:rPr>
                        <a:t>Synergy</a:t>
                      </a:r>
                      <a:endParaRPr lang="en-US" sz="1000" dirty="0">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smtClean="0">
                          <a:latin typeface="Arial" panose="020B0604020202020204" pitchFamily="34" charset="0"/>
                          <a:cs typeface="Arial" panose="020B0604020202020204" pitchFamily="34" charset="0"/>
                        </a:rPr>
                        <a:t>Collaboration</a:t>
                      </a:r>
                      <a:endParaRPr lang="en-US" sz="1000" dirty="0">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87423">
                <a:tc>
                  <a:txBody>
                    <a:bodyPr/>
                    <a:lstStyle/>
                    <a:p>
                      <a:pPr algn="ctr"/>
                      <a:r>
                        <a:rPr lang="en-US" sz="1100" dirty="0" smtClean="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SIFT product ownership, development and onboarding (supporting 100+ project teams</a:t>
                      </a:r>
                      <a:r>
                        <a:rPr lang="en-US" sz="1100" baseline="0" dirty="0" smtClean="0">
                          <a:latin typeface="Arial" panose="020B0604020202020204" pitchFamily="34" charset="0"/>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0.6</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Better/ Faster:</a:t>
                      </a:r>
                      <a:r>
                        <a:rPr lang="en-US" sz="1100" baseline="0" dirty="0" smtClean="0">
                          <a:latin typeface="Arial" panose="020B0604020202020204" pitchFamily="34" charset="0"/>
                          <a:cs typeface="Arial" panose="020B0604020202020204" pitchFamily="34" charset="0"/>
                        </a:rPr>
                        <a:t> meet the evolving demands of the RBC community to automate with a proven enterprise standard</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Automation </a:t>
                      </a:r>
                      <a:r>
                        <a:rPr lang="en-US" sz="1100" dirty="0" smtClean="0">
                          <a:solidFill>
                            <a:schemeClr val="tx1"/>
                          </a:solidFill>
                          <a:latin typeface="Arial" panose="020B0604020202020204" pitchFamily="34" charset="0"/>
                          <a:cs typeface="Arial" panose="020B0604020202020204" pitchFamily="34" charset="0"/>
                        </a:rPr>
                        <a:t>solutions</a:t>
                      </a:r>
                      <a:r>
                        <a:rPr lang="en-US" sz="1100" baseline="0" dirty="0" smtClean="0">
                          <a:solidFill>
                            <a:schemeClr val="tx1"/>
                          </a:solidFill>
                          <a:latin typeface="Arial" panose="020B0604020202020204" pitchFamily="34" charset="0"/>
                          <a:cs typeface="Arial" panose="020B0604020202020204" pitchFamily="34" charset="0"/>
                        </a:rPr>
                        <a:t> tools, support and mentoring for community  (e.g., </a:t>
                      </a:r>
                      <a:r>
                        <a:rPr lang="en-US" sz="1100" dirty="0" smtClean="0">
                          <a:solidFill>
                            <a:schemeClr val="tx1"/>
                          </a:solidFill>
                          <a:latin typeface="Arial" panose="020B0604020202020204" pitchFamily="34" charset="0"/>
                          <a:cs typeface="Arial" panose="020B0604020202020204" pitchFamily="34" charset="0"/>
                        </a:rPr>
                        <a:t>Full cycle testing - Automate the process of executing all relevant tests against all builds, from lower level to higher level environments</a:t>
                      </a:r>
                      <a:r>
                        <a:rPr lang="en-US" sz="1100" baseline="0" dirty="0" smtClean="0">
                          <a:solidFill>
                            <a:schemeClr val="tx1"/>
                          </a:solidFill>
                          <a:latin typeface="Arial" panose="020B0604020202020204" pitchFamily="34" charset="0"/>
                          <a:cs typeface="Arial" panose="020B0604020202020204" pitchFamily="34" charset="0"/>
                        </a:rPr>
                        <a:t>)</a:t>
                      </a:r>
                      <a:endParaRPr lang="en-US" sz="1100" dirty="0">
                        <a:solidFill>
                          <a:schemeClr val="tx1"/>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0.4</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aseline="0" dirty="0" smtClean="0">
                          <a:latin typeface="Arial" panose="020B0604020202020204" pitchFamily="34" charset="0"/>
                          <a:cs typeface="Arial" panose="020B0604020202020204" pitchFamily="34" charset="0"/>
                        </a:rPr>
                        <a:t>Better/ Faster:  help teams move faster by building solutions to overcome barriers and challenges in their projects and processes (e.g., ALM connector) </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baseline="0" dirty="0" smtClean="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aseline="0" dirty="0" smtClean="0">
                          <a:latin typeface="Arial" panose="020B0604020202020204" pitchFamily="34" charset="0"/>
                          <a:cs typeface="Arial" panose="020B0604020202020204" pitchFamily="34" charset="0"/>
                        </a:rPr>
                        <a:t>QE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Data Hub development – real time test</a:t>
                      </a:r>
                      <a:r>
                        <a:rPr lang="en-US" sz="1100" baseline="0" dirty="0" smtClean="0">
                          <a:latin typeface="Arial" panose="020B0604020202020204" pitchFamily="34" charset="0"/>
                          <a:cs typeface="Arial" panose="020B0604020202020204" pitchFamily="34" charset="0"/>
                        </a:rPr>
                        <a:t> data provisioning across teams</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0.3</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Better/ Faster:</a:t>
                      </a:r>
                      <a:r>
                        <a:rPr lang="en-US" sz="1100" baseline="0" dirty="0" smtClean="0">
                          <a:latin typeface="Arial" panose="020B0604020202020204" pitchFamily="34" charset="0"/>
                          <a:cs typeface="Arial" panose="020B0604020202020204" pitchFamily="34" charset="0"/>
                        </a:rPr>
                        <a:t> 4</a:t>
                      </a:r>
                      <a:r>
                        <a:rPr lang="en-US" sz="1100" baseline="30000" dirty="0" smtClean="0">
                          <a:latin typeface="Arial" panose="020B0604020202020204" pitchFamily="34" charset="0"/>
                          <a:cs typeface="Arial" panose="020B0604020202020204" pitchFamily="34" charset="0"/>
                        </a:rPr>
                        <a:t>th</a:t>
                      </a:r>
                      <a:r>
                        <a:rPr lang="en-US" sz="1100" baseline="0" dirty="0" smtClean="0">
                          <a:latin typeface="Arial" panose="020B0604020202020204" pitchFamily="34" charset="0"/>
                          <a:cs typeface="Arial" panose="020B0604020202020204" pitchFamily="34" charset="0"/>
                        </a:rPr>
                        <a:t> pillar to truly automate testing, gives teams the ability to reference and use real time data for testing purposes.</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QE</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smtClean="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Environment monitoring &amp; health dashboard &amp; analytics</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0.3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Better:</a:t>
                      </a:r>
                      <a:r>
                        <a:rPr lang="en-US" sz="1100" baseline="0" dirty="0" smtClean="0">
                          <a:latin typeface="Arial" panose="020B0604020202020204" pitchFamily="34" charset="0"/>
                          <a:cs typeface="Arial" panose="020B0604020202020204" pitchFamily="34" charset="0"/>
                        </a:rPr>
                        <a:t> ability for teams to monitor and react to environment issues that may affect testing/ project timelines </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QE</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End-to-end automated</a:t>
                      </a:r>
                      <a:r>
                        <a:rPr lang="en-US" sz="1100" baseline="0" dirty="0" smtClean="0">
                          <a:latin typeface="Arial" panose="020B0604020202020204" pitchFamily="34" charset="0"/>
                          <a:cs typeface="Arial" panose="020B0604020202020204" pitchFamily="34" charset="0"/>
                        </a:rPr>
                        <a:t> testing </a:t>
                      </a:r>
                      <a:r>
                        <a:rPr lang="en-US" sz="1100" dirty="0" smtClean="0">
                          <a:latin typeface="Arial" panose="020B0604020202020204" pitchFamily="34" charset="0"/>
                          <a:cs typeface="Arial" panose="020B0604020202020204" pitchFamily="34" charset="0"/>
                        </a:rPr>
                        <a:t>strategy</a:t>
                      </a:r>
                      <a:r>
                        <a:rPr lang="en-US" sz="1100" baseline="0" dirty="0" smtClean="0">
                          <a:latin typeface="Arial" panose="020B0604020202020204" pitchFamily="34" charset="0"/>
                          <a:cs typeface="Arial" panose="020B0604020202020204" pitchFamily="34" charset="0"/>
                        </a:rPr>
                        <a:t> and implementation across platforms and silos</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0.3</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Silo busting:</a:t>
                      </a:r>
                      <a:r>
                        <a:rPr lang="en-US" sz="1100" baseline="0" dirty="0" smtClean="0">
                          <a:latin typeface="Arial" panose="020B0604020202020204" pitchFamily="34" charset="0"/>
                          <a:cs typeface="Arial" panose="020B0604020202020204" pitchFamily="34" charset="0"/>
                        </a:rPr>
                        <a:t> enable teams to leverage the test assets created by other teams for dependent applications.</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QE</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smtClean="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1100" kern="1200" baseline="0" dirty="0" smtClean="0">
                          <a:solidFill>
                            <a:schemeClr val="tx1"/>
                          </a:solidFill>
                          <a:latin typeface="Arial" panose="020B0604020202020204" pitchFamily="34" charset="0"/>
                          <a:ea typeface="+mn-ea"/>
                          <a:cs typeface="Arial" panose="020B0604020202020204" pitchFamily="34" charset="0"/>
                        </a:rPr>
                        <a:t>Smart Automation (NLP, etc.</a:t>
                      </a:r>
                      <a:r>
                        <a:rPr lang="en-US" sz="1100" baseline="0" dirty="0" smtClean="0">
                          <a:latin typeface="+mn-lt"/>
                          <a:cs typeface="Arial" panose="020B0604020202020204" pitchFamily="34" charset="0"/>
                        </a:rPr>
                        <a:t>) </a:t>
                      </a:r>
                      <a:endParaRPr lang="en-US" sz="1100" dirty="0" smtClean="0">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0.2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Better</a:t>
                      </a:r>
                      <a:r>
                        <a:rPr lang="en-US" sz="1100" baseline="0" dirty="0" smtClean="0">
                          <a:latin typeface="Arial" panose="020B0604020202020204" pitchFamily="34" charset="0"/>
                          <a:cs typeface="Arial" panose="020B0604020202020204" pitchFamily="34" charset="0"/>
                        </a:rPr>
                        <a:t>: R&amp;D work to implement Smarter automation </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WM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6480">
                <a:tc gridSpan="2">
                  <a:txBody>
                    <a:bodyPr/>
                    <a:lstStyle/>
                    <a:p>
                      <a:pPr algn="l"/>
                      <a:r>
                        <a:rPr lang="en-US" sz="1100" b="1" dirty="0" smtClean="0">
                          <a:latin typeface="Arial" panose="020B0604020202020204" pitchFamily="34" charset="0"/>
                          <a:cs typeface="Arial" panose="020B0604020202020204" pitchFamily="34" charset="0"/>
                        </a:rPr>
                        <a:t>Total</a:t>
                      </a:r>
                      <a:endParaRPr lang="en-US" sz="11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1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14</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8" name="Rectangle 7"/>
          <p:cNvSpPr/>
          <p:nvPr/>
        </p:nvSpPr>
        <p:spPr>
          <a:xfrm>
            <a:off x="8722659" y="6556286"/>
            <a:ext cx="3368230" cy="369332"/>
          </a:xfrm>
          <a:prstGeom prst="rect">
            <a:avLst/>
          </a:prstGeom>
        </p:spPr>
        <p:txBody>
          <a:bodyPr wrap="none">
            <a:spAutoFit/>
          </a:bodyPr>
          <a:lstStyle/>
          <a:p>
            <a:r>
              <a:rPr lang="en-US" sz="900" b="1" dirty="0" smtClean="0">
                <a:solidFill>
                  <a:srgbClr val="1F497D"/>
                </a:solidFill>
                <a:latin typeface="Arial" panose="020B0604020202020204" pitchFamily="34" charset="0"/>
                <a:cs typeface="Arial" panose="020B0604020202020204" pitchFamily="34" charset="0"/>
              </a:rPr>
              <a:t>*Synergy</a:t>
            </a:r>
            <a:r>
              <a:rPr lang="en-US" sz="900" dirty="0" smtClean="0">
                <a:solidFill>
                  <a:srgbClr val="1F497D"/>
                </a:solidFill>
                <a:latin typeface="Arial" panose="020B0604020202020204" pitchFamily="34" charset="0"/>
                <a:cs typeface="Arial" panose="020B0604020202020204" pitchFamily="34" charset="0"/>
              </a:rPr>
              <a:t> = optimization opportunity, funding, org, people, etc.</a:t>
            </a:r>
          </a:p>
          <a:p>
            <a:r>
              <a:rPr lang="en-US" sz="900" b="1" dirty="0" smtClean="0">
                <a:solidFill>
                  <a:srgbClr val="1F497D"/>
                </a:solidFill>
                <a:latin typeface="Arial" panose="020B0604020202020204" pitchFamily="34" charset="0"/>
                <a:cs typeface="Arial" panose="020B0604020202020204" pitchFamily="34" charset="0"/>
              </a:rPr>
              <a:t> Collaboration</a:t>
            </a:r>
            <a:r>
              <a:rPr lang="en-US" sz="900" dirty="0" smtClean="0">
                <a:solidFill>
                  <a:srgbClr val="1F497D"/>
                </a:solidFill>
                <a:latin typeface="Arial" panose="020B0604020202020204" pitchFamily="34" charset="0"/>
                <a:cs typeface="Arial" panose="020B0604020202020204" pitchFamily="34" charset="0"/>
              </a:rPr>
              <a:t> = investigate new ways of working together </a:t>
            </a:r>
            <a:endParaRPr lang="en-US" sz="900" dirty="0">
              <a:solidFill>
                <a:srgbClr val="1F497D"/>
              </a:solidFill>
            </a:endParaRPr>
          </a:p>
        </p:txBody>
      </p:sp>
    </p:spTree>
    <p:custDataLst>
      <p:tags r:id="rId1"/>
    </p:custDataLst>
    <p:extLst>
      <p:ext uri="{BB962C8B-B14F-4D97-AF65-F5344CB8AC3E}">
        <p14:creationId xmlns:p14="http://schemas.microsoft.com/office/powerpoint/2010/main" val="6358674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6267"/>
            <a:ext cx="10972801" cy="440266"/>
          </a:xfrm>
        </p:spPr>
        <p:txBody>
          <a:bodyPr>
            <a:noAutofit/>
          </a:bodyPr>
          <a:lstStyle/>
          <a:p>
            <a:r>
              <a:rPr lang="en-US" sz="4000" dirty="0" smtClean="0"/>
              <a:t>Process Automation – </a:t>
            </a:r>
            <a:r>
              <a:rPr lang="en-US" sz="3200" i="1" dirty="0" smtClean="0"/>
              <a:t>RPA / NGO Technology Hub</a:t>
            </a:r>
            <a:endParaRPr lang="en-US" sz="3200" i="1" dirty="0"/>
          </a:p>
        </p:txBody>
      </p:sp>
      <p:sp>
        <p:nvSpPr>
          <p:cNvPr id="4" name="Slide Number Placeholder 3"/>
          <p:cNvSpPr>
            <a:spLocks noGrp="1"/>
          </p:cNvSpPr>
          <p:nvPr>
            <p:ph type="sldNum" sz="quarter" idx="12"/>
          </p:nvPr>
        </p:nvSpPr>
        <p:spPr/>
        <p:txBody>
          <a:bodyPr/>
          <a:lstStyle/>
          <a:p>
            <a:fld id="{2A916FC7-36A5-47F8-AC6B-E8604D873A68}" type="slidenum">
              <a:rPr lang="en-US" smtClean="0"/>
              <a:pPr/>
              <a:t>36</a:t>
            </a:fld>
            <a:endParaRPr lang="en-US" dirty="0"/>
          </a:p>
        </p:txBody>
      </p:sp>
      <p:sp>
        <p:nvSpPr>
          <p:cNvPr id="6" name="TextBox 5"/>
          <p:cNvSpPr txBox="1"/>
          <p:nvPr/>
        </p:nvSpPr>
        <p:spPr>
          <a:xfrm>
            <a:off x="499417" y="982505"/>
            <a:ext cx="11293103" cy="578442"/>
          </a:xfrm>
          <a:prstGeom prst="rect">
            <a:avLst/>
          </a:prstGeom>
          <a:noFill/>
          <a:ln>
            <a:solidFill>
              <a:schemeClr val="bg1">
                <a:lumMod val="75000"/>
              </a:schemeClr>
            </a:solidFill>
          </a:ln>
        </p:spPr>
        <p:txBody>
          <a:bodyPr wrap="square" rtlCol="0" anchor="ctr">
            <a:noAutofit/>
          </a:bodyPr>
          <a:lstStyle/>
          <a:p>
            <a:r>
              <a:rPr lang="en-US" sz="1600" b="1" dirty="0" smtClean="0">
                <a:solidFill>
                  <a:prstClr val="black">
                    <a:lumMod val="50000"/>
                    <a:lumOff val="50000"/>
                  </a:prstClr>
                </a:solidFill>
                <a:latin typeface="Arial" panose="020B0604020202020204" pitchFamily="34" charset="0"/>
                <a:cs typeface="Arial" panose="020B0604020202020204" pitchFamily="34" charset="0"/>
              </a:rPr>
              <a:t>2019 Goal: </a:t>
            </a:r>
            <a:r>
              <a:rPr lang="en-US" sz="1600" b="1" dirty="0">
                <a:solidFill>
                  <a:srgbClr val="002060"/>
                </a:solidFill>
                <a:latin typeface="Arial" panose="020B0604020202020204" pitchFamily="34" charset="0"/>
                <a:cs typeface="Arial" panose="020B0604020202020204" pitchFamily="34" charset="0"/>
              </a:rPr>
              <a:t>Enable RBC to </a:t>
            </a:r>
            <a:r>
              <a:rPr lang="en-US" sz="1600" b="1" dirty="0" smtClean="0">
                <a:solidFill>
                  <a:srgbClr val="002060"/>
                </a:solidFill>
                <a:latin typeface="Arial" panose="020B0604020202020204" pitchFamily="34" charset="0"/>
                <a:cs typeface="Arial" panose="020B0604020202020204" pitchFamily="34" charset="0"/>
              </a:rPr>
              <a:t>operate RPA technology at scale</a:t>
            </a:r>
            <a:r>
              <a:rPr lang="en-US" sz="1600" dirty="0" smtClean="0">
                <a:solidFill>
                  <a:prstClr val="black"/>
                </a:solidFill>
                <a:latin typeface="Arial" panose="020B0604020202020204" pitchFamily="34" charset="0"/>
                <a:cs typeface="Arial" panose="020B0604020202020204" pitchFamily="34" charset="0"/>
              </a:rPr>
              <a:t>. Define </a:t>
            </a:r>
            <a:r>
              <a:rPr lang="en-US" sz="1600" dirty="0">
                <a:solidFill>
                  <a:prstClr val="black"/>
                </a:solidFill>
                <a:latin typeface="Arial" panose="020B0604020202020204" pitchFamily="34" charset="0"/>
                <a:cs typeface="Arial" panose="020B0604020202020204" pitchFamily="34" charset="0"/>
              </a:rPr>
              <a:t>the technology path/solution for Intelligent Process Automation (RPA</a:t>
            </a:r>
            <a:r>
              <a:rPr lang="en-US" sz="1600" dirty="0" smtClean="0">
                <a:solidFill>
                  <a:prstClr val="black"/>
                </a:solidFill>
                <a:latin typeface="Arial" panose="020B0604020202020204" pitchFamily="34" charset="0"/>
                <a:cs typeface="Arial" panose="020B0604020202020204" pitchFamily="34" charset="0"/>
              </a:rPr>
              <a:t>+).</a:t>
            </a:r>
            <a:endParaRPr lang="en-US" sz="1600" dirty="0">
              <a:solidFill>
                <a:prstClr val="black"/>
              </a:solidFill>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nvPr>
        </p:nvGraphicFramePr>
        <p:xfrm>
          <a:off x="9550405" y="5918822"/>
          <a:ext cx="2262909" cy="518160"/>
        </p:xfrm>
        <a:graphic>
          <a:graphicData uri="http://schemas.openxmlformats.org/drawingml/2006/table">
            <a:tbl>
              <a:tblPr firstRow="1" bandRow="1">
                <a:tableStyleId>{5940675A-B579-460E-94D1-54222C63F5DA}</a:tableStyleId>
              </a:tblPr>
              <a:tblGrid>
                <a:gridCol w="1089889"/>
                <a:gridCol w="674255"/>
                <a:gridCol w="498765"/>
              </a:tblGrid>
              <a:tr h="250386">
                <a:tc>
                  <a:txBody>
                    <a:bodyPr/>
                    <a:lstStyle/>
                    <a:p>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$MM</a:t>
                      </a:r>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FTE</a:t>
                      </a:r>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50386">
                <a:tc>
                  <a:txBody>
                    <a:bodyPr/>
                    <a:lstStyle/>
                    <a:p>
                      <a:r>
                        <a:rPr lang="en-US" sz="1100" dirty="0" smtClean="0">
                          <a:latin typeface="Arial" panose="020B0604020202020204" pitchFamily="34" charset="0"/>
                          <a:cs typeface="Arial" panose="020B0604020202020204" pitchFamily="34" charset="0"/>
                        </a:rPr>
                        <a:t>2018 Run rate</a:t>
                      </a:r>
                      <a:endParaRPr lang="en-US" sz="1100" dirty="0">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solidFill>
                          <a:schemeClr val="tx1"/>
                        </a:solidFill>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solidFill>
                            <a:schemeClr val="tx1"/>
                          </a:solidFill>
                          <a:latin typeface="Arial" panose="020B0604020202020204" pitchFamily="34" charset="0"/>
                          <a:cs typeface="Arial" panose="020B0604020202020204" pitchFamily="34" charset="0"/>
                        </a:rPr>
                        <a:t>7</a:t>
                      </a:r>
                      <a:endParaRPr lang="en-US" sz="1100" dirty="0">
                        <a:solidFill>
                          <a:schemeClr val="tx1"/>
                        </a:solidFill>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7" name="Content Placeholder 4"/>
          <p:cNvGraphicFramePr>
            <a:graphicFrameLocks/>
          </p:cNvGraphicFramePr>
          <p:nvPr>
            <p:extLst/>
          </p:nvPr>
        </p:nvGraphicFramePr>
        <p:xfrm>
          <a:off x="331322" y="1916919"/>
          <a:ext cx="11481992" cy="3892255"/>
        </p:xfrm>
        <a:graphic>
          <a:graphicData uri="http://schemas.openxmlformats.org/drawingml/2006/table">
            <a:tbl>
              <a:tblPr firstRow="1" bandRow="1">
                <a:tableStyleId>{5940675A-B579-460E-94D1-54222C63F5DA}</a:tableStyleId>
              </a:tblPr>
              <a:tblGrid>
                <a:gridCol w="208280"/>
                <a:gridCol w="4062229"/>
                <a:gridCol w="530543"/>
                <a:gridCol w="510988"/>
                <a:gridCol w="4587397"/>
                <a:gridCol w="635000"/>
                <a:gridCol w="947555"/>
              </a:tblGrid>
              <a:tr h="300135">
                <a:tc rowSpan="2" gridSpan="2">
                  <a:txBody>
                    <a:bodyPr/>
                    <a:lstStyle/>
                    <a:p>
                      <a:pPr marL="57150" indent="0" algn="l"/>
                      <a:r>
                        <a:rPr lang="en-US" sz="1200" b="1" dirty="0" smtClean="0">
                          <a:latin typeface="Arial" panose="020B0604020202020204" pitchFamily="34" charset="0"/>
                          <a:cs typeface="Arial" panose="020B0604020202020204" pitchFamily="34" charset="0"/>
                        </a:rPr>
                        <a:t>Initiative</a:t>
                      </a:r>
                      <a:endParaRPr lang="en-US" sz="1200" b="1" dirty="0">
                        <a:latin typeface="Arial" panose="020B0604020202020204" pitchFamily="34" charset="0"/>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hMerge="1">
                  <a:txBody>
                    <a:bodyPr/>
                    <a:lstStyle/>
                    <a:p>
                      <a:pPr algn="l"/>
                      <a:endParaRPr lang="en-US" sz="11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0" marR="0" indent="0" algn="ctr" defTabSz="914498"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Capacity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1200" b="1" dirty="0" smtClean="0">
                          <a:latin typeface="Arial" panose="020B0604020202020204" pitchFamily="34" charset="0"/>
                          <a:cs typeface="Arial" panose="020B0604020202020204" pitchFamily="34" charset="0"/>
                        </a:rPr>
                        <a:t>Impact</a:t>
                      </a:r>
                      <a:endParaRPr lang="en-US" sz="12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*Opportunities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endParaRPr lang="en-US" sz="1200" b="1" dirty="0" smtClean="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89081">
                <a:tc gridSpan="2" vMerge="1">
                  <a:txBody>
                    <a:bodyPr/>
                    <a:lstStyle/>
                    <a:p>
                      <a:pPr marL="0" indent="0" algn="ctr"/>
                      <a:endParaRPr lang="en-US" sz="1100" dirty="0">
                        <a:latin typeface="Arial" panose="020B0604020202020204" pitchFamily="34" charset="0"/>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vMerge="1">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kern="1200" dirty="0" smtClean="0">
                          <a:solidFill>
                            <a:schemeClr val="tx1"/>
                          </a:solidFill>
                          <a:latin typeface="Arial" panose="020B0604020202020204" pitchFamily="34" charset="0"/>
                          <a:ea typeface="+mn-ea"/>
                          <a:cs typeface="Arial" panose="020B0604020202020204" pitchFamily="34" charset="0"/>
                        </a:rPr>
                        <a:t>$MM</a:t>
                      </a: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kern="1200" dirty="0" smtClean="0">
                          <a:solidFill>
                            <a:schemeClr val="tx1"/>
                          </a:solidFill>
                          <a:latin typeface="Arial" panose="020B0604020202020204" pitchFamily="34" charset="0"/>
                          <a:ea typeface="+mn-ea"/>
                          <a:cs typeface="Arial" panose="020B0604020202020204" pitchFamily="34" charset="0"/>
                        </a:rPr>
                        <a:t>FTE</a:t>
                      </a: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latin typeface="Arial" panose="020B0604020202020204" pitchFamily="34" charset="0"/>
                          <a:cs typeface="Arial" panose="020B0604020202020204" pitchFamily="34" charset="0"/>
                        </a:rPr>
                        <a:t>Synergy</a:t>
                      </a:r>
                      <a:endParaRPr lang="en-US" sz="1000" dirty="0">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smtClean="0">
                          <a:latin typeface="Arial" panose="020B0604020202020204" pitchFamily="34" charset="0"/>
                          <a:cs typeface="Arial" panose="020B0604020202020204" pitchFamily="34" charset="0"/>
                        </a:rPr>
                        <a:t>Collaboration</a:t>
                      </a:r>
                      <a:endParaRPr lang="en-US" sz="1000" dirty="0">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87423">
                <a:tc>
                  <a:txBody>
                    <a:bodyPr/>
                    <a:lstStyle/>
                    <a:p>
                      <a:pPr algn="ctr"/>
                      <a:r>
                        <a:rPr lang="en-US" sz="1100" dirty="0" smtClean="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Support existing labs</a:t>
                      </a:r>
                      <a:r>
                        <a:rPr lang="en-US" sz="1100" baseline="0" dirty="0" smtClean="0">
                          <a:latin typeface="Arial" panose="020B0604020202020204" pitchFamily="34" charset="0"/>
                          <a:cs typeface="Arial" panose="020B0604020202020204" pitchFamily="34" charset="0"/>
                        </a:rPr>
                        <a:t> &amp; new labs (18), Infrastructure support &amp; SWAT</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0.5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2</a:t>
                      </a:r>
                      <a:endParaRPr lang="en-US" sz="1100" dirty="0">
                        <a:solidFill>
                          <a:srgbClr val="FF0000"/>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kern="1200" baseline="0" dirty="0" smtClean="0">
                          <a:solidFill>
                            <a:schemeClr val="tx1"/>
                          </a:solidFill>
                          <a:latin typeface="Arial" panose="020B0604020202020204" pitchFamily="34" charset="0"/>
                          <a:ea typeface="+mn-ea"/>
                          <a:cs typeface="Arial" panose="020B0604020202020204" pitchFamily="34" charset="0"/>
                        </a:rPr>
                        <a:t>Faster: Accelerated RPA adoption and delivery</a:t>
                      </a:r>
                      <a:endParaRPr lang="en-US" sz="1100" kern="1200" baseline="0" dirty="0">
                        <a:solidFill>
                          <a:schemeClr val="tx1"/>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GTI</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1100" kern="0" dirty="0" smtClean="0">
                          <a:solidFill>
                            <a:srgbClr val="000000"/>
                          </a:solidFill>
                          <a:latin typeface="Arial" panose="020B0604020202020204" pitchFamily="34" charset="0"/>
                          <a:cs typeface="Arial" panose="020B0604020202020204" pitchFamily="34" charset="0"/>
                        </a:rPr>
                        <a:t>Deliver </a:t>
                      </a:r>
                      <a:r>
                        <a:rPr lang="en-US" sz="1100" kern="0" baseline="0" dirty="0" smtClean="0">
                          <a:solidFill>
                            <a:srgbClr val="000000"/>
                          </a:solidFill>
                          <a:latin typeface="Arial" panose="020B0604020202020204" pitchFamily="34" charset="0"/>
                          <a:cs typeface="Arial" panose="020B0604020202020204" pitchFamily="34" charset="0"/>
                        </a:rPr>
                        <a:t>at Scale: </a:t>
                      </a:r>
                      <a:r>
                        <a:rPr lang="en-US" sz="1100" kern="0" dirty="0" smtClean="0">
                          <a:solidFill>
                            <a:srgbClr val="000000"/>
                          </a:solidFill>
                          <a:latin typeface="Arial" panose="020B0604020202020204" pitchFamily="34" charset="0"/>
                          <a:cs typeface="Arial" panose="020B0604020202020204" pitchFamily="34" charset="0"/>
                        </a:rPr>
                        <a:t>Design, build,</a:t>
                      </a:r>
                      <a:r>
                        <a:rPr lang="en-US" sz="1100" kern="0" baseline="0" dirty="0" smtClean="0">
                          <a:solidFill>
                            <a:srgbClr val="000000"/>
                          </a:solidFill>
                          <a:latin typeface="Arial" panose="020B0604020202020204" pitchFamily="34" charset="0"/>
                          <a:cs typeface="Arial" panose="020B0604020202020204" pitchFamily="34" charset="0"/>
                        </a:rPr>
                        <a:t> </a:t>
                      </a:r>
                      <a:r>
                        <a:rPr lang="en-US" sz="1100" kern="0" dirty="0" smtClean="0">
                          <a:solidFill>
                            <a:srgbClr val="000000"/>
                          </a:solidFill>
                          <a:latin typeface="Arial" panose="020B0604020202020204" pitchFamily="34" charset="0"/>
                          <a:cs typeface="Arial" panose="020B0604020202020204" pitchFamily="34" charset="0"/>
                        </a:rPr>
                        <a:t>enable and support DevOps capabilities for RPA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0.2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1100" kern="1200" baseline="0" dirty="0" smtClean="0">
                          <a:solidFill>
                            <a:schemeClr val="tx1"/>
                          </a:solidFill>
                          <a:latin typeface="Arial" panose="020B0604020202020204" pitchFamily="34" charset="0"/>
                          <a:ea typeface="+mn-ea"/>
                          <a:cs typeface="Arial" panose="020B0604020202020204" pitchFamily="34" charset="0"/>
                        </a:rPr>
                        <a:t>Faster: Accelerated RPA delivery cycle leveraging DevOps capabilities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baseline="0" dirty="0" smtClean="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aseline="0" dirty="0" smtClean="0">
                          <a:latin typeface="Arial" panose="020B0604020202020204" pitchFamily="34" charset="0"/>
                          <a:cs typeface="Arial" panose="020B0604020202020204" pitchFamily="34" charset="0"/>
                        </a:rPr>
                        <a:t>WM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98"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Manage at Scale: Strengthen application/bot layer in order to operate, control and manage more effectively at scale (e.g.</a:t>
                      </a:r>
                      <a:r>
                        <a:rPr lang="en-US" sz="1100" baseline="0"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Elastic).</a:t>
                      </a:r>
                      <a:r>
                        <a:rPr lang="en-US" sz="1100" baseline="0" dirty="0" smtClean="0">
                          <a:latin typeface="Arial" panose="020B0604020202020204" pitchFamily="34" charset="0"/>
                          <a:cs typeface="Arial" panose="020B0604020202020204" pitchFamily="34" charset="0"/>
                        </a:rPr>
                        <a:t> Deliver next generation RPA infrastructure</a:t>
                      </a:r>
                      <a:endParaRPr lang="en-US" sz="1100" dirty="0" smtClean="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0.2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1100" kern="1200" baseline="0" dirty="0" smtClean="0">
                          <a:solidFill>
                            <a:schemeClr val="tx1"/>
                          </a:solidFill>
                          <a:latin typeface="Arial" panose="020B0604020202020204" pitchFamily="34" charset="0"/>
                          <a:ea typeface="+mn-ea"/>
                          <a:cs typeface="Arial" panose="020B0604020202020204" pitchFamily="34" charset="0"/>
                        </a:rPr>
                        <a:t>Better: Visibility to monitor and proactively manage and avoid incidents;  Improved bot resiliency &amp; RPA infrastructure reliability; Cost savings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GTI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smtClean="0">
                          <a:latin typeface="Arial" panose="020B0604020202020204" pitchFamily="34" charset="0"/>
                          <a:cs typeface="Arial" panose="020B0604020202020204" pitchFamily="34" charset="0"/>
                        </a:rPr>
                        <a:t>Develop at Scale: Community of practitioners,</a:t>
                      </a:r>
                      <a:r>
                        <a:rPr lang="en-US" sz="1100" baseline="0" dirty="0" smtClean="0">
                          <a:latin typeface="Arial" panose="020B0604020202020204" pitchFamily="34" charset="0"/>
                          <a:cs typeface="Arial" panose="020B0604020202020204" pitchFamily="34" charset="0"/>
                        </a:rPr>
                        <a:t> Developer Forums, Design reviews, Asset reuse</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0.5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kern="1200" baseline="0" dirty="0" smtClean="0">
                          <a:solidFill>
                            <a:schemeClr val="tx1"/>
                          </a:solidFill>
                          <a:latin typeface="Arial" panose="020B0604020202020204" pitchFamily="34" charset="0"/>
                          <a:ea typeface="+mn-ea"/>
                          <a:cs typeface="Arial" panose="020B0604020202020204" pitchFamily="34" charset="0"/>
                        </a:rPr>
                        <a:t>Better: Strengthened Community of Practitioners to knowledge-share and improve developer experience; Improved safety and soundness: RPA design principles implemented for bot resiliency, scalability and re-usability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smtClean="0">
                          <a:latin typeface="Arial" panose="020B0604020202020204" pitchFamily="34" charset="0"/>
                          <a:cs typeface="Arial" panose="020B0604020202020204" pitchFamily="34" charset="0"/>
                        </a:rPr>
                        <a:t>WM, I&amp;TS, IT Finance</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98"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Intelligent Process Automation –</a:t>
                      </a:r>
                      <a:r>
                        <a:rPr lang="en-US" sz="1100" baseline="0" dirty="0" smtClean="0">
                          <a:latin typeface="Arial" panose="020B0604020202020204" pitchFamily="34" charset="0"/>
                          <a:cs typeface="Arial" panose="020B0604020202020204" pitchFamily="34" charset="0"/>
                        </a:rPr>
                        <a:t> Enable m</a:t>
                      </a:r>
                      <a:r>
                        <a:rPr lang="en-US" sz="1100" dirty="0" smtClean="0">
                          <a:latin typeface="Arial" panose="020B0604020202020204" pitchFamily="34" charset="0"/>
                          <a:cs typeface="Arial" panose="020B0604020202020204" pitchFamily="34" charset="0"/>
                        </a:rPr>
                        <a:t>ulti-lever approach</a:t>
                      </a:r>
                      <a:r>
                        <a:rPr lang="en-US" sz="1100" baseline="0"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RPA/RDA,</a:t>
                      </a:r>
                      <a:r>
                        <a:rPr lang="en-US" sz="1100" baseline="0"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OCR, data analytics, AI, machine learning, chat bots, etc.)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0.2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1100" kern="1200" baseline="0" dirty="0" smtClean="0">
                          <a:solidFill>
                            <a:schemeClr val="tx1"/>
                          </a:solidFill>
                          <a:latin typeface="Arial" panose="020B0604020202020204" pitchFamily="34" charset="0"/>
                          <a:ea typeface="+mn-ea"/>
                          <a:cs typeface="Arial" panose="020B0604020202020204" pitchFamily="34" charset="0"/>
                        </a:rPr>
                        <a:t>Innovation: Enhanced process automation capabilities beyond </a:t>
                      </a:r>
                      <a:br>
                        <a:rPr lang="en-US" sz="1100" kern="1200" baseline="0" dirty="0" smtClean="0">
                          <a:solidFill>
                            <a:schemeClr val="tx1"/>
                          </a:solidFill>
                          <a:latin typeface="Arial" panose="020B0604020202020204" pitchFamily="34" charset="0"/>
                          <a:ea typeface="+mn-ea"/>
                          <a:cs typeface="Arial" panose="020B0604020202020204" pitchFamily="34" charset="0"/>
                        </a:rPr>
                      </a:br>
                      <a:r>
                        <a:rPr lang="en-US" sz="1100" kern="1200" baseline="0" dirty="0" smtClean="0">
                          <a:solidFill>
                            <a:schemeClr val="tx1"/>
                          </a:solidFill>
                          <a:latin typeface="Arial" panose="020B0604020202020204" pitchFamily="34" charset="0"/>
                          <a:ea typeface="+mn-ea"/>
                          <a:cs typeface="Arial" panose="020B0604020202020204" pitchFamily="34" charset="0"/>
                        </a:rPr>
                        <a:t>base RPA</a:t>
                      </a:r>
                      <a:endParaRPr lang="en-US" sz="1100" kern="1200" baseline="0" dirty="0">
                        <a:solidFill>
                          <a:schemeClr val="tx1"/>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smtClean="0">
                          <a:latin typeface="Arial" panose="020B0604020202020204" pitchFamily="34" charset="0"/>
                          <a:cs typeface="Arial" panose="020B0604020202020204" pitchFamily="34" charset="0"/>
                        </a:rPr>
                        <a:t>DNA, </a:t>
                      </a:r>
                    </a:p>
                    <a:p>
                      <a:r>
                        <a:rPr lang="en-US" sz="1000" dirty="0" smtClean="0">
                          <a:latin typeface="Arial" panose="020B0604020202020204" pitchFamily="34" charset="0"/>
                          <a:cs typeface="Arial" panose="020B0604020202020204" pitchFamily="34" charset="0"/>
                        </a:rPr>
                        <a:t>Enterprise Tech. &amp; Document </a:t>
                      </a:r>
                      <a:r>
                        <a:rPr lang="en-US" sz="1000" dirty="0" err="1" smtClean="0">
                          <a:latin typeface="Arial" panose="020B0604020202020204" pitchFamily="34" charset="0"/>
                          <a:cs typeface="Arial" panose="020B0604020202020204" pitchFamily="34" charset="0"/>
                        </a:rPr>
                        <a:t>Wkflw</a:t>
                      </a:r>
                      <a:r>
                        <a:rPr lang="en-US" sz="1000" dirty="0" smtClean="0">
                          <a:latin typeface="Arial" panose="020B0604020202020204" pitchFamily="34" charset="0"/>
                          <a:cs typeface="Arial" panose="020B0604020202020204" pitchFamily="34" charset="0"/>
                        </a:rPr>
                        <a:t>, WM</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6480">
                <a:tc gridSpan="2">
                  <a:txBody>
                    <a:bodyPr/>
                    <a:lstStyle/>
                    <a:p>
                      <a:pPr algn="l"/>
                      <a:r>
                        <a:rPr lang="en-US" sz="1100" b="1" dirty="0" smtClean="0">
                          <a:latin typeface="Arial" panose="020B0604020202020204" pitchFamily="34" charset="0"/>
                          <a:cs typeface="Arial" panose="020B0604020202020204" pitchFamily="34" charset="0"/>
                        </a:rPr>
                        <a:t>Total</a:t>
                      </a:r>
                      <a:endParaRPr lang="en-US" sz="11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1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1.7</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latin typeface="Arial" panose="020B0604020202020204" pitchFamily="34" charset="0"/>
                          <a:cs typeface="Arial" panose="020B0604020202020204" pitchFamily="34" charset="0"/>
                        </a:rPr>
                        <a:t>7 </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8" name="Rectangle 7"/>
          <p:cNvSpPr/>
          <p:nvPr/>
        </p:nvSpPr>
        <p:spPr>
          <a:xfrm>
            <a:off x="8722659" y="6556286"/>
            <a:ext cx="3368230" cy="369332"/>
          </a:xfrm>
          <a:prstGeom prst="rect">
            <a:avLst/>
          </a:prstGeom>
        </p:spPr>
        <p:txBody>
          <a:bodyPr wrap="none">
            <a:spAutoFit/>
          </a:bodyPr>
          <a:lstStyle/>
          <a:p>
            <a:r>
              <a:rPr lang="en-US" sz="900" b="1" dirty="0" smtClean="0">
                <a:solidFill>
                  <a:srgbClr val="1F497D"/>
                </a:solidFill>
                <a:latin typeface="Arial" panose="020B0604020202020204" pitchFamily="34" charset="0"/>
                <a:cs typeface="Arial" panose="020B0604020202020204" pitchFamily="34" charset="0"/>
              </a:rPr>
              <a:t>*Synergy</a:t>
            </a:r>
            <a:r>
              <a:rPr lang="en-US" sz="900" dirty="0" smtClean="0">
                <a:solidFill>
                  <a:srgbClr val="1F497D"/>
                </a:solidFill>
                <a:latin typeface="Arial" panose="020B0604020202020204" pitchFamily="34" charset="0"/>
                <a:cs typeface="Arial" panose="020B0604020202020204" pitchFamily="34" charset="0"/>
              </a:rPr>
              <a:t> = optimization opportunity, funding, org, people, etc.</a:t>
            </a:r>
          </a:p>
          <a:p>
            <a:r>
              <a:rPr lang="en-US" sz="900" b="1" dirty="0" smtClean="0">
                <a:solidFill>
                  <a:srgbClr val="1F497D"/>
                </a:solidFill>
                <a:latin typeface="Arial" panose="020B0604020202020204" pitchFamily="34" charset="0"/>
                <a:cs typeface="Arial" panose="020B0604020202020204" pitchFamily="34" charset="0"/>
              </a:rPr>
              <a:t> Collaboration</a:t>
            </a:r>
            <a:r>
              <a:rPr lang="en-US" sz="900" dirty="0" smtClean="0">
                <a:solidFill>
                  <a:srgbClr val="1F497D"/>
                </a:solidFill>
                <a:latin typeface="Arial" panose="020B0604020202020204" pitchFamily="34" charset="0"/>
                <a:cs typeface="Arial" panose="020B0604020202020204" pitchFamily="34" charset="0"/>
              </a:rPr>
              <a:t> = investigate new ways of working together </a:t>
            </a:r>
            <a:endParaRPr lang="en-US" sz="900" dirty="0">
              <a:solidFill>
                <a:srgbClr val="1F497D"/>
              </a:solidFill>
            </a:endParaRPr>
          </a:p>
        </p:txBody>
      </p:sp>
    </p:spTree>
    <p:custDataLst>
      <p:tags r:id="rId1"/>
    </p:custDataLst>
    <p:extLst>
      <p:ext uri="{BB962C8B-B14F-4D97-AF65-F5344CB8AC3E}">
        <p14:creationId xmlns:p14="http://schemas.microsoft.com/office/powerpoint/2010/main" val="17225093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7681" y="18449"/>
            <a:ext cx="11162898" cy="522897"/>
          </a:xfrm>
        </p:spPr>
        <p:txBody>
          <a:bodyPr>
            <a:noAutofit/>
          </a:bodyPr>
          <a:lstStyle/>
          <a:p>
            <a:r>
              <a:rPr lang="en-US" sz="3600" b="1" dirty="0" smtClean="0"/>
              <a:t>ICI 2019</a:t>
            </a:r>
            <a:endParaRPr lang="en-US" sz="3600" b="1"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968" y="31288"/>
            <a:ext cx="884713" cy="510058"/>
          </a:xfrm>
          <a:prstGeom prst="rect">
            <a:avLst/>
          </a:prstGeom>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t="16458" b="12639"/>
          <a:stretch/>
        </p:blipFill>
        <p:spPr>
          <a:xfrm>
            <a:off x="142968" y="1309210"/>
            <a:ext cx="6858000" cy="4862513"/>
          </a:xfrm>
          <a:prstGeom prst="rect">
            <a:avLst/>
          </a:prstGeom>
        </p:spPr>
      </p:pic>
      <p:graphicFrame>
        <p:nvGraphicFramePr>
          <p:cNvPr id="5" name="Table 5"/>
          <p:cNvGraphicFramePr>
            <a:graphicFrameLocks noGrp="1"/>
          </p:cNvGraphicFramePr>
          <p:nvPr>
            <p:extLst/>
          </p:nvPr>
        </p:nvGraphicFramePr>
        <p:xfrm>
          <a:off x="7153275" y="1423987"/>
          <a:ext cx="3667125" cy="5012101"/>
        </p:xfrm>
        <a:graphic>
          <a:graphicData uri="http://schemas.openxmlformats.org/drawingml/2006/table">
            <a:tbl>
              <a:tblPr firstRow="1" bandRow="1">
                <a:tableStyleId>{C083E6E3-FA7D-4D7B-A595-EF9225AFEA82}</a:tableStyleId>
              </a:tblPr>
              <a:tblGrid>
                <a:gridCol w="3667125"/>
              </a:tblGrid>
              <a:tr h="379141">
                <a:tc>
                  <a:txBody>
                    <a:bodyPr/>
                    <a:lstStyle/>
                    <a:p>
                      <a:pPr lvl="0" algn="ctr"/>
                      <a:r>
                        <a:rPr lang="en-US" sz="1400" b="1" dirty="0" smtClean="0">
                          <a:solidFill>
                            <a:schemeClr val="tx1"/>
                          </a:solidFill>
                          <a:latin typeface="Arial" panose="020B0604020202020204" pitchFamily="34" charset="0"/>
                          <a:cs typeface="Arial" panose="020B0604020202020204" pitchFamily="34" charset="0"/>
                        </a:rPr>
                        <a:t>Initiatives</a:t>
                      </a:r>
                    </a:p>
                  </a:txBody>
                  <a:tcPr anchor="ctr">
                    <a:lnL>
                      <a:noFill/>
                    </a:lnL>
                    <a:lnR>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379141">
                <a:tc>
                  <a:txBody>
                    <a:bodyPr/>
                    <a:lstStyle/>
                    <a:p>
                      <a:pPr lvl="0"/>
                      <a:endParaRPr lang="en-US" sz="1400" b="1" dirty="0" smtClean="0"/>
                    </a:p>
                    <a:p>
                      <a:pPr lvl="0"/>
                      <a:r>
                        <a:rPr lang="en-US" sz="1400" b="1" dirty="0" smtClean="0"/>
                        <a:t>Global Mandate: </a:t>
                      </a:r>
                    </a:p>
                    <a:p>
                      <a:pPr lvl="0"/>
                      <a:r>
                        <a:rPr lang="en-US" sz="1400" b="0" dirty="0" smtClean="0"/>
                        <a:t>Managing technology architecture across enterprise &amp; meet regulatory obligations</a:t>
                      </a:r>
                    </a:p>
                    <a:p>
                      <a:pPr lvl="0"/>
                      <a:endParaRPr lang="en-US" sz="1400" b="0" dirty="0" smtClean="0">
                        <a:solidFill>
                          <a:schemeClr val="tx1"/>
                        </a:solidFill>
                        <a:latin typeface="Arial" panose="020B0604020202020204" pitchFamily="34" charset="0"/>
                        <a:cs typeface="Arial" panose="020B0604020202020204" pitchFamily="34" charset="0"/>
                      </a:endParaRPr>
                    </a:p>
                  </a:txBody>
                  <a:tcPr anchor="ctr">
                    <a:lnL>
                      <a:noFill/>
                    </a:lnL>
                    <a:lnR>
                      <a:noFill/>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379141">
                <a:tc>
                  <a:txBody>
                    <a:bodyPr/>
                    <a:lstStyle/>
                    <a:p>
                      <a:endParaRPr lang="en-US" sz="1400" b="1" dirty="0" smtClean="0"/>
                    </a:p>
                    <a:p>
                      <a:r>
                        <a:rPr lang="en-US" sz="1400" b="1" dirty="0" smtClean="0"/>
                        <a:t>Secure the Enterprise: </a:t>
                      </a:r>
                    </a:p>
                    <a:p>
                      <a:r>
                        <a:rPr lang="en-US" sz="1400" dirty="0" smtClean="0"/>
                        <a:t>Holistic security management &amp; easy security implementation across the enterprise</a:t>
                      </a:r>
                    </a:p>
                    <a:p>
                      <a:endParaRPr lang="en-US" sz="1400" dirty="0" smtClean="0">
                        <a:latin typeface="Arial" panose="020B0604020202020204" pitchFamily="34" charset="0"/>
                        <a:cs typeface="Arial" panose="020B0604020202020204" pitchFamily="34" charset="0"/>
                      </a:endParaRPr>
                    </a:p>
                  </a:txBody>
                  <a:tcPr anchor="ctr">
                    <a:lnL>
                      <a:noFill/>
                    </a:lnL>
                    <a:lnR>
                      <a:noFill/>
                    </a:lnR>
                    <a:lnT w="12700" cmpd="sng">
                      <a:noFill/>
                    </a:lnT>
                    <a:lnB>
                      <a:noFill/>
                    </a:lnB>
                    <a:lnTlToBr w="12700" cmpd="sng">
                      <a:noFill/>
                      <a:prstDash val="solid"/>
                    </a:lnTlToBr>
                    <a:lnBlToTr w="12700" cmpd="sng">
                      <a:noFill/>
                      <a:prstDash val="solid"/>
                    </a:lnBlToTr>
                  </a:tcPr>
                </a:tc>
              </a:tr>
              <a:tr h="379141">
                <a:tc>
                  <a:txBody>
                    <a:bodyPr/>
                    <a:lstStyle/>
                    <a:p>
                      <a:endParaRPr lang="en-US" sz="1400" b="1" dirty="0" smtClean="0"/>
                    </a:p>
                    <a:p>
                      <a:r>
                        <a:rPr lang="en-US" sz="1400" b="1" dirty="0" smtClean="0"/>
                        <a:t>Reuse @ Scale: </a:t>
                      </a:r>
                    </a:p>
                    <a:p>
                      <a:r>
                        <a:rPr lang="en-US" sz="1400" dirty="0" smtClean="0"/>
                        <a:t>Ease technology adoption across enterprise &amp; deliver target state faster</a:t>
                      </a:r>
                    </a:p>
                    <a:p>
                      <a:endParaRPr lang="en-US" sz="1400" dirty="0" smtClean="0">
                        <a:latin typeface="Arial" panose="020B0604020202020204" pitchFamily="34" charset="0"/>
                        <a:cs typeface="Arial" panose="020B0604020202020204" pitchFamily="34" charset="0"/>
                      </a:endParaRPr>
                    </a:p>
                  </a:txBody>
                  <a:tcPr anchor="ctr">
                    <a:lnL>
                      <a:noFill/>
                    </a:lnL>
                    <a:lnR>
                      <a:noFill/>
                    </a:lnR>
                    <a:lnT>
                      <a:noFill/>
                    </a:lnT>
                    <a:lnB>
                      <a:noFill/>
                    </a:lnB>
                    <a:lnTlToBr w="12700" cmpd="sng">
                      <a:noFill/>
                      <a:prstDash val="solid"/>
                    </a:lnTlToBr>
                    <a:lnBlToTr w="12700" cmpd="sng">
                      <a:noFill/>
                      <a:prstDash val="solid"/>
                    </a:lnBlToTr>
                  </a:tcPr>
                </a:tc>
              </a:tr>
              <a:tr h="379141">
                <a:tc>
                  <a:txBody>
                    <a:bodyPr/>
                    <a:lstStyle/>
                    <a:p>
                      <a:endParaRPr lang="en-US" sz="1400" b="1" dirty="0" smtClean="0"/>
                    </a:p>
                    <a:p>
                      <a:r>
                        <a:rPr lang="en-US" sz="1400" b="1" dirty="0" smtClean="0"/>
                        <a:t>Core Modernization: </a:t>
                      </a:r>
                    </a:p>
                    <a:p>
                      <a:r>
                        <a:rPr lang="en-US" sz="1400" dirty="0" smtClean="0"/>
                        <a:t>Unlock intrinsic value in core assets &amp; evolve core to enable systemic innovation</a:t>
                      </a:r>
                    </a:p>
                    <a:p>
                      <a:endParaRPr lang="en-US" sz="1400" dirty="0" smtClean="0">
                        <a:latin typeface="Arial" panose="020B0604020202020204" pitchFamily="34" charset="0"/>
                        <a:cs typeface="Arial" panose="020B0604020202020204" pitchFamily="34" charset="0"/>
                      </a:endParaRPr>
                    </a:p>
                  </a:txBody>
                  <a:tcPr anchor="ctr">
                    <a:lnL>
                      <a:noFill/>
                    </a:lnL>
                    <a:lnR>
                      <a:noFill/>
                    </a:lnR>
                    <a:lnT>
                      <a:noFill/>
                    </a:lnT>
                    <a:lnB w="12700" cmpd="sng">
                      <a:noFill/>
                    </a:lnB>
                    <a:lnTlToBr w="12700" cmpd="sng">
                      <a:noFill/>
                      <a:prstDash val="solid"/>
                    </a:lnTlToBr>
                    <a:lnBlToTr w="12700" cmpd="sng">
                      <a:noFill/>
                      <a:prstDash val="solid"/>
                    </a:lnBlToTr>
                  </a:tcPr>
                </a:tc>
              </a:tr>
            </a:tbl>
          </a:graphicData>
        </a:graphic>
      </p:graphicFrame>
      <p:sp>
        <p:nvSpPr>
          <p:cNvPr id="6" name="Slide Number Placeholder 5"/>
          <p:cNvSpPr>
            <a:spLocks noGrp="1"/>
          </p:cNvSpPr>
          <p:nvPr>
            <p:ph type="sldNum" sz="quarter" idx="12"/>
          </p:nvPr>
        </p:nvSpPr>
        <p:spPr/>
        <p:txBody>
          <a:bodyPr/>
          <a:lstStyle/>
          <a:p>
            <a:fld id="{1190BA2A-4E42-4548-BB76-F9393884CAA5}" type="slidenum">
              <a:rPr lang="en-US" smtClean="0">
                <a:solidFill>
                  <a:prstClr val="black">
                    <a:tint val="75000"/>
                  </a:prstClr>
                </a:solidFill>
              </a:rPr>
              <a:pPr/>
              <a:t>37</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12181299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7681" y="18449"/>
            <a:ext cx="11162898" cy="522897"/>
          </a:xfrm>
        </p:spPr>
        <p:txBody>
          <a:bodyPr>
            <a:noAutofit/>
          </a:bodyPr>
          <a:lstStyle/>
          <a:p>
            <a:r>
              <a:rPr lang="en-US" sz="3600" b="1" dirty="0" smtClean="0"/>
              <a:t>ICI Summary</a:t>
            </a:r>
            <a:endParaRPr lang="en-US" sz="3600" b="1" dirty="0"/>
          </a:p>
        </p:txBody>
      </p:sp>
      <p:graphicFrame>
        <p:nvGraphicFramePr>
          <p:cNvPr id="5" name="Content Placeholder 4"/>
          <p:cNvGraphicFramePr>
            <a:graphicFrameLocks noGrp="1"/>
          </p:cNvGraphicFramePr>
          <p:nvPr>
            <p:ph idx="1"/>
            <p:extLst/>
          </p:nvPr>
        </p:nvGraphicFramePr>
        <p:xfrm>
          <a:off x="0" y="520160"/>
          <a:ext cx="12199172" cy="6370320"/>
        </p:xfrm>
        <a:graphic>
          <a:graphicData uri="http://schemas.openxmlformats.org/drawingml/2006/table">
            <a:tbl>
              <a:tblPr firstRow="1" bandRow="1">
                <a:tableStyleId>{7E9639D4-E3E2-4D34-9284-5A2195B3D0D7}</a:tableStyleId>
              </a:tblPr>
              <a:tblGrid>
                <a:gridCol w="689292"/>
                <a:gridCol w="2731640"/>
                <a:gridCol w="828339"/>
                <a:gridCol w="871369"/>
                <a:gridCol w="914400"/>
                <a:gridCol w="731520"/>
                <a:gridCol w="3625327"/>
                <a:gridCol w="1807285"/>
              </a:tblGrid>
              <a:tr h="178106">
                <a:tc>
                  <a:txBody>
                    <a:bodyPr/>
                    <a:lstStyle/>
                    <a:p>
                      <a:pPr algn="ctr"/>
                      <a:r>
                        <a:rPr lang="en-US" sz="1200" dirty="0" smtClean="0">
                          <a:latin typeface="Arial Narrow" panose="020B0606020202030204" pitchFamily="34" charset="0"/>
                        </a:rPr>
                        <a:t>Priority</a:t>
                      </a:r>
                      <a:endParaRPr lang="en-US" sz="1200" dirty="0">
                        <a:latin typeface="Arial Narrow" panose="020B0606020202030204" pitchFamily="34" charset="0"/>
                      </a:endParaRPr>
                    </a:p>
                  </a:txBody>
                  <a:tcPr anchor="ctr"/>
                </a:tc>
                <a:tc>
                  <a:txBody>
                    <a:bodyPr/>
                    <a:lstStyle/>
                    <a:p>
                      <a:pPr algn="ctr"/>
                      <a:r>
                        <a:rPr lang="en-US" sz="1200" dirty="0" smtClean="0">
                          <a:latin typeface="Arial Narrow" panose="020B0606020202030204" pitchFamily="34" charset="0"/>
                        </a:rPr>
                        <a:t>Initiative</a:t>
                      </a:r>
                      <a:endParaRPr lang="en-US" sz="1200" dirty="0">
                        <a:latin typeface="Arial Narrow" panose="020B0606020202030204" pitchFamily="34" charset="0"/>
                      </a:endParaRPr>
                    </a:p>
                  </a:txBody>
                  <a:tcPr anchor="ctr"/>
                </a:tc>
                <a:tc>
                  <a:txBody>
                    <a:bodyPr/>
                    <a:lstStyle/>
                    <a:p>
                      <a:pPr algn="ctr"/>
                      <a:r>
                        <a:rPr lang="en-US" sz="800" dirty="0" smtClean="0">
                          <a:latin typeface="Arial Narrow" panose="020B0606020202030204" pitchFamily="34" charset="0"/>
                        </a:rPr>
                        <a:t>2018 FTEs</a:t>
                      </a:r>
                      <a:endParaRPr lang="en-US" sz="800" dirty="0">
                        <a:latin typeface="Arial Narrow" panose="020B0606020202030204" pitchFamily="34" charset="0"/>
                      </a:endParaRPr>
                    </a:p>
                  </a:txBody>
                  <a:tcPr anchor="ctr"/>
                </a:tc>
                <a:tc>
                  <a:txBody>
                    <a:bodyPr/>
                    <a:lstStyle/>
                    <a:p>
                      <a:pPr algn="ctr"/>
                      <a:r>
                        <a:rPr lang="en-US" sz="800" dirty="0" smtClean="0">
                          <a:latin typeface="Arial Narrow" panose="020B0606020202030204" pitchFamily="34" charset="0"/>
                        </a:rPr>
                        <a:t>2018 NIE $</a:t>
                      </a:r>
                      <a:endParaRPr lang="en-US" sz="800" dirty="0">
                        <a:latin typeface="Arial Narrow" panose="020B0606020202030204" pitchFamily="34" charset="0"/>
                      </a:endParaRPr>
                    </a:p>
                  </a:txBody>
                  <a:tcPr anchor="ctr"/>
                </a:tc>
                <a:tc>
                  <a:txBody>
                    <a:bodyPr/>
                    <a:lstStyle/>
                    <a:p>
                      <a:pPr algn="ctr"/>
                      <a:r>
                        <a:rPr lang="en-US" sz="800" dirty="0" smtClean="0">
                          <a:latin typeface="Arial Narrow" panose="020B0606020202030204" pitchFamily="34" charset="0"/>
                        </a:rPr>
                        <a:t>2019 FTEs</a:t>
                      </a:r>
                      <a:endParaRPr lang="en-US" sz="800" dirty="0">
                        <a:latin typeface="Arial Narrow" panose="020B0606020202030204" pitchFamily="34" charset="0"/>
                      </a:endParaRPr>
                    </a:p>
                  </a:txBody>
                  <a:tcPr anchor="ctr"/>
                </a:tc>
                <a:tc>
                  <a:txBody>
                    <a:bodyPr/>
                    <a:lstStyle/>
                    <a:p>
                      <a:pPr algn="ctr"/>
                      <a:r>
                        <a:rPr lang="en-US" sz="800" dirty="0" smtClean="0">
                          <a:latin typeface="Arial Narrow" panose="020B0606020202030204" pitchFamily="34" charset="0"/>
                        </a:rPr>
                        <a:t>2019 NIE $</a:t>
                      </a:r>
                      <a:endParaRPr lang="en-US" sz="800" dirty="0">
                        <a:latin typeface="Arial Narrow" panose="020B0606020202030204" pitchFamily="34" charset="0"/>
                      </a:endParaRPr>
                    </a:p>
                  </a:txBody>
                  <a:tcPr anchor="ctr"/>
                </a:tc>
                <a:tc>
                  <a:txBody>
                    <a:bodyPr/>
                    <a:lstStyle/>
                    <a:p>
                      <a:pPr algn="ctr"/>
                      <a:r>
                        <a:rPr lang="en-US" sz="1200" dirty="0" smtClean="0">
                          <a:latin typeface="Arial Narrow" panose="020B0606020202030204" pitchFamily="34" charset="0"/>
                        </a:rPr>
                        <a:t>Details</a:t>
                      </a:r>
                      <a:endParaRPr lang="en-US" sz="1200" dirty="0">
                        <a:latin typeface="Arial Narrow" panose="020B0606020202030204" pitchFamily="34" charset="0"/>
                      </a:endParaRPr>
                    </a:p>
                  </a:txBody>
                  <a:tcPr anchor="ctr"/>
                </a:tc>
                <a:tc>
                  <a:txBody>
                    <a:bodyPr/>
                    <a:lstStyle/>
                    <a:p>
                      <a:pPr algn="ctr"/>
                      <a:r>
                        <a:rPr lang="en-US" sz="1200" dirty="0" smtClean="0">
                          <a:latin typeface="Arial Narrow" panose="020B0606020202030204" pitchFamily="34" charset="0"/>
                        </a:rPr>
                        <a:t>Consumer</a:t>
                      </a:r>
                      <a:endParaRPr lang="en-US" sz="1200" dirty="0">
                        <a:latin typeface="Arial Narrow" panose="020B0606020202030204" pitchFamily="34" charset="0"/>
                      </a:endParaRPr>
                    </a:p>
                  </a:txBody>
                  <a:tcPr anchor="ctr"/>
                </a:tc>
              </a:tr>
              <a:tr h="379141">
                <a:tc>
                  <a:txBody>
                    <a:bodyPr/>
                    <a:lstStyle/>
                    <a:p>
                      <a:pPr algn="ctr"/>
                      <a:r>
                        <a:rPr lang="en-US" sz="1000" dirty="0" smtClean="0"/>
                        <a:t>1</a:t>
                      </a:r>
                      <a:endParaRPr lang="en-US" sz="1000" dirty="0"/>
                    </a:p>
                  </a:txBody>
                  <a:tcPr anchor="ctr"/>
                </a:tc>
                <a:tc>
                  <a:txBody>
                    <a:bodyPr/>
                    <a:lstStyle/>
                    <a:p>
                      <a:pPr lvl="0"/>
                      <a:r>
                        <a:rPr lang="en-US" sz="900" b="1" dirty="0" smtClean="0">
                          <a:solidFill>
                            <a:prstClr val="black">
                              <a:lumMod val="50000"/>
                              <a:lumOff val="50000"/>
                            </a:prstClr>
                          </a:solidFill>
                          <a:latin typeface="Arial" panose="020B0604020202020204" pitchFamily="34" charset="0"/>
                          <a:cs typeface="Arial" panose="020B0604020202020204" pitchFamily="34" charset="0"/>
                        </a:rPr>
                        <a:t>EA Global Mandate – BAU: </a:t>
                      </a:r>
                    </a:p>
                    <a:p>
                      <a:pPr lvl="0"/>
                      <a:r>
                        <a:rPr lang="en-US" sz="9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900" b="0" dirty="0" smtClean="0">
                          <a:solidFill>
                            <a:schemeClr val="tx1"/>
                          </a:solidFill>
                          <a:latin typeface="Arial" panose="020B0604020202020204" pitchFamily="34" charset="0"/>
                          <a:cs typeface="Arial" panose="020B0604020202020204" pitchFamily="34" charset="0"/>
                        </a:rPr>
                        <a:t>Managing technology architecture across enterprise &amp; meet regulatory obligations</a:t>
                      </a:r>
                    </a:p>
                  </a:txBody>
                  <a:tcPr anchor="ctr"/>
                </a:tc>
                <a:tc>
                  <a:txBody>
                    <a:bodyPr/>
                    <a:lstStyle/>
                    <a:p>
                      <a:pPr algn="ctr"/>
                      <a:r>
                        <a:rPr lang="en-US" sz="1000" dirty="0" smtClean="0"/>
                        <a:t>11</a:t>
                      </a:r>
                      <a:endParaRPr lang="en-US" sz="1000" dirty="0"/>
                    </a:p>
                  </a:txBody>
                  <a:tcPr anchor="ctr"/>
                </a:tc>
                <a:tc>
                  <a:txBody>
                    <a:bodyPr/>
                    <a:lstStyle/>
                    <a:p>
                      <a:pPr algn="ctr"/>
                      <a:r>
                        <a:rPr lang="en-US" sz="1000" dirty="0" smtClean="0"/>
                        <a:t>2.2</a:t>
                      </a:r>
                    </a:p>
                    <a:p>
                      <a:pPr marL="0" algn="ctr" defTabSz="914400" rtl="0" eaLnBrk="1" latinLnBrk="0" hangingPunct="1"/>
                      <a:r>
                        <a:rPr lang="en-US" sz="1000" kern="1200" dirty="0" smtClean="0">
                          <a:solidFill>
                            <a:schemeClr val="tx1"/>
                          </a:solidFill>
                          <a:latin typeface="+mn-lt"/>
                          <a:ea typeface="+mn-ea"/>
                          <a:cs typeface="+mn-cs"/>
                        </a:rPr>
                        <a:t>1.4 </a:t>
                      </a:r>
                      <a:r>
                        <a:rPr lang="en-US" sz="800" kern="1200" dirty="0" smtClean="0">
                          <a:solidFill>
                            <a:schemeClr val="tx1"/>
                          </a:solidFill>
                          <a:latin typeface="+mn-lt"/>
                          <a:ea typeface="+mn-ea"/>
                          <a:cs typeface="+mn-cs"/>
                        </a:rPr>
                        <a:t>(Equipment)</a:t>
                      </a:r>
                      <a:endParaRPr lang="en-US" sz="800" kern="1200" dirty="0">
                        <a:solidFill>
                          <a:schemeClr val="tx1"/>
                        </a:solidFill>
                        <a:latin typeface="+mn-lt"/>
                        <a:ea typeface="+mn-ea"/>
                        <a:cs typeface="+mn-cs"/>
                      </a:endParaRPr>
                    </a:p>
                  </a:txBody>
                  <a:tcPr anchor="ctr"/>
                </a:tc>
                <a:tc>
                  <a:txBody>
                    <a:bodyPr/>
                    <a:lstStyle/>
                    <a:p>
                      <a:pPr algn="ctr"/>
                      <a:r>
                        <a:rPr lang="en-US" sz="1000" dirty="0" smtClean="0"/>
                        <a:t>11</a:t>
                      </a:r>
                      <a:endParaRPr lang="en-US" sz="1000" dirty="0"/>
                    </a:p>
                  </a:txBody>
                  <a:tcPr anchor="ctr"/>
                </a:tc>
                <a:tc>
                  <a:txBody>
                    <a:bodyPr/>
                    <a:lstStyle/>
                    <a:p>
                      <a:pPr algn="ctr"/>
                      <a:r>
                        <a:rPr lang="en-US" sz="1000" dirty="0" smtClean="0"/>
                        <a:t>2.2</a:t>
                      </a:r>
                    </a:p>
                    <a:p>
                      <a:pPr algn="ctr"/>
                      <a:r>
                        <a:rPr lang="en-US" sz="1000" dirty="0" smtClean="0"/>
                        <a:t>1.4 </a:t>
                      </a:r>
                      <a:r>
                        <a:rPr lang="en-US" sz="800" dirty="0" smtClean="0"/>
                        <a:t>(Equipment)</a:t>
                      </a:r>
                      <a:endParaRPr lang="en-US" sz="800" dirty="0"/>
                    </a:p>
                  </a:txBody>
                  <a:tcPr anchor="ctr"/>
                </a:tc>
                <a:tc>
                  <a:txBody>
                    <a:bodyPr/>
                    <a:lstStyle/>
                    <a:p>
                      <a:pPr marL="171450" marR="0" lvl="0" indent="-171450" algn="l" defTabSz="914498"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Execute &amp; Enhance Enterprise Arch Governance ARB / FAB / TSG</a:t>
                      </a:r>
                    </a:p>
                    <a:p>
                      <a:pPr marL="171450" marR="0" lvl="0" indent="-171450" algn="l" defTabSz="914498"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Execute &amp; Enhance Enterprise IT Accessibility Standards &amp; Governance</a:t>
                      </a:r>
                    </a:p>
                    <a:p>
                      <a:pPr marL="171450" marR="0" lvl="0" indent="-171450" algn="l" defTabSz="914498"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Manage the enterprise view of application and technology portfolios (IIPM)</a:t>
                      </a:r>
                    </a:p>
                    <a:p>
                      <a:pPr marL="171450" marR="0" lvl="0" indent="-171450" algn="l" defTabSz="914498"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EA Operations across Domains and EAO</a:t>
                      </a:r>
                    </a:p>
                    <a:p>
                      <a:pPr marL="171450" marR="0" lvl="0" indent="-171450" algn="l" defTabSz="914498"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Evolve EA Strategy and practice</a:t>
                      </a:r>
                      <a:endParaRPr lang="en-US" sz="800" b="0" i="0" u="none" strike="noStrike" dirty="0" smtClean="0">
                        <a:solidFill>
                          <a:schemeClr val="tx1"/>
                        </a:solidFill>
                        <a:effectLst/>
                        <a:latin typeface="Calibri" panose="020F0502020204030204" pitchFamily="34" charset="0"/>
                        <a:cs typeface="Calibri" panose="020F0502020204030204" pitchFamily="34" charset="0"/>
                      </a:endParaRPr>
                    </a:p>
                  </a:txBody>
                  <a:tcPr/>
                </a:tc>
                <a:tc>
                  <a:txBody>
                    <a:bodyPr/>
                    <a:lstStyle/>
                    <a:p>
                      <a:pPr marL="0" marR="0" lvl="0" indent="0" algn="l" defTabSz="9144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800" b="0" i="0" u="none" strike="noStrike" dirty="0" smtClean="0">
                          <a:solidFill>
                            <a:schemeClr val="tx1"/>
                          </a:solidFill>
                          <a:effectLst/>
                          <a:latin typeface="Calibri" panose="020F0502020204030204" pitchFamily="34" charset="0"/>
                          <a:cs typeface="Calibri" panose="020F0502020204030204" pitchFamily="34" charset="0"/>
                        </a:rPr>
                        <a:t>All T&amp;O </a:t>
                      </a:r>
                      <a:r>
                        <a:rPr lang="en-US" sz="800" b="0" i="0" u="none" strike="noStrike" dirty="0" err="1" smtClean="0">
                          <a:solidFill>
                            <a:schemeClr val="tx1"/>
                          </a:solidFill>
                          <a:effectLst/>
                          <a:latin typeface="Calibri" panose="020F0502020204030204" pitchFamily="34" charset="0"/>
                          <a:cs typeface="Calibri" panose="020F0502020204030204" pitchFamily="34" charset="0"/>
                        </a:rPr>
                        <a:t>LoB</a:t>
                      </a:r>
                      <a:r>
                        <a:rPr lang="en-US" sz="800" b="0" i="0" u="none" strike="noStrike" dirty="0" smtClean="0">
                          <a:solidFill>
                            <a:schemeClr val="tx1"/>
                          </a:solidFill>
                          <a:effectLst/>
                          <a:latin typeface="Calibri" panose="020F0502020204030204" pitchFamily="34" charset="0"/>
                          <a:cs typeface="Calibri" panose="020F0502020204030204" pitchFamily="34" charset="0"/>
                        </a:rPr>
                        <a:t>, Audit, Risk</a:t>
                      </a:r>
                    </a:p>
                    <a:p>
                      <a:pPr marL="0" marR="0" lvl="0" indent="0" algn="l" defTabSz="9144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800" b="0" i="0" u="none" strike="noStrike" dirty="0" smtClean="0">
                          <a:solidFill>
                            <a:schemeClr val="tx1"/>
                          </a:solidFill>
                          <a:effectLst/>
                          <a:latin typeface="Calibri" panose="020F0502020204030204" pitchFamily="34" charset="0"/>
                          <a:cs typeface="Calibri" panose="020F0502020204030204" pitchFamily="34" charset="0"/>
                        </a:rPr>
                        <a:t>Legal,</a:t>
                      </a: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 HR, </a:t>
                      </a:r>
                      <a:r>
                        <a:rPr lang="en-US" sz="800" b="0" i="0" u="none" strike="noStrike" baseline="0" dirty="0" err="1" smtClean="0">
                          <a:solidFill>
                            <a:schemeClr val="tx1"/>
                          </a:solidFill>
                          <a:effectLst/>
                          <a:latin typeface="Calibri" panose="020F0502020204030204" pitchFamily="34" charset="0"/>
                          <a:cs typeface="Calibri" panose="020F0502020204030204" pitchFamily="34" charset="0"/>
                        </a:rPr>
                        <a:t>PwD</a:t>
                      </a: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(ERG), Digital</a:t>
                      </a:r>
                    </a:p>
                    <a:p>
                      <a:pPr marL="0" marR="0" lvl="0" indent="0" algn="l" defTabSz="9144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T&amp;O Lead Architects, T&amp;O Ops</a:t>
                      </a:r>
                    </a:p>
                    <a:p>
                      <a:pPr marL="0" marR="0" lvl="0" indent="0" algn="l" defTabSz="9144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Finance, T&amp;O Ops</a:t>
                      </a:r>
                    </a:p>
                    <a:p>
                      <a:pPr marL="0" marR="0" lvl="0" indent="0" algn="l" defTabSz="9144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Enterprise, Architecture Community</a:t>
                      </a:r>
                    </a:p>
                  </a:txBody>
                  <a:tcPr/>
                </a:tc>
              </a:tr>
              <a:tr h="379141">
                <a:tc>
                  <a:txBody>
                    <a:bodyPr/>
                    <a:lstStyle/>
                    <a:p>
                      <a:pPr algn="ctr"/>
                      <a:r>
                        <a:rPr lang="en-US" sz="1000" dirty="0" smtClean="0"/>
                        <a:t>2</a:t>
                      </a:r>
                      <a:endParaRPr lang="en-US" sz="1000" dirty="0"/>
                    </a:p>
                  </a:txBody>
                  <a:tcPr anchor="ctr"/>
                </a:tc>
                <a:tc>
                  <a:txBody>
                    <a:bodyPr/>
                    <a:lstStyle/>
                    <a:p>
                      <a:r>
                        <a:rPr lang="en-US" sz="900" b="1" dirty="0" smtClean="0">
                          <a:solidFill>
                            <a:prstClr val="black">
                              <a:lumMod val="50000"/>
                              <a:lumOff val="50000"/>
                            </a:prstClr>
                          </a:solidFill>
                          <a:latin typeface="Arial" panose="020B0604020202020204" pitchFamily="34" charset="0"/>
                          <a:cs typeface="Arial" panose="020B0604020202020204" pitchFamily="34" charset="0"/>
                        </a:rPr>
                        <a:t>Secure the Enterprise: </a:t>
                      </a:r>
                    </a:p>
                    <a:p>
                      <a:r>
                        <a:rPr lang="en-US" sz="9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900" dirty="0" smtClean="0">
                          <a:latin typeface="Arial" panose="020B0604020202020204" pitchFamily="34" charset="0"/>
                          <a:cs typeface="Arial" panose="020B0604020202020204" pitchFamily="34" charset="0"/>
                        </a:rPr>
                        <a:t>Holistic security management &amp; easy security implementation across the enterprise</a:t>
                      </a:r>
                    </a:p>
                  </a:txBody>
                  <a:tcPr anchor="ctr"/>
                </a:tc>
                <a:tc>
                  <a:txBody>
                    <a:bodyPr/>
                    <a:lstStyle/>
                    <a:p>
                      <a:pPr algn="ctr"/>
                      <a:r>
                        <a:rPr lang="en-US" sz="1000" dirty="0" smtClean="0"/>
                        <a:t>13</a:t>
                      </a:r>
                    </a:p>
                  </a:txBody>
                  <a:tcPr anchor="ctr"/>
                </a:tc>
                <a:tc>
                  <a:txBody>
                    <a:bodyPr/>
                    <a:lstStyle/>
                    <a:p>
                      <a:pPr algn="ctr"/>
                      <a:r>
                        <a:rPr lang="en-US" sz="1000" dirty="0" smtClean="0"/>
                        <a:t>2.7</a:t>
                      </a:r>
                      <a:endParaRPr lang="en-US" sz="1000" dirty="0"/>
                    </a:p>
                  </a:txBody>
                  <a:tcPr anchor="ctr"/>
                </a:tc>
                <a:tc>
                  <a:txBody>
                    <a:bodyPr/>
                    <a:lstStyle/>
                    <a:p>
                      <a:pPr algn="ctr"/>
                      <a:r>
                        <a:rPr lang="en-US" sz="1000" dirty="0" smtClean="0"/>
                        <a:t>14</a:t>
                      </a:r>
                    </a:p>
                  </a:txBody>
                  <a:tcPr anchor="ctr"/>
                </a:tc>
                <a:tc>
                  <a:txBody>
                    <a:bodyPr/>
                    <a:lstStyle/>
                    <a:p>
                      <a:pPr algn="ctr"/>
                      <a:r>
                        <a:rPr lang="en-US" sz="1000" dirty="0" smtClean="0"/>
                        <a:t>2.9</a:t>
                      </a:r>
                      <a:endParaRPr lang="en-US" sz="1000" dirty="0"/>
                    </a:p>
                  </a:txBody>
                  <a:tcPr anchor="ctr"/>
                </a:tc>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Identity (IAM/EIAM) architecture &amp; patterns (full)</a:t>
                      </a:r>
                      <a:endParaRPr lang="en-US" sz="800" b="0" i="0" u="none" strike="noStrike" dirty="0" smtClean="0">
                        <a:solidFill>
                          <a:schemeClr val="tx1"/>
                        </a:solidFill>
                        <a:effectLst/>
                        <a:latin typeface="Calibri" panose="020F0502020204030204" pitchFamily="34" charset="0"/>
                        <a:cs typeface="Calibri" panose="020F0502020204030204" pitchFamily="34" charset="0"/>
                      </a:endParaRPr>
                    </a:p>
                    <a:p>
                      <a:pPr marL="171450" indent="-171450" algn="l" fontAlgn="ctr">
                        <a:buFont typeface="Arial" panose="020B0604020202020204" pitchFamily="34" charset="0"/>
                        <a:buChar char="•"/>
                      </a:pPr>
                      <a:r>
                        <a:rPr lang="en-US" sz="800" b="0" i="0" u="none" strike="noStrike" dirty="0" smtClean="0">
                          <a:solidFill>
                            <a:schemeClr val="tx1"/>
                          </a:solidFill>
                          <a:effectLst/>
                          <a:latin typeface="Calibri" panose="020F0502020204030204" pitchFamily="34" charset="0"/>
                          <a:cs typeface="Calibri" panose="020F0502020204030204" pitchFamily="34" charset="0"/>
                        </a:rPr>
                        <a:t>Cloud, Data-Protect, Cyber-Threat,</a:t>
                      </a: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 App &amp; Network</a:t>
                      </a:r>
                      <a:r>
                        <a:rPr lang="en-US" sz="800" b="0" i="0" u="none" strike="noStrike" dirty="0" smtClean="0">
                          <a:solidFill>
                            <a:schemeClr val="tx1"/>
                          </a:solidFill>
                          <a:effectLst/>
                          <a:latin typeface="Calibri" panose="020F0502020204030204" pitchFamily="34" charset="0"/>
                          <a:cs typeface="Calibri" panose="020F0502020204030204" pitchFamily="34" charset="0"/>
                        </a:rPr>
                        <a:t> Security Arch</a:t>
                      </a: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 &amp; Pat (partial)</a:t>
                      </a:r>
                      <a:endParaRPr lang="en-US" sz="800" b="0" i="0" u="none" strike="noStrike" dirty="0" smtClean="0">
                        <a:solidFill>
                          <a:schemeClr val="tx1"/>
                        </a:solidFill>
                        <a:effectLst/>
                        <a:latin typeface="Calibri" panose="020F0502020204030204" pitchFamily="34" charset="0"/>
                        <a:cs typeface="Calibri" panose="020F0502020204030204" pitchFamily="34" charset="0"/>
                      </a:endParaRPr>
                    </a:p>
                    <a:p>
                      <a:pPr marL="171450" indent="-171450" algn="l" fontAlgn="ctr">
                        <a:buFont typeface="Arial" panose="020B0604020202020204" pitchFamily="34" charset="0"/>
                        <a:buChar char="•"/>
                      </a:pPr>
                      <a:r>
                        <a:rPr lang="en-US" sz="800" b="0" i="0" u="none" strike="noStrike" dirty="0" smtClean="0">
                          <a:solidFill>
                            <a:schemeClr val="tx1"/>
                          </a:solidFill>
                          <a:effectLst/>
                          <a:latin typeface="Calibri" panose="020F0502020204030204" pitchFamily="34" charset="0"/>
                          <a:cs typeface="Calibri" panose="020F0502020204030204" pitchFamily="34" charset="0"/>
                        </a:rPr>
                        <a:t>Digital,</a:t>
                      </a: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 </a:t>
                      </a:r>
                      <a:r>
                        <a:rPr lang="en-US" sz="800" b="0" i="0" u="none" strike="noStrike" dirty="0" smtClean="0">
                          <a:solidFill>
                            <a:schemeClr val="tx1"/>
                          </a:solidFill>
                          <a:effectLst/>
                          <a:latin typeface="Calibri" panose="020F0502020204030204" pitchFamily="34" charset="0"/>
                          <a:cs typeface="Calibri" panose="020F0502020204030204" pitchFamily="34" charset="0"/>
                        </a:rPr>
                        <a:t>Data,</a:t>
                      </a: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 </a:t>
                      </a:r>
                      <a:r>
                        <a:rPr lang="en-US" sz="800" b="0" i="0" u="none" strike="noStrike" baseline="0" dirty="0" err="1" smtClean="0">
                          <a:solidFill>
                            <a:schemeClr val="tx1"/>
                          </a:solidFill>
                          <a:effectLst/>
                          <a:latin typeface="Calibri" panose="020F0502020204030204" pitchFamily="34" charset="0"/>
                          <a:cs typeface="Calibri" panose="020F0502020204030204" pitchFamily="34" charset="0"/>
                        </a:rPr>
                        <a:t>LoB</a:t>
                      </a: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-Solution security </a:t>
                      </a:r>
                      <a:r>
                        <a:rPr lang="en-US" sz="800" b="0" i="0" u="none" strike="noStrike" dirty="0" smtClean="0">
                          <a:solidFill>
                            <a:schemeClr val="tx1"/>
                          </a:solidFill>
                          <a:effectLst/>
                          <a:latin typeface="Calibri" panose="020F0502020204030204" pitchFamily="34" charset="0"/>
                          <a:cs typeface="Calibri" panose="020F0502020204030204" pitchFamily="34" charset="0"/>
                        </a:rPr>
                        <a:t>architecture support (partial)</a:t>
                      </a:r>
                    </a:p>
                    <a:p>
                      <a:pPr marL="171450" indent="-171450" algn="l" fontAlgn="ctr">
                        <a:buFont typeface="Arial" panose="020B0604020202020204" pitchFamily="34" charset="0"/>
                        <a:buChar char="•"/>
                      </a:pPr>
                      <a:r>
                        <a:rPr lang="en-US" sz="800" b="0" i="0" u="none" strike="noStrike" dirty="0" smtClean="0">
                          <a:solidFill>
                            <a:schemeClr val="tx1"/>
                          </a:solidFill>
                          <a:effectLst/>
                          <a:latin typeface="Calibri" panose="020F0502020204030204" pitchFamily="34" charset="0"/>
                          <a:cs typeface="Calibri" panose="020F0502020204030204" pitchFamily="34" charset="0"/>
                        </a:rPr>
                        <a:t>Enable enterprise</a:t>
                      </a: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 </a:t>
                      </a:r>
                      <a:r>
                        <a:rPr lang="en-US" sz="800" b="0" i="0" u="none" strike="noStrike" dirty="0" smtClean="0">
                          <a:solidFill>
                            <a:schemeClr val="tx1"/>
                          </a:solidFill>
                          <a:effectLst/>
                          <a:latin typeface="Calibri" panose="020F0502020204030204" pitchFamily="34" charset="0"/>
                          <a:cs typeface="Calibri" panose="020F0502020204030204" pitchFamily="34" charset="0"/>
                        </a:rPr>
                        <a:t>security transformation roadmap</a:t>
                      </a:r>
                    </a:p>
                    <a:p>
                      <a:pPr marL="171450" indent="-171450" algn="l" fontAlgn="ctr">
                        <a:buFont typeface="Arial" panose="020B0604020202020204" pitchFamily="34" charset="0"/>
                        <a:buChar char="•"/>
                      </a:pP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Enable Public cloud for the bank - Securing APIs</a:t>
                      </a:r>
                    </a:p>
                    <a:p>
                      <a:pPr marL="171450" indent="-171450" algn="l" fontAlgn="ctr">
                        <a:buFont typeface="Arial" panose="020B0604020202020204" pitchFamily="34" charset="0"/>
                        <a:buChar char="•"/>
                      </a:pP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Manage the Use of 3</a:t>
                      </a:r>
                      <a:r>
                        <a:rPr lang="en-US" sz="800" b="0" i="0" u="none" strike="noStrike" baseline="30000" dirty="0" smtClean="0">
                          <a:solidFill>
                            <a:schemeClr val="tx1"/>
                          </a:solidFill>
                          <a:effectLst/>
                          <a:latin typeface="Calibri" panose="020F0502020204030204" pitchFamily="34" charset="0"/>
                          <a:cs typeface="Calibri" panose="020F0502020204030204" pitchFamily="34" charset="0"/>
                        </a:rPr>
                        <a:t>rd</a:t>
                      </a: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 party applications/SaaS securely (IMAAC)</a:t>
                      </a:r>
                    </a:p>
                  </a:txBody>
                  <a:tcPr/>
                </a:tc>
                <a:tc>
                  <a:txBody>
                    <a:bodyPr/>
                    <a:lstStyle/>
                    <a:p>
                      <a:pPr marL="0" indent="0" algn="l" fontAlgn="ctr">
                        <a:buFont typeface="Arial" panose="020B0604020202020204" pitchFamily="34" charset="0"/>
                        <a:buNone/>
                      </a:pP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GCS, Digital, All LOBs</a:t>
                      </a:r>
                    </a:p>
                    <a:p>
                      <a:pPr marL="0" indent="0" algn="l" fontAlgn="ctr">
                        <a:buFont typeface="Arial" panose="020B0604020202020204" pitchFamily="34" charset="0"/>
                        <a:buNone/>
                      </a:pP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GCS, Cloud, DNA</a:t>
                      </a:r>
                    </a:p>
                    <a:p>
                      <a:pPr marL="0" indent="0" algn="l" fontAlgn="ctr">
                        <a:buFont typeface="Arial" panose="020B0604020202020204" pitchFamily="34" charset="0"/>
                        <a:buNone/>
                      </a:pP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GCS, DNA, Digital, LOBs SAs</a:t>
                      </a:r>
                    </a:p>
                    <a:p>
                      <a:pPr marL="0" indent="0" algn="l" fontAlgn="ctr">
                        <a:buFont typeface="Arial" panose="020B0604020202020204" pitchFamily="34" charset="0"/>
                        <a:buNone/>
                      </a:pP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GCS – Partner with Strategy Leads</a:t>
                      </a:r>
                    </a:p>
                    <a:p>
                      <a:pPr marL="0" indent="0" algn="l" fontAlgn="ctr">
                        <a:buFont typeface="Arial" panose="020B0604020202020204" pitchFamily="34" charset="0"/>
                        <a:buNone/>
                      </a:pP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Cyber Security, Cyber Operations</a:t>
                      </a:r>
                    </a:p>
                    <a:p>
                      <a:pPr marL="0" indent="0" algn="l" fontAlgn="ctr">
                        <a:buFont typeface="Arial" panose="020B0604020202020204" pitchFamily="34" charset="0"/>
                        <a:buNone/>
                      </a:pP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IT Risk, 3</a:t>
                      </a:r>
                      <a:r>
                        <a:rPr lang="en-US" sz="800" b="0" i="0" u="none" strike="noStrike" baseline="30000" dirty="0" smtClean="0">
                          <a:solidFill>
                            <a:schemeClr val="tx1">
                              <a:lumMod val="95000"/>
                              <a:lumOff val="5000"/>
                            </a:schemeClr>
                          </a:solidFill>
                          <a:effectLst/>
                          <a:latin typeface="Calibri" panose="020F0502020204030204" pitchFamily="34" charset="0"/>
                          <a:cs typeface="Calibri" panose="020F0502020204030204" pitchFamily="34" charset="0"/>
                        </a:rPr>
                        <a:t>rd</a:t>
                      </a: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 Party App Owners</a:t>
                      </a:r>
                    </a:p>
                  </a:txBody>
                  <a:tcPr/>
                </a:tc>
              </a:tr>
              <a:tr h="379141">
                <a:tc>
                  <a:txBody>
                    <a:bodyPr/>
                    <a:lstStyle/>
                    <a:p>
                      <a:pPr algn="ctr"/>
                      <a:r>
                        <a:rPr lang="en-US" sz="1000" dirty="0" smtClean="0"/>
                        <a:t>3</a:t>
                      </a:r>
                      <a:endParaRPr lang="en-US" sz="1000" dirty="0"/>
                    </a:p>
                  </a:txBody>
                  <a:tcPr anchor="ctr"/>
                </a:tc>
                <a:tc>
                  <a:txBody>
                    <a:bodyPr/>
                    <a:lstStyle/>
                    <a:p>
                      <a:r>
                        <a:rPr lang="en-US" sz="900" b="1" dirty="0" smtClean="0">
                          <a:solidFill>
                            <a:prstClr val="black">
                              <a:lumMod val="50000"/>
                              <a:lumOff val="50000"/>
                            </a:prstClr>
                          </a:solidFill>
                          <a:latin typeface="Arial" panose="020B0604020202020204" pitchFamily="34" charset="0"/>
                          <a:cs typeface="Arial" panose="020B0604020202020204" pitchFamily="34" charset="0"/>
                        </a:rPr>
                        <a:t>Reuse @ Scale: </a:t>
                      </a:r>
                    </a:p>
                    <a:p>
                      <a:r>
                        <a:rPr lang="en-US" sz="9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900" dirty="0" smtClean="0">
                          <a:latin typeface="Arial" panose="020B0604020202020204" pitchFamily="34" charset="0"/>
                          <a:cs typeface="Arial" panose="020B0604020202020204" pitchFamily="34" charset="0"/>
                        </a:rPr>
                        <a:t>Ease technology adoption across enterprise &amp; deliver target state faster</a:t>
                      </a:r>
                    </a:p>
                  </a:txBody>
                  <a:tcPr anchor="ctr"/>
                </a:tc>
                <a:tc>
                  <a:txBody>
                    <a:bodyPr/>
                    <a:lstStyle/>
                    <a:p>
                      <a:pPr algn="ctr"/>
                      <a:r>
                        <a:rPr lang="en-US" sz="1000" dirty="0" smtClean="0"/>
                        <a:t>18</a:t>
                      </a:r>
                      <a:endParaRPr lang="en-US" sz="1000" dirty="0"/>
                    </a:p>
                  </a:txBody>
                  <a:tcPr anchor="ctr"/>
                </a:tc>
                <a:tc>
                  <a:txBody>
                    <a:bodyPr/>
                    <a:lstStyle/>
                    <a:p>
                      <a:pPr algn="ctr"/>
                      <a:r>
                        <a:rPr lang="en-US" sz="1000" dirty="0" smtClean="0"/>
                        <a:t>3.5</a:t>
                      </a:r>
                      <a:endParaRPr lang="en-US" sz="1000" dirty="0"/>
                    </a:p>
                  </a:txBody>
                  <a:tcPr anchor="ctr"/>
                </a:tc>
                <a:tc>
                  <a:txBody>
                    <a:bodyPr/>
                    <a:lstStyle/>
                    <a:p>
                      <a:pPr algn="ctr"/>
                      <a:r>
                        <a:rPr lang="en-US" sz="1000" dirty="0" smtClean="0"/>
                        <a:t>18</a:t>
                      </a:r>
                      <a:endParaRPr lang="en-US" sz="1000" dirty="0"/>
                    </a:p>
                  </a:txBody>
                  <a:tcPr anchor="ctr"/>
                </a:tc>
                <a:tc>
                  <a:txBody>
                    <a:bodyPr/>
                    <a:lstStyle/>
                    <a:p>
                      <a:pPr algn="ctr"/>
                      <a:r>
                        <a:rPr lang="en-US" sz="1000" dirty="0" smtClean="0"/>
                        <a:t>3.5</a:t>
                      </a:r>
                      <a:endParaRPr lang="en-US" sz="1000" dirty="0"/>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800" b="0" i="0" u="none" strike="noStrike" kern="1200" cap="none" spc="0" normalizeH="0" baseline="0" noProof="0" dirty="0" smtClean="0">
                          <a:ln>
                            <a:noFill/>
                          </a:ln>
                          <a:solidFill>
                            <a:prstClr val="black"/>
                          </a:solidFill>
                          <a:effectLst/>
                          <a:uLnTx/>
                          <a:uFillTx/>
                          <a:latin typeface="+mn-lt"/>
                          <a:ea typeface="+mn-ea"/>
                          <a:cs typeface="+mn-cs"/>
                        </a:rPr>
                        <a:t>Enterprise Architecture Governance re-design</a:t>
                      </a:r>
                    </a:p>
                    <a:p>
                      <a:pPr marL="171450" marR="0" lvl="0" indent="-17145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800" b="0" i="0" u="none" strike="noStrike" kern="1200" cap="none" spc="0" normalizeH="0" baseline="0" noProof="0" dirty="0" smtClean="0">
                          <a:ln>
                            <a:noFill/>
                          </a:ln>
                          <a:solidFill>
                            <a:prstClr val="black"/>
                          </a:solidFill>
                          <a:effectLst/>
                          <a:uLnTx/>
                          <a:uFillTx/>
                          <a:latin typeface="+mn-lt"/>
                          <a:ea typeface="+mn-ea"/>
                          <a:cs typeface="+mn-cs"/>
                        </a:rPr>
                        <a:t>Cloud Platform Strategy, Architecture &amp; Governance</a:t>
                      </a:r>
                    </a:p>
                    <a:p>
                      <a:pPr marL="171450" indent="-171450" algn="l" fontAlgn="ctr">
                        <a:buSzPct val="100000"/>
                        <a:buFont typeface="Arial" panose="020B0604020202020204" pitchFamily="34" charset="0"/>
                        <a:buChar char="•"/>
                      </a:pP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Enterprise conversational platform (chat-bot, VPA, VCA) </a:t>
                      </a:r>
                      <a:r>
                        <a:rPr lang="en-US" sz="800" b="0" i="0" u="none" strike="noStrike" baseline="0" dirty="0" err="1" smtClean="0">
                          <a:solidFill>
                            <a:schemeClr val="tx1"/>
                          </a:solidFill>
                          <a:effectLst/>
                          <a:latin typeface="Calibri" panose="020F0502020204030204" pitchFamily="34" charset="0"/>
                          <a:cs typeface="Calibri" panose="020F0502020204030204" pitchFamily="34" charset="0"/>
                        </a:rPr>
                        <a:t>strat</a:t>
                      </a: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 &amp; arch</a:t>
                      </a:r>
                    </a:p>
                    <a:p>
                      <a:pPr marL="171450" indent="-171450" algn="l" fontAlgn="ctr">
                        <a:buSzPct val="100000"/>
                        <a:buFont typeface="Arial" panose="020B0604020202020204" pitchFamily="34" charset="0"/>
                        <a:buChar char="•"/>
                      </a:pP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Enterprise CRM  strategy/architecture &amp; COE</a:t>
                      </a:r>
                    </a:p>
                    <a:p>
                      <a:pPr marL="171450" marR="0" lvl="0" indent="-171450" algn="l" defTabSz="914498" rtl="0" eaLnBrk="1" fontAlgn="ctr" latinLnBrk="0" hangingPunct="1">
                        <a:lnSpc>
                          <a:spcPct val="100000"/>
                        </a:lnSpc>
                        <a:spcBef>
                          <a:spcPts val="0"/>
                        </a:spcBef>
                        <a:spcAft>
                          <a:spcPts val="0"/>
                        </a:spcAft>
                        <a:buClrTx/>
                        <a:buSzPct val="100000"/>
                        <a:buFont typeface="Arial" panose="020B0604020202020204" pitchFamily="34" charset="0"/>
                        <a:buChar char="•"/>
                        <a:tabLst/>
                        <a:defRPr/>
                      </a:pP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Distributed Application Patterns for </a:t>
                      </a:r>
                      <a:r>
                        <a:rPr lang="en-US" sz="800" b="0" i="0" u="none" strike="noStrike" baseline="0" dirty="0" err="1" smtClean="0">
                          <a:solidFill>
                            <a:schemeClr val="tx1"/>
                          </a:solidFill>
                          <a:effectLst/>
                          <a:latin typeface="Calibri" panose="020F0502020204030204" pitchFamily="34" charset="0"/>
                          <a:cs typeface="Calibri" panose="020F0502020204030204" pitchFamily="34" charset="0"/>
                        </a:rPr>
                        <a:t>IoT</a:t>
                      </a: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 </a:t>
                      </a:r>
                      <a:r>
                        <a:rPr lang="en-US" sz="800" b="0" i="0" u="none" strike="noStrike" baseline="0" dirty="0" err="1" smtClean="0">
                          <a:solidFill>
                            <a:schemeClr val="tx1"/>
                          </a:solidFill>
                          <a:effectLst/>
                          <a:latin typeface="Calibri" panose="020F0502020204030204" pitchFamily="34" charset="0"/>
                          <a:cs typeface="Calibri" panose="020F0502020204030204" pitchFamily="34" charset="0"/>
                        </a:rPr>
                        <a:t>Blockchain</a:t>
                      </a: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 and cloud-native</a:t>
                      </a:r>
                    </a:p>
                    <a:p>
                      <a:pPr marL="171450" marR="0" lvl="0" indent="-171450" algn="l" defTabSz="914498" rtl="0" eaLnBrk="1" fontAlgn="ctr"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800" b="0" i="0" u="none" strike="noStrike" kern="1200" cap="none" spc="0" normalizeH="0" baseline="0" noProof="0" dirty="0" smtClean="0">
                          <a:ln>
                            <a:noFill/>
                          </a:ln>
                          <a:solidFill>
                            <a:prstClr val="black"/>
                          </a:solidFill>
                          <a:effectLst/>
                          <a:uLnTx/>
                          <a:uFillTx/>
                          <a:latin typeface="+mn-lt"/>
                          <a:ea typeface="+mn-ea"/>
                          <a:cs typeface="+mn-cs"/>
                        </a:rPr>
                        <a:t>Enterprise Security Arch Pattern development (partial)</a:t>
                      </a:r>
                    </a:p>
                  </a:txBody>
                  <a:tcPr/>
                </a:tc>
                <a:tc>
                  <a:txBody>
                    <a:bodyPr/>
                    <a:lstStyle/>
                    <a:p>
                      <a:pPr marL="0" marR="0" lvl="0" indent="0" algn="l" defTabSz="914498" rtl="0" eaLnBrk="1" fontAlgn="ctr" latinLnBrk="0" hangingPunct="1">
                        <a:lnSpc>
                          <a:spcPct val="100000"/>
                        </a:lnSpc>
                        <a:spcBef>
                          <a:spcPts val="0"/>
                        </a:spcBef>
                        <a:spcAft>
                          <a:spcPts val="0"/>
                        </a:spcAft>
                        <a:buClrTx/>
                        <a:buSzPct val="100000"/>
                        <a:buFont typeface="Arial" panose="020B0604020202020204" pitchFamily="34" charset="0"/>
                        <a:buNone/>
                        <a:tabLst/>
                        <a:defRPr/>
                      </a:pPr>
                      <a:r>
                        <a:rPr kumimoji="0" lang="en-US" sz="800" b="0" i="0" u="none" strike="noStrike" kern="1200" cap="none" spc="0" normalizeH="0" baseline="0" noProof="0" dirty="0" err="1" smtClean="0">
                          <a:ln>
                            <a:noFill/>
                          </a:ln>
                          <a:solidFill>
                            <a:schemeClr val="tx1">
                              <a:lumMod val="95000"/>
                              <a:lumOff val="5000"/>
                            </a:schemeClr>
                          </a:solidFill>
                          <a:effectLst/>
                          <a:uLnTx/>
                          <a:uFillTx/>
                          <a:latin typeface="+mn-lt"/>
                          <a:ea typeface="+mn-ea"/>
                          <a:cs typeface="+mn-cs"/>
                        </a:rPr>
                        <a:t>LoB</a:t>
                      </a:r>
                      <a:r>
                        <a:rPr kumimoji="0" lang="en-US" sz="8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rPr>
                        <a:t> Dev Teams, Tech Domain Owners</a:t>
                      </a:r>
                    </a:p>
                    <a:p>
                      <a:pPr marL="0" indent="0" algn="l" fontAlgn="ctr">
                        <a:buFont typeface="Arial" panose="020B0604020202020204" pitchFamily="34" charset="0"/>
                        <a:buNone/>
                      </a:pP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CM, WMUS, GAM, Digital </a:t>
                      </a:r>
                      <a:r>
                        <a:rPr lang="en-US" sz="800" b="0" i="0" u="none" strike="noStrike" baseline="0" dirty="0" err="1" smtClean="0">
                          <a:solidFill>
                            <a:schemeClr val="tx1">
                              <a:lumMod val="95000"/>
                              <a:lumOff val="5000"/>
                            </a:schemeClr>
                          </a:solidFill>
                          <a:effectLst/>
                          <a:latin typeface="Calibri" panose="020F0502020204030204" pitchFamily="34" charset="0"/>
                          <a:cs typeface="Calibri" panose="020F0502020204030204" pitchFamily="34" charset="0"/>
                        </a:rPr>
                        <a:t>Mrkt</a:t>
                      </a: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 &amp; Sales</a:t>
                      </a:r>
                    </a:p>
                    <a:p>
                      <a:pPr marL="0" marR="0" lvl="0" indent="0" algn="l" defTabSz="914498" rtl="0" eaLnBrk="1" fontAlgn="ctr" latinLnBrk="0" hangingPunct="1">
                        <a:lnSpc>
                          <a:spcPct val="100000"/>
                        </a:lnSpc>
                        <a:spcBef>
                          <a:spcPts val="0"/>
                        </a:spcBef>
                        <a:spcAft>
                          <a:spcPts val="0"/>
                        </a:spcAft>
                        <a:buClrTx/>
                        <a:buSzPct val="100000"/>
                        <a:buFont typeface="Arial" panose="020B0604020202020204" pitchFamily="34" charset="0"/>
                        <a:buNone/>
                        <a:tabLst/>
                        <a:defRPr/>
                      </a:pPr>
                      <a:r>
                        <a:rPr kumimoji="0" lang="en-US" sz="8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rPr>
                        <a:t>CAO, T&amp;O Trans/Strat, P&amp;CB / WM</a:t>
                      </a:r>
                    </a:p>
                    <a:p>
                      <a:pPr marL="0" marR="0" lvl="0" indent="0" algn="l" defTabSz="914498" rtl="0" eaLnBrk="1" fontAlgn="ctr" latinLnBrk="0" hangingPunct="1">
                        <a:lnSpc>
                          <a:spcPct val="100000"/>
                        </a:lnSpc>
                        <a:spcBef>
                          <a:spcPts val="0"/>
                        </a:spcBef>
                        <a:spcAft>
                          <a:spcPts val="0"/>
                        </a:spcAft>
                        <a:buClrTx/>
                        <a:buSzPct val="100000"/>
                        <a:buFont typeface="Arial" panose="020B0604020202020204" pitchFamily="34" charset="0"/>
                        <a:buNone/>
                        <a:tabLst/>
                        <a:defRPr/>
                      </a:pPr>
                      <a:r>
                        <a:rPr kumimoji="0" lang="en-US" sz="8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rPr>
                        <a:t>Digital, </a:t>
                      </a:r>
                      <a:r>
                        <a:rPr kumimoji="0" lang="en-US" sz="800" b="0" i="0" u="none" strike="noStrike" kern="1200" cap="none" spc="0" normalizeH="0" baseline="0" noProof="0" dirty="0" err="1" smtClean="0">
                          <a:ln>
                            <a:noFill/>
                          </a:ln>
                          <a:solidFill>
                            <a:schemeClr val="tx1">
                              <a:lumMod val="95000"/>
                              <a:lumOff val="5000"/>
                            </a:schemeClr>
                          </a:solidFill>
                          <a:effectLst/>
                          <a:uLnTx/>
                          <a:uFillTx/>
                          <a:latin typeface="+mn-lt"/>
                          <a:ea typeface="+mn-ea"/>
                          <a:cs typeface="+mn-cs"/>
                        </a:rPr>
                        <a:t>LoB</a:t>
                      </a:r>
                      <a:r>
                        <a:rPr kumimoji="0" lang="en-US" sz="8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rPr>
                        <a:t> </a:t>
                      </a:r>
                      <a:r>
                        <a:rPr kumimoji="0" lang="en-US" sz="800" b="0" i="0" u="none" strike="noStrike" kern="1200" cap="none" spc="0" normalizeH="0" baseline="0" noProof="0" dirty="0" err="1" smtClean="0">
                          <a:ln>
                            <a:noFill/>
                          </a:ln>
                          <a:solidFill>
                            <a:schemeClr val="tx1">
                              <a:lumMod val="95000"/>
                              <a:lumOff val="5000"/>
                            </a:schemeClr>
                          </a:solidFill>
                          <a:effectLst/>
                          <a:uLnTx/>
                          <a:uFillTx/>
                          <a:latin typeface="+mn-lt"/>
                          <a:ea typeface="+mn-ea"/>
                          <a:cs typeface="+mn-cs"/>
                        </a:rPr>
                        <a:t>SalesForce</a:t>
                      </a:r>
                      <a:r>
                        <a:rPr kumimoji="0" lang="en-US" sz="8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rPr>
                        <a:t> consumers, I&amp;T</a:t>
                      </a:r>
                    </a:p>
                    <a:p>
                      <a:pPr marL="0" marR="0" lvl="0" indent="0" algn="l" defTabSz="914498" rtl="0" eaLnBrk="1" fontAlgn="ctr" latinLnBrk="0" hangingPunct="1">
                        <a:lnSpc>
                          <a:spcPct val="100000"/>
                        </a:lnSpc>
                        <a:spcBef>
                          <a:spcPts val="0"/>
                        </a:spcBef>
                        <a:spcAft>
                          <a:spcPts val="0"/>
                        </a:spcAft>
                        <a:buClrTx/>
                        <a:buSzPct val="100000"/>
                        <a:buFont typeface="Arial" panose="020B0604020202020204" pitchFamily="34" charset="0"/>
                        <a:buNone/>
                        <a:tabLst/>
                        <a:defRPr/>
                      </a:pP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CM, WMUS, GAM, Digital </a:t>
                      </a:r>
                      <a:r>
                        <a:rPr lang="en-US" sz="800" b="0" i="0" u="none" strike="noStrike" baseline="0" dirty="0" err="1" smtClean="0">
                          <a:solidFill>
                            <a:schemeClr val="tx1">
                              <a:lumMod val="95000"/>
                              <a:lumOff val="5000"/>
                            </a:schemeClr>
                          </a:solidFill>
                          <a:effectLst/>
                          <a:latin typeface="Calibri" panose="020F0502020204030204" pitchFamily="34" charset="0"/>
                          <a:cs typeface="Calibri" panose="020F0502020204030204" pitchFamily="34" charset="0"/>
                        </a:rPr>
                        <a:t>Mrkt</a:t>
                      </a: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 &amp; Sales</a:t>
                      </a:r>
                      <a:endParaRPr kumimoji="0" lang="en-US" sz="8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endParaRPr>
                    </a:p>
                    <a:p>
                      <a:pPr marL="0" marR="0" lvl="0" indent="0" algn="l" defTabSz="914498" rtl="0" eaLnBrk="1" fontAlgn="ctr" latinLnBrk="0" hangingPunct="1">
                        <a:lnSpc>
                          <a:spcPct val="100000"/>
                        </a:lnSpc>
                        <a:spcBef>
                          <a:spcPts val="0"/>
                        </a:spcBef>
                        <a:spcAft>
                          <a:spcPts val="0"/>
                        </a:spcAft>
                        <a:buClrTx/>
                        <a:buSzPct val="100000"/>
                        <a:buFont typeface="Arial" panose="020B0604020202020204" pitchFamily="34" charset="0"/>
                        <a:buNone/>
                        <a:tabLst/>
                        <a:defRPr/>
                      </a:pP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GCS, LOBs Solution Architects</a:t>
                      </a:r>
                    </a:p>
                  </a:txBody>
                  <a:tcPr/>
                </a:tc>
              </a:tr>
              <a:tr h="379141">
                <a:tc>
                  <a:txBody>
                    <a:bodyPr/>
                    <a:lstStyle/>
                    <a:p>
                      <a:pPr algn="ctr"/>
                      <a:r>
                        <a:rPr lang="en-US" sz="1000" dirty="0" smtClean="0"/>
                        <a:t>4</a:t>
                      </a:r>
                      <a:endParaRPr lang="en-US" sz="1000" dirty="0"/>
                    </a:p>
                  </a:txBody>
                  <a:tcPr anchor="ctr"/>
                </a:tc>
                <a:tc>
                  <a:txBody>
                    <a:bodyPr/>
                    <a:lstStyle/>
                    <a:p>
                      <a:r>
                        <a:rPr lang="en-US" sz="900" b="1" dirty="0" smtClean="0">
                          <a:solidFill>
                            <a:prstClr val="black">
                              <a:lumMod val="50000"/>
                              <a:lumOff val="50000"/>
                            </a:prstClr>
                          </a:solidFill>
                          <a:latin typeface="Arial" panose="020B0604020202020204" pitchFamily="34" charset="0"/>
                          <a:cs typeface="Arial" panose="020B0604020202020204" pitchFamily="34" charset="0"/>
                        </a:rPr>
                        <a:t>Core Modernization: </a:t>
                      </a:r>
                    </a:p>
                    <a:p>
                      <a:r>
                        <a:rPr lang="en-US" sz="9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900" dirty="0" smtClean="0">
                          <a:latin typeface="Arial" panose="020B0604020202020204" pitchFamily="34" charset="0"/>
                          <a:cs typeface="Arial" panose="020B0604020202020204" pitchFamily="34" charset="0"/>
                        </a:rPr>
                        <a:t>Unlock intrinsic value in core assets &amp; evolve core to enable systemic innovation</a:t>
                      </a:r>
                    </a:p>
                  </a:txBody>
                  <a:tcPr anchor="ctr"/>
                </a:tc>
                <a:tc>
                  <a:txBody>
                    <a:bodyPr/>
                    <a:lstStyle/>
                    <a:p>
                      <a:pPr algn="ctr"/>
                      <a:r>
                        <a:rPr lang="en-US" sz="1000" dirty="0" smtClean="0"/>
                        <a:t>6</a:t>
                      </a:r>
                      <a:endParaRPr lang="en-US" sz="1000" dirty="0"/>
                    </a:p>
                  </a:txBody>
                  <a:tcPr anchor="ctr"/>
                </a:tc>
                <a:tc>
                  <a:txBody>
                    <a:bodyPr/>
                    <a:lstStyle/>
                    <a:p>
                      <a:pPr algn="ctr"/>
                      <a:r>
                        <a:rPr lang="en-US" sz="1000" dirty="0" smtClean="0"/>
                        <a:t>1.2</a:t>
                      </a:r>
                      <a:endParaRPr lang="en-US" sz="1000" dirty="0"/>
                    </a:p>
                  </a:txBody>
                  <a:tcPr anchor="ctr"/>
                </a:tc>
                <a:tc>
                  <a:txBody>
                    <a:bodyPr/>
                    <a:lstStyle/>
                    <a:p>
                      <a:pPr algn="ctr"/>
                      <a:r>
                        <a:rPr lang="en-US" sz="1000" dirty="0" smtClean="0"/>
                        <a:t>6</a:t>
                      </a:r>
                      <a:endParaRPr lang="en-US" sz="1000" dirty="0"/>
                    </a:p>
                  </a:txBody>
                  <a:tcPr anchor="ctr"/>
                </a:tc>
                <a:tc>
                  <a:txBody>
                    <a:bodyPr/>
                    <a:lstStyle/>
                    <a:p>
                      <a:pPr algn="ctr"/>
                      <a:r>
                        <a:rPr lang="en-US" sz="1000" dirty="0" smtClean="0"/>
                        <a:t>1.2</a:t>
                      </a:r>
                      <a:endParaRPr lang="en-US" sz="1000" dirty="0"/>
                    </a:p>
                  </a:txBody>
                  <a:tcPr anchor="ctr"/>
                </a:tc>
                <a:tc>
                  <a:txBody>
                    <a:bodyPr/>
                    <a:lstStyle/>
                    <a:p>
                      <a:pPr marL="171450" indent="-171450" algn="l" fontAlgn="ctr">
                        <a:buFont typeface="Arial" panose="020B0604020202020204" pitchFamily="34" charset="0"/>
                        <a:buChar char="•"/>
                      </a:pP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Identify &amp; prioritize modernization targets to crown jewel apps</a:t>
                      </a:r>
                    </a:p>
                    <a:p>
                      <a:pPr marL="171450" marR="0" lvl="0" indent="-171450" algn="l" defTabSz="914498"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800" b="0" i="0" u="none" strike="noStrike" dirty="0" smtClean="0">
                          <a:solidFill>
                            <a:schemeClr val="tx1"/>
                          </a:solidFill>
                          <a:effectLst/>
                          <a:latin typeface="Calibri" panose="020F0502020204030204" pitchFamily="34" charset="0"/>
                          <a:cs typeface="Calibri" panose="020F0502020204030204" pitchFamily="34" charset="0"/>
                        </a:rPr>
                        <a:t>Establish RBC architecture for Digital Relationship Bank / RBC-as-a-Service</a:t>
                      </a:r>
                    </a:p>
                    <a:p>
                      <a:pPr marL="171450" marR="0" lvl="0" indent="-171450" algn="l" defTabSz="914498"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Modernize Data Capture from the mainframes</a:t>
                      </a:r>
                    </a:p>
                    <a:p>
                      <a:pPr marL="171450" marR="0" lvl="0" indent="-171450" algn="l" defTabSz="914498"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Reduce legacy infra cost through app retirement acceleration </a:t>
                      </a:r>
                    </a:p>
                  </a:txBody>
                  <a:tcPr/>
                </a:tc>
                <a:tc>
                  <a:txBody>
                    <a:bodyPr/>
                    <a:lstStyle/>
                    <a:p>
                      <a:pPr marL="0" marR="0" lvl="0" indent="0" algn="l" defTabSz="9144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T&amp;O </a:t>
                      </a:r>
                      <a:r>
                        <a:rPr lang="en-US" sz="800" b="0" i="0" u="none" strike="noStrike" baseline="0" dirty="0" err="1" smtClean="0">
                          <a:solidFill>
                            <a:schemeClr val="tx1">
                              <a:lumMod val="95000"/>
                              <a:lumOff val="5000"/>
                            </a:schemeClr>
                          </a:solidFill>
                          <a:effectLst/>
                          <a:latin typeface="Calibri" panose="020F0502020204030204" pitchFamily="34" charset="0"/>
                          <a:cs typeface="Calibri" panose="020F0502020204030204" pitchFamily="34" charset="0"/>
                        </a:rPr>
                        <a:t>LoBs</a:t>
                      </a: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 Arch Leads &amp; Strategy</a:t>
                      </a:r>
                    </a:p>
                    <a:p>
                      <a:pPr marL="0" marR="0" lvl="0" indent="0" algn="l" defTabSz="9144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T&amp;O </a:t>
                      </a:r>
                      <a:r>
                        <a:rPr lang="en-US" sz="800" b="0" i="0" u="none" strike="noStrike" baseline="0" dirty="0" err="1" smtClean="0">
                          <a:solidFill>
                            <a:schemeClr val="tx1">
                              <a:lumMod val="95000"/>
                              <a:lumOff val="5000"/>
                            </a:schemeClr>
                          </a:solidFill>
                          <a:effectLst/>
                          <a:latin typeface="Calibri" panose="020F0502020204030204" pitchFamily="34" charset="0"/>
                          <a:cs typeface="Calibri" panose="020F0502020204030204" pitchFamily="34" charset="0"/>
                        </a:rPr>
                        <a:t>LoBs</a:t>
                      </a: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 Arch Leads &amp; Strategy</a:t>
                      </a:r>
                    </a:p>
                    <a:p>
                      <a:pPr marL="0" marR="0" lvl="0" indent="0" algn="l" defTabSz="9144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T&amp;O </a:t>
                      </a:r>
                      <a:r>
                        <a:rPr lang="en-US" sz="800" b="0" i="0" u="none" strike="noStrike" baseline="0" dirty="0" err="1" smtClean="0">
                          <a:solidFill>
                            <a:schemeClr val="tx1">
                              <a:lumMod val="95000"/>
                              <a:lumOff val="5000"/>
                            </a:schemeClr>
                          </a:solidFill>
                          <a:effectLst/>
                          <a:latin typeface="Calibri" panose="020F0502020204030204" pitchFamily="34" charset="0"/>
                          <a:cs typeface="Calibri" panose="020F0502020204030204" pitchFamily="34" charset="0"/>
                        </a:rPr>
                        <a:t>LoBs</a:t>
                      </a: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 </a:t>
                      </a:r>
                      <a:r>
                        <a:rPr lang="en-US" sz="800" b="0" i="0" u="none" strike="noStrike" baseline="0" dirty="0" err="1" smtClean="0">
                          <a:solidFill>
                            <a:schemeClr val="tx1">
                              <a:lumMod val="95000"/>
                              <a:lumOff val="5000"/>
                            </a:schemeClr>
                          </a:solidFill>
                          <a:effectLst/>
                          <a:latin typeface="Calibri" panose="020F0502020204030204" pitchFamily="34" charset="0"/>
                          <a:cs typeface="Calibri" panose="020F0502020204030204" pitchFamily="34" charset="0"/>
                        </a:rPr>
                        <a:t>AppDev</a:t>
                      </a: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 Teams</a:t>
                      </a:r>
                    </a:p>
                    <a:p>
                      <a:pPr marL="0" marR="0" lvl="0" indent="0" algn="l" defTabSz="9144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T&amp;O </a:t>
                      </a:r>
                      <a:r>
                        <a:rPr lang="en-US" sz="800" b="0" i="0" u="none" strike="noStrike" baseline="0" dirty="0" err="1" smtClean="0">
                          <a:solidFill>
                            <a:schemeClr val="tx1">
                              <a:lumMod val="95000"/>
                              <a:lumOff val="5000"/>
                            </a:schemeClr>
                          </a:solidFill>
                          <a:effectLst/>
                          <a:latin typeface="Calibri" panose="020F0502020204030204" pitchFamily="34" charset="0"/>
                          <a:cs typeface="Calibri" panose="020F0502020204030204" pitchFamily="34" charset="0"/>
                        </a:rPr>
                        <a:t>LoBs</a:t>
                      </a: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 Application Owners</a:t>
                      </a:r>
                    </a:p>
                  </a:txBody>
                  <a:tcPr/>
                </a:tc>
              </a:tr>
              <a:tr h="140458">
                <a:tc gridSpan="2">
                  <a:txBody>
                    <a:bodyPr/>
                    <a:lstStyle/>
                    <a:p>
                      <a:r>
                        <a:rPr lang="en-US" sz="1000" b="1" dirty="0" smtClean="0"/>
                        <a:t>Subtotal </a:t>
                      </a:r>
                      <a:r>
                        <a:rPr lang="en-US" sz="1000" b="0" dirty="0" smtClean="0"/>
                        <a:t>(Current</a:t>
                      </a:r>
                      <a:r>
                        <a:rPr lang="en-US" sz="1000" b="0" baseline="0" dirty="0" smtClean="0"/>
                        <a:t> 2018 FTE &amp; Forecast)</a:t>
                      </a:r>
                      <a:endParaRPr lang="en-US" sz="1000" b="1" dirty="0"/>
                    </a:p>
                  </a:txBody>
                  <a:tcPr anchor="ctr">
                    <a:solidFill>
                      <a:schemeClr val="bg1">
                        <a:lumMod val="85000"/>
                      </a:schemeClr>
                    </a:solidFill>
                  </a:tcPr>
                </a:tc>
                <a:tc hMerge="1">
                  <a:txBody>
                    <a:bodyPr/>
                    <a:lstStyle/>
                    <a:p>
                      <a:endParaRPr lang="en-US"/>
                    </a:p>
                  </a:txBody>
                  <a:tcPr/>
                </a:tc>
                <a:tc>
                  <a:txBody>
                    <a:bodyPr/>
                    <a:lstStyle/>
                    <a:p>
                      <a:pPr algn="ctr"/>
                      <a:r>
                        <a:rPr lang="en-US" sz="1000" b="1" dirty="0" smtClean="0"/>
                        <a:t>48*</a:t>
                      </a:r>
                    </a:p>
                  </a:txBody>
                  <a:tcPr anchor="ctr">
                    <a:solidFill>
                      <a:schemeClr val="bg1">
                        <a:lumMod val="85000"/>
                      </a:schemeClr>
                    </a:solidFill>
                  </a:tcPr>
                </a:tc>
                <a:tc>
                  <a:txBody>
                    <a:bodyPr/>
                    <a:lstStyle/>
                    <a:p>
                      <a:pPr algn="ctr"/>
                      <a:r>
                        <a:rPr lang="en-US" sz="1000" b="1" dirty="0" smtClean="0"/>
                        <a:t>11</a:t>
                      </a:r>
                      <a:endParaRPr lang="en-US" sz="1000" b="1" dirty="0"/>
                    </a:p>
                  </a:txBody>
                  <a:tcPr anchor="ctr">
                    <a:solidFill>
                      <a:schemeClr val="bg1">
                        <a:lumMod val="85000"/>
                      </a:schemeClr>
                    </a:solidFill>
                  </a:tcPr>
                </a:tc>
                <a:tc>
                  <a:txBody>
                    <a:bodyPr/>
                    <a:lstStyle/>
                    <a:p>
                      <a:pPr algn="ctr"/>
                      <a:r>
                        <a:rPr lang="en-US" sz="1000" b="1" dirty="0" smtClean="0"/>
                        <a:t>49*</a:t>
                      </a:r>
                      <a:endParaRPr lang="en-US" sz="1000" b="1" dirty="0"/>
                    </a:p>
                  </a:txBody>
                  <a:tcPr anchor="ctr">
                    <a:solidFill>
                      <a:schemeClr val="bg1">
                        <a:lumMod val="85000"/>
                      </a:schemeClr>
                    </a:solidFill>
                  </a:tcPr>
                </a:tc>
                <a:tc>
                  <a:txBody>
                    <a:bodyPr/>
                    <a:lstStyle/>
                    <a:p>
                      <a:pPr algn="ctr"/>
                      <a:r>
                        <a:rPr lang="en-US" sz="1000" b="1" dirty="0" smtClean="0"/>
                        <a:t>11.2</a:t>
                      </a:r>
                      <a:endParaRPr lang="en-US" sz="1000" b="1" dirty="0"/>
                    </a:p>
                  </a:txBody>
                  <a:tcPr anchor="ctr">
                    <a:solidFill>
                      <a:schemeClr val="bg1">
                        <a:lumMod val="85000"/>
                      </a:schemeClr>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dirty="0" smtClean="0">
                        <a:ln>
                          <a:noFill/>
                        </a:ln>
                        <a:solidFill>
                          <a:prstClr val="black">
                            <a:lumMod val="95000"/>
                            <a:lumOff val="5000"/>
                          </a:prstClr>
                        </a:solidFill>
                        <a:effectLst/>
                        <a:uLnTx/>
                        <a:uFillTx/>
                        <a:latin typeface="+mn-lt"/>
                        <a:ea typeface="+mn-ea"/>
                        <a:cs typeface="+mn-cs"/>
                      </a:endParaRPr>
                    </a:p>
                  </a:txBody>
                  <a:tcPr anchor="ctr">
                    <a:solidFill>
                      <a:schemeClr val="bg1">
                        <a:lumMod val="85000"/>
                      </a:schemeClr>
                    </a:solidFill>
                  </a:tcPr>
                </a:tc>
                <a:tc hMerge="1">
                  <a:txBody>
                    <a:bodyPr/>
                    <a:lstStyle/>
                    <a:p>
                      <a:endParaRPr lang="en-US" sz="1000" b="0" i="1" baseline="0" dirty="0" smtClean="0"/>
                    </a:p>
                  </a:txBody>
                  <a:tcPr anchor="ctr">
                    <a:solidFill>
                      <a:schemeClr val="bg1">
                        <a:lumMod val="85000"/>
                      </a:schemeClr>
                    </a:solidFill>
                  </a:tcPr>
                </a:tc>
              </a:tr>
              <a:tr h="441585">
                <a:tc>
                  <a:txBody>
                    <a:bodyPr/>
                    <a:lstStyle/>
                    <a:p>
                      <a:pPr algn="ctr"/>
                      <a:r>
                        <a:rPr lang="en-US" sz="1000" dirty="0" smtClean="0"/>
                        <a:t>5</a:t>
                      </a:r>
                      <a:endParaRPr lang="en-US" sz="1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Secure the Enterprise: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Goal: </a:t>
                      </a:r>
                      <a:r>
                        <a:rPr kumimoji="0" lang="en-US" sz="9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Holistic security management &amp; easy security implementation across the enterprise</a:t>
                      </a:r>
                    </a:p>
                  </a:txBody>
                  <a:tcPr anchor="ctr"/>
                </a:tc>
                <a:tc>
                  <a:txBody>
                    <a:bodyPr/>
                    <a:lstStyle/>
                    <a:p>
                      <a:endParaRPr lang="en-US" sz="1000" dirty="0"/>
                    </a:p>
                  </a:txBody>
                  <a:tcPr/>
                </a:tc>
                <a:tc>
                  <a:txBody>
                    <a:bodyPr/>
                    <a:lstStyle/>
                    <a:p>
                      <a:pPr algn="ctr"/>
                      <a:endParaRPr lang="en-US" sz="1000" dirty="0"/>
                    </a:p>
                  </a:txBody>
                  <a:tcPr/>
                </a:tc>
                <a:tc>
                  <a:txBody>
                    <a:bodyPr/>
                    <a:lstStyle/>
                    <a:p>
                      <a:pPr marL="0" algn="ctr" defTabSz="914400" rtl="0" eaLnBrk="1" latinLnBrk="0" hangingPunct="1"/>
                      <a:r>
                        <a:rPr lang="en-US" sz="1000" kern="1200" dirty="0" smtClean="0">
                          <a:solidFill>
                            <a:schemeClr val="tx1"/>
                          </a:solidFill>
                          <a:latin typeface="+mn-lt"/>
                          <a:ea typeface="+mn-ea"/>
                          <a:cs typeface="+mn-cs"/>
                        </a:rPr>
                        <a:t>5</a:t>
                      </a:r>
                    </a:p>
                  </a:txBody>
                  <a:tcPr anchor="ctr"/>
                </a:tc>
                <a:tc>
                  <a:txBody>
                    <a:bodyPr/>
                    <a:lstStyle/>
                    <a:p>
                      <a:pPr algn="ctr"/>
                      <a:r>
                        <a:rPr lang="en-US" sz="1000" kern="1200" dirty="0" smtClean="0">
                          <a:solidFill>
                            <a:schemeClr val="tx1"/>
                          </a:solidFill>
                          <a:latin typeface="+mn-lt"/>
                          <a:ea typeface="+mn-ea"/>
                          <a:cs typeface="+mn-cs"/>
                        </a:rPr>
                        <a:t>1.4</a:t>
                      </a:r>
                      <a:endParaRPr lang="en-US" sz="1000" kern="1200" dirty="0">
                        <a:solidFill>
                          <a:schemeClr val="tx1"/>
                        </a:solidFill>
                        <a:latin typeface="+mn-lt"/>
                        <a:ea typeface="+mn-ea"/>
                        <a:cs typeface="+mn-cs"/>
                      </a:endParaRPr>
                    </a:p>
                  </a:txBody>
                  <a:tcPr anchor="ctr"/>
                </a:tc>
                <a:tc>
                  <a:txBody>
                    <a:bodyPr/>
                    <a:lstStyle/>
                    <a:p>
                      <a:pPr marL="171450" indent="-171450" algn="l" fontAlgn="ctr">
                        <a:buFont typeface="Arial" panose="020B0604020202020204" pitchFamily="34" charset="0"/>
                        <a:buChar char="•"/>
                      </a:pPr>
                      <a:r>
                        <a:rPr lang="en-US" sz="800" b="0" i="0" u="none" strike="noStrike" dirty="0" smtClean="0">
                          <a:solidFill>
                            <a:schemeClr val="tx1"/>
                          </a:solidFill>
                          <a:effectLst/>
                          <a:latin typeface="Calibri" panose="020F0502020204030204" pitchFamily="34" charset="0"/>
                          <a:cs typeface="Calibri" panose="020F0502020204030204" pitchFamily="34" charset="0"/>
                        </a:rPr>
                        <a:t>Cloud, Data-Protect, Cyber-Threat,</a:t>
                      </a: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 App &amp; Network</a:t>
                      </a:r>
                      <a:r>
                        <a:rPr lang="en-US" sz="800" b="0" i="0" u="none" strike="noStrike" dirty="0" smtClean="0">
                          <a:solidFill>
                            <a:schemeClr val="tx1"/>
                          </a:solidFill>
                          <a:effectLst/>
                          <a:latin typeface="Calibri" panose="020F0502020204030204" pitchFamily="34" charset="0"/>
                          <a:cs typeface="Calibri" panose="020F0502020204030204" pitchFamily="34" charset="0"/>
                        </a:rPr>
                        <a:t> </a:t>
                      </a:r>
                      <a:r>
                        <a:rPr lang="en-US" sz="800" b="1" i="0" u="none" strike="noStrike" dirty="0" smtClean="0">
                          <a:solidFill>
                            <a:schemeClr val="tx1"/>
                          </a:solidFill>
                          <a:effectLst/>
                          <a:latin typeface="Calibri" panose="020F0502020204030204" pitchFamily="34" charset="0"/>
                          <a:cs typeface="Calibri" panose="020F0502020204030204" pitchFamily="34" charset="0"/>
                        </a:rPr>
                        <a:t>Security Arch</a:t>
                      </a:r>
                      <a:r>
                        <a:rPr lang="en-US" sz="800" b="1" i="0" u="none" strike="noStrike" baseline="0" dirty="0" smtClean="0">
                          <a:solidFill>
                            <a:schemeClr val="tx1"/>
                          </a:solidFill>
                          <a:effectLst/>
                          <a:latin typeface="Calibri" panose="020F0502020204030204" pitchFamily="34" charset="0"/>
                          <a:cs typeface="Calibri" panose="020F0502020204030204" pitchFamily="34" charset="0"/>
                        </a:rPr>
                        <a:t> </a:t>
                      </a: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 (full)</a:t>
                      </a:r>
                      <a:endParaRPr lang="en-US" sz="800" b="0" i="0" u="none" strike="noStrike" dirty="0" smtClean="0">
                        <a:solidFill>
                          <a:schemeClr val="tx1"/>
                        </a:solidFill>
                        <a:effectLst/>
                        <a:latin typeface="Calibri" panose="020F0502020204030204" pitchFamily="34" charset="0"/>
                        <a:cs typeface="Calibri" panose="020F0502020204030204" pitchFamily="34" charset="0"/>
                      </a:endParaRPr>
                    </a:p>
                    <a:p>
                      <a:pPr marL="171450" indent="-171450" algn="l" fontAlgn="ctr">
                        <a:buFont typeface="Arial" panose="020B0604020202020204" pitchFamily="34" charset="0"/>
                        <a:buChar char="•"/>
                      </a:pPr>
                      <a:r>
                        <a:rPr lang="en-US" sz="800" b="0" i="0" u="none" strike="noStrike" dirty="0" smtClean="0">
                          <a:solidFill>
                            <a:schemeClr val="tx1"/>
                          </a:solidFill>
                          <a:effectLst/>
                          <a:latin typeface="Calibri" panose="020F0502020204030204" pitchFamily="34" charset="0"/>
                          <a:cs typeface="Calibri" panose="020F0502020204030204" pitchFamily="34" charset="0"/>
                        </a:rPr>
                        <a:t>Digital,</a:t>
                      </a: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 </a:t>
                      </a:r>
                      <a:r>
                        <a:rPr lang="en-US" sz="800" b="0" i="0" u="none" strike="noStrike" dirty="0" smtClean="0">
                          <a:solidFill>
                            <a:schemeClr val="tx1"/>
                          </a:solidFill>
                          <a:effectLst/>
                          <a:latin typeface="Calibri" panose="020F0502020204030204" pitchFamily="34" charset="0"/>
                          <a:cs typeface="Calibri" panose="020F0502020204030204" pitchFamily="34" charset="0"/>
                        </a:rPr>
                        <a:t>Data,</a:t>
                      </a: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 </a:t>
                      </a:r>
                      <a:r>
                        <a:rPr lang="en-US" sz="800" b="0" i="0" u="none" strike="noStrike" baseline="0" dirty="0" err="1" smtClean="0">
                          <a:solidFill>
                            <a:schemeClr val="tx1"/>
                          </a:solidFill>
                          <a:effectLst/>
                          <a:latin typeface="Calibri" panose="020F0502020204030204" pitchFamily="34" charset="0"/>
                          <a:cs typeface="Calibri" panose="020F0502020204030204" pitchFamily="34" charset="0"/>
                        </a:rPr>
                        <a:t>LoB</a:t>
                      </a: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-Solution </a:t>
                      </a:r>
                      <a:r>
                        <a:rPr lang="en-US" sz="800" b="1" i="0" u="none" strike="noStrike" baseline="0" dirty="0" smtClean="0">
                          <a:solidFill>
                            <a:schemeClr val="tx1"/>
                          </a:solidFill>
                          <a:effectLst/>
                          <a:latin typeface="Calibri" panose="020F0502020204030204" pitchFamily="34" charset="0"/>
                          <a:cs typeface="Calibri" panose="020F0502020204030204" pitchFamily="34" charset="0"/>
                        </a:rPr>
                        <a:t>Security </a:t>
                      </a:r>
                      <a:r>
                        <a:rPr lang="en-US" sz="800" b="1" i="0" u="none" strike="noStrike" dirty="0" smtClean="0">
                          <a:solidFill>
                            <a:schemeClr val="tx1"/>
                          </a:solidFill>
                          <a:effectLst/>
                          <a:latin typeface="Calibri" panose="020F0502020204030204" pitchFamily="34" charset="0"/>
                          <a:cs typeface="Calibri" panose="020F0502020204030204" pitchFamily="34" charset="0"/>
                        </a:rPr>
                        <a:t>Architecture </a:t>
                      </a:r>
                      <a:r>
                        <a:rPr lang="en-US" sz="800" b="0" i="0" u="none" strike="noStrike" dirty="0" smtClean="0">
                          <a:solidFill>
                            <a:schemeClr val="tx1"/>
                          </a:solidFill>
                          <a:effectLst/>
                          <a:latin typeface="Calibri" panose="020F0502020204030204" pitchFamily="34" charset="0"/>
                          <a:cs typeface="Calibri" panose="020F0502020204030204" pitchFamily="34" charset="0"/>
                        </a:rPr>
                        <a:t>support (full)</a:t>
                      </a:r>
                    </a:p>
                    <a:p>
                      <a:pPr marL="171450" indent="-171450" algn="l" fontAlgn="ctr">
                        <a:buFont typeface="Arial" panose="020B0604020202020204" pitchFamily="34" charset="0"/>
                        <a:buChar char="•"/>
                      </a:pPr>
                      <a:r>
                        <a:rPr lang="en-US" sz="800" b="0" i="0" u="none" strike="noStrike" dirty="0" smtClean="0">
                          <a:solidFill>
                            <a:schemeClr val="tx1"/>
                          </a:solidFill>
                          <a:effectLst/>
                          <a:latin typeface="Calibri" panose="020F0502020204030204" pitchFamily="34" charset="0"/>
                          <a:cs typeface="Calibri" panose="020F0502020204030204" pitchFamily="34" charset="0"/>
                        </a:rPr>
                        <a:t>Server</a:t>
                      </a: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 &amp; Endpoint </a:t>
                      </a:r>
                      <a:r>
                        <a:rPr lang="en-US" sz="800" b="1" i="0" u="none" strike="noStrike" baseline="0" dirty="0" smtClean="0">
                          <a:solidFill>
                            <a:schemeClr val="tx1"/>
                          </a:solidFill>
                          <a:effectLst/>
                          <a:latin typeface="Calibri" panose="020F0502020204030204" pitchFamily="34" charset="0"/>
                          <a:cs typeface="Calibri" panose="020F0502020204030204" pitchFamily="34" charset="0"/>
                        </a:rPr>
                        <a:t>Security Architecture </a:t>
                      </a: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&amp; Patterns</a:t>
                      </a:r>
                    </a:p>
                    <a:p>
                      <a:pPr marL="171450" indent="-171450" algn="l" fontAlgn="ctr">
                        <a:buFont typeface="Arial" panose="020B0604020202020204" pitchFamily="34" charset="0"/>
                        <a:buChar char="•"/>
                      </a:pPr>
                      <a:r>
                        <a:rPr lang="en-US" sz="800" b="0" i="0" u="none" strike="noStrike" baseline="0" dirty="0" smtClean="0">
                          <a:solidFill>
                            <a:schemeClr val="tx1"/>
                          </a:solidFill>
                          <a:effectLst/>
                          <a:latin typeface="Calibri" panose="020F0502020204030204" pitchFamily="34" charset="0"/>
                          <a:cs typeface="Calibri" panose="020F0502020204030204" pitchFamily="34" charset="0"/>
                        </a:rPr>
                        <a:t>Business Critical Process Risk Analysis</a:t>
                      </a:r>
                      <a:endParaRPr lang="en-US" sz="800" b="0" i="0" u="none" strike="noStrike" dirty="0" smtClean="0">
                        <a:solidFill>
                          <a:schemeClr val="tx1"/>
                        </a:solidFill>
                        <a:effectLst/>
                        <a:latin typeface="Calibri" panose="020F0502020204030204" pitchFamily="34" charset="0"/>
                        <a:cs typeface="Calibri" panose="020F0502020204030204" pitchFamily="34" charset="0"/>
                      </a:endParaRPr>
                    </a:p>
                  </a:txBody>
                  <a:tcPr/>
                </a:tc>
                <a:tc>
                  <a:txBody>
                    <a:bodyPr/>
                    <a:lstStyle/>
                    <a:p>
                      <a:pPr marL="0" indent="0" algn="l" fontAlgn="ctr">
                        <a:buFont typeface="Arial" panose="020B0604020202020204" pitchFamily="34" charset="0"/>
                        <a:buNone/>
                      </a:pPr>
                      <a:r>
                        <a:rPr lang="en-US" sz="800" b="0" i="0" u="none" strike="noStrike" dirty="0" smtClean="0">
                          <a:solidFill>
                            <a:schemeClr val="tx1">
                              <a:lumMod val="95000"/>
                              <a:lumOff val="5000"/>
                            </a:schemeClr>
                          </a:solidFill>
                          <a:effectLst/>
                          <a:latin typeface="Calibri" panose="020F0502020204030204" pitchFamily="34" charset="0"/>
                          <a:cs typeface="Calibri" panose="020F0502020204030204" pitchFamily="34" charset="0"/>
                        </a:rPr>
                        <a:t>GCS,</a:t>
                      </a: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 Cloud, DNA, Digital</a:t>
                      </a:r>
                      <a:endParaRPr lang="en-US" sz="800" b="0" i="0" u="none" strike="noStrike" dirty="0" smtClean="0">
                        <a:solidFill>
                          <a:schemeClr val="tx1">
                            <a:lumMod val="95000"/>
                            <a:lumOff val="5000"/>
                          </a:schemeClr>
                        </a:solidFill>
                        <a:effectLst/>
                        <a:latin typeface="Calibri" panose="020F0502020204030204" pitchFamily="34" charset="0"/>
                        <a:cs typeface="Calibri" panose="020F0502020204030204" pitchFamily="34" charset="0"/>
                      </a:endParaRPr>
                    </a:p>
                    <a:p>
                      <a:pPr marL="0" indent="0" algn="l" fontAlgn="ctr">
                        <a:buFont typeface="Arial" panose="020B0604020202020204" pitchFamily="34" charset="0"/>
                        <a:buNone/>
                      </a:pPr>
                      <a:r>
                        <a:rPr lang="en-US" sz="800" b="0" i="0" u="none" strike="noStrike" dirty="0" smtClean="0">
                          <a:solidFill>
                            <a:schemeClr val="tx1">
                              <a:lumMod val="95000"/>
                              <a:lumOff val="5000"/>
                            </a:schemeClr>
                          </a:solidFill>
                          <a:effectLst/>
                          <a:latin typeface="Calibri" panose="020F0502020204030204" pitchFamily="34" charset="0"/>
                          <a:cs typeface="Calibri" panose="020F0502020204030204" pitchFamily="34" charset="0"/>
                        </a:rPr>
                        <a:t>DNA, GCS,</a:t>
                      </a: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 </a:t>
                      </a:r>
                      <a:r>
                        <a:rPr lang="en-US" sz="800" b="0" i="0" u="none" strike="noStrike" dirty="0" smtClean="0">
                          <a:solidFill>
                            <a:schemeClr val="tx1">
                              <a:lumMod val="95000"/>
                              <a:lumOff val="5000"/>
                            </a:schemeClr>
                          </a:solidFill>
                          <a:effectLst/>
                          <a:latin typeface="Calibri" panose="020F0502020204030204" pitchFamily="34" charset="0"/>
                          <a:cs typeface="Calibri" panose="020F0502020204030204" pitchFamily="34" charset="0"/>
                        </a:rPr>
                        <a:t>LOBs Solution Architects</a:t>
                      </a:r>
                    </a:p>
                    <a:p>
                      <a:pPr marL="0" indent="0" algn="l" fontAlgn="ctr">
                        <a:buFont typeface="Arial" panose="020B0604020202020204" pitchFamily="34" charset="0"/>
                        <a:buNone/>
                      </a:pPr>
                      <a:r>
                        <a:rPr lang="en-US" sz="800" b="0" i="0" u="none" strike="noStrike" dirty="0" smtClean="0">
                          <a:solidFill>
                            <a:schemeClr val="tx1">
                              <a:lumMod val="95000"/>
                              <a:lumOff val="5000"/>
                            </a:schemeClr>
                          </a:solidFill>
                          <a:effectLst/>
                          <a:latin typeface="Calibri" panose="020F0502020204030204" pitchFamily="34" charset="0"/>
                          <a:cs typeface="Calibri" panose="020F0502020204030204" pitchFamily="34" charset="0"/>
                        </a:rPr>
                        <a:t>GCS</a:t>
                      </a:r>
                    </a:p>
                    <a:p>
                      <a:pPr marL="0" indent="0" algn="l" fontAlgn="ctr">
                        <a:buFont typeface="Arial" panose="020B0604020202020204" pitchFamily="34" charset="0"/>
                        <a:buNone/>
                      </a:pPr>
                      <a:r>
                        <a:rPr lang="en-US" sz="800" b="0" i="0" u="none" strike="noStrike" dirty="0" smtClean="0">
                          <a:solidFill>
                            <a:schemeClr val="tx1">
                              <a:lumMod val="95000"/>
                              <a:lumOff val="5000"/>
                            </a:schemeClr>
                          </a:solidFill>
                          <a:effectLst/>
                          <a:latin typeface="Calibri" panose="020F0502020204030204" pitchFamily="34" charset="0"/>
                          <a:cs typeface="Calibri" panose="020F0502020204030204" pitchFamily="34" charset="0"/>
                        </a:rPr>
                        <a:t>GCS, GRM</a:t>
                      </a: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 &amp; LOBs</a:t>
                      </a:r>
                      <a:endParaRPr lang="en-US" sz="800" b="0" i="0" u="none" strike="noStrike" dirty="0" smtClean="0">
                        <a:solidFill>
                          <a:schemeClr val="tx1">
                            <a:lumMod val="95000"/>
                            <a:lumOff val="5000"/>
                          </a:schemeClr>
                        </a:solidFill>
                        <a:effectLst/>
                        <a:latin typeface="Calibri" panose="020F0502020204030204" pitchFamily="34" charset="0"/>
                        <a:cs typeface="Calibri" panose="020F0502020204030204" pitchFamily="34" charset="0"/>
                      </a:endParaRPr>
                    </a:p>
                  </a:txBody>
                  <a:tcPr/>
                </a:tc>
              </a:tr>
              <a:tr h="369155">
                <a:tc>
                  <a:txBody>
                    <a:bodyPr/>
                    <a:lstStyle/>
                    <a:p>
                      <a:pPr algn="ctr"/>
                      <a:r>
                        <a:rPr lang="en-US" sz="1000" dirty="0" smtClean="0"/>
                        <a:t>6</a:t>
                      </a:r>
                      <a:endParaRPr lang="en-US" sz="1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Reuse @ Scale: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Goal: </a:t>
                      </a:r>
                      <a:r>
                        <a:rPr kumimoji="0" lang="en-US" sz="9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Ease technology adoption across enterprise &amp; deliver target state faster</a:t>
                      </a:r>
                    </a:p>
                  </a:txBody>
                  <a:tcPr anchor="ctr"/>
                </a:tc>
                <a:tc>
                  <a:txBody>
                    <a:bodyPr/>
                    <a:lstStyle/>
                    <a:p>
                      <a:endParaRPr lang="en-US" sz="1000" dirty="0"/>
                    </a:p>
                  </a:txBody>
                  <a:tcPr/>
                </a:tc>
                <a:tc>
                  <a:txBody>
                    <a:bodyPr/>
                    <a:lstStyle/>
                    <a:p>
                      <a:endParaRPr lang="en-US" sz="1000" dirty="0"/>
                    </a:p>
                  </a:txBody>
                  <a:tcPr/>
                </a:tc>
                <a:tc>
                  <a:txBody>
                    <a:bodyPr/>
                    <a:lstStyle/>
                    <a:p>
                      <a:pPr marL="0" algn="ctr" defTabSz="914400" rtl="0" eaLnBrk="1" latinLnBrk="0" hangingPunct="1"/>
                      <a:r>
                        <a:rPr lang="en-US" sz="1000" kern="1200" dirty="0" smtClean="0">
                          <a:solidFill>
                            <a:schemeClr val="tx1"/>
                          </a:solidFill>
                          <a:latin typeface="+mn-lt"/>
                          <a:ea typeface="+mn-ea"/>
                          <a:cs typeface="+mn-cs"/>
                        </a:rPr>
                        <a:t>12</a:t>
                      </a:r>
                      <a:endParaRPr lang="en-US" sz="1000" kern="1200" dirty="0">
                        <a:solidFill>
                          <a:schemeClr val="tx1"/>
                        </a:solidFill>
                        <a:latin typeface="+mn-lt"/>
                        <a:ea typeface="+mn-ea"/>
                        <a:cs typeface="+mn-cs"/>
                      </a:endParaRPr>
                    </a:p>
                  </a:txBody>
                  <a:tcPr anchor="ctr"/>
                </a:tc>
                <a:tc>
                  <a:txBody>
                    <a:bodyPr/>
                    <a:lstStyle/>
                    <a:p>
                      <a:pPr marL="0" algn="ctr" defTabSz="914400" rtl="0" eaLnBrk="1" latinLnBrk="0" hangingPunct="1"/>
                      <a:r>
                        <a:rPr lang="en-US" sz="1000" kern="1200" dirty="0" smtClean="0">
                          <a:solidFill>
                            <a:schemeClr val="tx1"/>
                          </a:solidFill>
                          <a:latin typeface="+mn-lt"/>
                          <a:ea typeface="+mn-ea"/>
                          <a:cs typeface="+mn-cs"/>
                        </a:rPr>
                        <a:t>2.9</a:t>
                      </a:r>
                      <a:endParaRPr lang="en-US" sz="1000" kern="1200" dirty="0">
                        <a:solidFill>
                          <a:schemeClr val="tx1"/>
                        </a:solidFill>
                        <a:latin typeface="+mn-lt"/>
                        <a:ea typeface="+mn-ea"/>
                        <a:cs typeface="+mn-cs"/>
                      </a:endParaRPr>
                    </a:p>
                  </a:txBody>
                  <a:tcPr anchor="ctr"/>
                </a:tc>
                <a:tc>
                  <a:txBody>
                    <a:bodyPr/>
                    <a:lstStyle/>
                    <a:p>
                      <a:pPr marL="171450" indent="-171450">
                        <a:buFont typeface="Arial" panose="020B0604020202020204" pitchFamily="34" charset="0"/>
                        <a:buChar char="•"/>
                      </a:pPr>
                      <a:r>
                        <a:rPr lang="en-US" sz="800" b="1" dirty="0" smtClean="0"/>
                        <a:t>Cloud</a:t>
                      </a:r>
                      <a:r>
                        <a:rPr lang="en-US" sz="800" dirty="0" smtClean="0"/>
                        <a:t> Platform Engineering</a:t>
                      </a:r>
                      <a:r>
                        <a:rPr lang="en-US" sz="800" baseline="0" dirty="0" smtClean="0"/>
                        <a:t> &amp; Implementation</a:t>
                      </a:r>
                    </a:p>
                    <a:p>
                      <a:pPr marL="171450" indent="-171450">
                        <a:buFont typeface="Arial" panose="020B0604020202020204" pitchFamily="34" charset="0"/>
                        <a:buChar char="•"/>
                      </a:pPr>
                      <a:r>
                        <a:rPr lang="en-US" sz="800" b="1" baseline="0" dirty="0" smtClean="0"/>
                        <a:t>Cloud </a:t>
                      </a:r>
                      <a:r>
                        <a:rPr lang="en-US" sz="800" baseline="0" dirty="0" smtClean="0"/>
                        <a:t>Dev-ops &amp; container architecture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smtClean="0">
                          <a:ln>
                            <a:noFill/>
                          </a:ln>
                          <a:solidFill>
                            <a:prstClr val="black"/>
                          </a:solidFill>
                          <a:effectLst/>
                          <a:uLnTx/>
                          <a:uFillTx/>
                          <a:latin typeface="+mn-lt"/>
                          <a:ea typeface="+mn-ea"/>
                          <a:cs typeface="+mn-cs"/>
                        </a:rPr>
                        <a:t>Security</a:t>
                      </a:r>
                      <a:r>
                        <a:rPr kumimoji="0" lang="en-US" sz="800" b="0" i="0" u="none" strike="noStrike" kern="1200" cap="none" spc="0" normalizeH="0" baseline="0" noProof="0" dirty="0" smtClean="0">
                          <a:ln>
                            <a:noFill/>
                          </a:ln>
                          <a:solidFill>
                            <a:prstClr val="black"/>
                          </a:solidFill>
                          <a:effectLst/>
                          <a:uLnTx/>
                          <a:uFillTx/>
                          <a:latin typeface="+mn-lt"/>
                          <a:ea typeface="+mn-ea"/>
                          <a:cs typeface="+mn-cs"/>
                        </a:rPr>
                        <a:t> Arch Pattern development (full)</a:t>
                      </a:r>
                    </a:p>
                    <a:p>
                      <a:pPr marL="171450" indent="-171450">
                        <a:buFont typeface="Arial" panose="020B0604020202020204" pitchFamily="34" charset="0"/>
                        <a:buChar char="•"/>
                      </a:pPr>
                      <a:r>
                        <a:rPr lang="en-US" sz="800" dirty="0" smtClean="0"/>
                        <a:t>Strategic</a:t>
                      </a:r>
                      <a:r>
                        <a:rPr lang="en-US" sz="800" baseline="0" dirty="0" smtClean="0"/>
                        <a:t> identification of</a:t>
                      </a:r>
                      <a:r>
                        <a:rPr lang="en-US" sz="800" dirty="0" smtClean="0"/>
                        <a:t> </a:t>
                      </a:r>
                      <a:r>
                        <a:rPr lang="en-US" sz="800" baseline="0" dirty="0" smtClean="0"/>
                        <a:t>targets for horizontal scaling (past examples: CRM)</a:t>
                      </a:r>
                    </a:p>
                    <a:p>
                      <a:pPr marL="171450" indent="-171450">
                        <a:buFont typeface="Arial" panose="020B0604020202020204" pitchFamily="34" charset="0"/>
                        <a:buChar char="•"/>
                      </a:pPr>
                      <a:r>
                        <a:rPr lang="en-US" sz="800" baseline="0" dirty="0" smtClean="0"/>
                        <a:t>Measure architecture pattern reuse across enterprise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rPr>
                        <a:t>Modernization of Digital Accessibility standards and processes</a:t>
                      </a:r>
                    </a:p>
                  </a:txBody>
                  <a:tcPr/>
                </a:tc>
                <a:tc>
                  <a:txBody>
                    <a:bodyPr/>
                    <a:lstStyle/>
                    <a:p>
                      <a:pPr marL="0" indent="0" algn="l" fontAlgn="ctr">
                        <a:buFont typeface="Arial" panose="020B0604020202020204" pitchFamily="34" charset="0"/>
                        <a:buNone/>
                      </a:pP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CM, WMUS, GAM, Digital </a:t>
                      </a:r>
                      <a:r>
                        <a:rPr lang="en-US" sz="800" b="0" i="0" u="none" strike="noStrike" baseline="0" dirty="0" err="1" smtClean="0">
                          <a:solidFill>
                            <a:schemeClr val="tx1">
                              <a:lumMod val="95000"/>
                              <a:lumOff val="5000"/>
                            </a:schemeClr>
                          </a:solidFill>
                          <a:effectLst/>
                          <a:latin typeface="Calibri" panose="020F0502020204030204" pitchFamily="34" charset="0"/>
                          <a:cs typeface="Calibri" panose="020F0502020204030204" pitchFamily="34" charset="0"/>
                        </a:rPr>
                        <a:t>Mrkt</a:t>
                      </a: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 &amp; Sales</a:t>
                      </a:r>
                    </a:p>
                    <a:p>
                      <a:pPr marL="0" indent="0" algn="l" fontAlgn="ctr">
                        <a:buFont typeface="Arial" panose="020B0604020202020204" pitchFamily="34" charset="0"/>
                        <a:buNone/>
                      </a:pP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CM, WMUS, GAM, Digital </a:t>
                      </a:r>
                      <a:r>
                        <a:rPr lang="en-US" sz="800" b="0" i="0" u="none" strike="noStrike" baseline="0" dirty="0" err="1" smtClean="0">
                          <a:solidFill>
                            <a:schemeClr val="tx1">
                              <a:lumMod val="95000"/>
                              <a:lumOff val="5000"/>
                            </a:schemeClr>
                          </a:solidFill>
                          <a:effectLst/>
                          <a:latin typeface="Calibri" panose="020F0502020204030204" pitchFamily="34" charset="0"/>
                          <a:cs typeface="Calibri" panose="020F0502020204030204" pitchFamily="34" charset="0"/>
                        </a:rPr>
                        <a:t>Mrkt</a:t>
                      </a:r>
                      <a:r>
                        <a:rPr lang="en-US" sz="800" b="0" i="0" u="none" strike="noStrike" baseline="0" dirty="0" smtClean="0">
                          <a:solidFill>
                            <a:schemeClr val="tx1">
                              <a:lumMod val="95000"/>
                              <a:lumOff val="5000"/>
                            </a:schemeClr>
                          </a:solidFill>
                          <a:effectLst/>
                          <a:latin typeface="Calibri" panose="020F0502020204030204" pitchFamily="34" charset="0"/>
                          <a:cs typeface="Calibri" panose="020F0502020204030204" pitchFamily="34" charset="0"/>
                        </a:rPr>
                        <a:t> &amp; Sales</a:t>
                      </a:r>
                    </a:p>
                    <a:p>
                      <a:pPr marL="0" indent="0">
                        <a:buFont typeface="Arial" panose="020B0604020202020204" pitchFamily="34" charset="0"/>
                        <a:buNone/>
                      </a:pPr>
                      <a:r>
                        <a:rPr lang="en-US" sz="800" dirty="0" smtClean="0">
                          <a:solidFill>
                            <a:schemeClr val="tx1">
                              <a:lumMod val="95000"/>
                              <a:lumOff val="5000"/>
                            </a:schemeClr>
                          </a:solidFill>
                        </a:rPr>
                        <a:t>GCS,</a:t>
                      </a:r>
                      <a:r>
                        <a:rPr lang="en-US" sz="800" baseline="0" dirty="0" smtClean="0">
                          <a:solidFill>
                            <a:schemeClr val="tx1">
                              <a:lumMod val="95000"/>
                              <a:lumOff val="5000"/>
                            </a:schemeClr>
                          </a:solidFill>
                        </a:rPr>
                        <a:t> LOBs Solution Architects</a:t>
                      </a:r>
                      <a:endParaRPr lang="en-US" sz="800" dirty="0" smtClean="0">
                        <a:solidFill>
                          <a:schemeClr val="tx1">
                            <a:lumMod val="95000"/>
                            <a:lumOff val="5000"/>
                          </a:schemeClr>
                        </a:solidFill>
                      </a:endParaRPr>
                    </a:p>
                    <a:p>
                      <a:pPr marL="0" indent="0">
                        <a:buFont typeface="Arial" panose="020B0604020202020204" pitchFamily="34" charset="0"/>
                        <a:buNone/>
                      </a:pPr>
                      <a:r>
                        <a:rPr lang="en-US" sz="800" dirty="0" smtClean="0">
                          <a:solidFill>
                            <a:schemeClr val="tx1">
                              <a:lumMod val="95000"/>
                              <a:lumOff val="5000"/>
                            </a:schemeClr>
                          </a:solidFill>
                        </a:rPr>
                        <a:t>T&amp;O Transformation</a:t>
                      </a:r>
                      <a:r>
                        <a:rPr lang="en-US" sz="800" baseline="0" dirty="0" smtClean="0">
                          <a:solidFill>
                            <a:schemeClr val="tx1">
                              <a:lumMod val="95000"/>
                              <a:lumOff val="5000"/>
                            </a:schemeClr>
                          </a:solidFill>
                        </a:rPr>
                        <a:t> &amp; Strategy</a:t>
                      </a:r>
                    </a:p>
                    <a:p>
                      <a:pPr marL="0" indent="0">
                        <a:buFont typeface="Arial" panose="020B0604020202020204" pitchFamily="34" charset="0"/>
                        <a:buNone/>
                      </a:pPr>
                      <a:r>
                        <a:rPr lang="en-US" sz="800" baseline="0" dirty="0" smtClean="0">
                          <a:solidFill>
                            <a:schemeClr val="tx1">
                              <a:lumMod val="95000"/>
                              <a:lumOff val="5000"/>
                            </a:schemeClr>
                          </a:solidFill>
                        </a:rPr>
                        <a:t>EA &amp; GCS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i="0" u="none" strike="noStrike" kern="1200" cap="none" spc="0" normalizeH="0" baseline="0" noProof="0" dirty="0" smtClean="0">
                          <a:ln>
                            <a:noFill/>
                          </a:ln>
                          <a:solidFill>
                            <a:schemeClr val="tx1">
                              <a:lumMod val="95000"/>
                              <a:lumOff val="5000"/>
                            </a:schemeClr>
                          </a:solidFill>
                          <a:effectLst/>
                          <a:uLnTx/>
                          <a:uFillTx/>
                          <a:latin typeface="Calibri" panose="020F0502020204030204" pitchFamily="34" charset="0"/>
                          <a:ea typeface="+mn-ea"/>
                          <a:cs typeface="Calibri" panose="020F0502020204030204" pitchFamily="34" charset="0"/>
                        </a:rPr>
                        <a:t>Compliance, Digital, Contact Centre</a:t>
                      </a:r>
                    </a:p>
                  </a:txBody>
                  <a:tcPr/>
                </a:tc>
              </a:tr>
              <a:tr h="399844">
                <a:tc>
                  <a:txBody>
                    <a:bodyPr/>
                    <a:lstStyle/>
                    <a:p>
                      <a:pPr algn="ctr"/>
                      <a:r>
                        <a:rPr lang="en-US" sz="1000" dirty="0" smtClean="0"/>
                        <a:t>7</a:t>
                      </a:r>
                      <a:endParaRPr lang="en-US" sz="1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Core Modernization: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Goal: </a:t>
                      </a:r>
                      <a:r>
                        <a:rPr kumimoji="0" lang="en-US" sz="9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Unlock intrinsic value in core assets &amp; evolve core to enable systemic innovation</a:t>
                      </a:r>
                    </a:p>
                  </a:txBody>
                  <a:tcPr anchor="ctr"/>
                </a:tc>
                <a:tc>
                  <a:txBody>
                    <a:bodyPr/>
                    <a:lstStyle/>
                    <a:p>
                      <a:endParaRPr lang="en-US" sz="1000" dirty="0"/>
                    </a:p>
                  </a:txBody>
                  <a:tcPr/>
                </a:tc>
                <a:tc>
                  <a:txBody>
                    <a:bodyPr/>
                    <a:lstStyle/>
                    <a:p>
                      <a:endParaRPr lang="en-US" sz="1000" dirty="0"/>
                    </a:p>
                  </a:txBody>
                  <a:tcPr/>
                </a:tc>
                <a:tc>
                  <a:txBody>
                    <a:bodyPr/>
                    <a:lstStyle/>
                    <a:p>
                      <a:pPr marL="0" algn="ctr" defTabSz="914400" rtl="0" eaLnBrk="1" latinLnBrk="0" hangingPunct="1"/>
                      <a:r>
                        <a:rPr lang="en-US" sz="1000" kern="1200" dirty="0" smtClean="0">
                          <a:solidFill>
                            <a:schemeClr val="tx1"/>
                          </a:solidFill>
                          <a:latin typeface="+mn-lt"/>
                          <a:ea typeface="+mn-ea"/>
                          <a:cs typeface="+mn-cs"/>
                        </a:rPr>
                        <a:t>2</a:t>
                      </a:r>
                      <a:endParaRPr lang="en-US" sz="1000" kern="1200" dirty="0">
                        <a:solidFill>
                          <a:schemeClr val="tx1"/>
                        </a:solidFill>
                        <a:latin typeface="+mn-lt"/>
                        <a:ea typeface="+mn-ea"/>
                        <a:cs typeface="+mn-cs"/>
                      </a:endParaRPr>
                    </a:p>
                  </a:txBody>
                  <a:tcPr anchor="ctr"/>
                </a:tc>
                <a:tc>
                  <a:txBody>
                    <a:bodyPr/>
                    <a:lstStyle/>
                    <a:p>
                      <a:pPr algn="ctr"/>
                      <a:r>
                        <a:rPr lang="en-US" sz="1000" kern="1200" dirty="0" smtClean="0">
                          <a:solidFill>
                            <a:schemeClr val="tx1"/>
                          </a:solidFill>
                          <a:latin typeface="+mn-lt"/>
                          <a:ea typeface="+mn-ea"/>
                          <a:cs typeface="+mn-cs"/>
                        </a:rPr>
                        <a:t>0.4</a:t>
                      </a:r>
                      <a:endParaRPr lang="en-US" sz="1000" kern="1200" dirty="0">
                        <a:solidFill>
                          <a:schemeClr val="tx1"/>
                        </a:solidFill>
                        <a:latin typeface="+mn-lt"/>
                        <a:ea typeface="+mn-ea"/>
                        <a:cs typeface="+mn-cs"/>
                      </a:endParaRPr>
                    </a:p>
                  </a:txBody>
                  <a:tcPr anchor="ctr"/>
                </a:tc>
                <a:tc>
                  <a:txBody>
                    <a:bodyPr/>
                    <a:lstStyle/>
                    <a:p>
                      <a:pPr marL="171450" marR="0" lvl="0" indent="-171450" algn="l" defTabSz="914498"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rPr>
                        <a:t>Modernize App Portfolio, health-check and systems for cloud &amp; dev-ops (IIPM)</a:t>
                      </a:r>
                    </a:p>
                    <a:p>
                      <a:pPr marL="171450" marR="0" lvl="0" indent="-171450" algn="l" defTabSz="914498"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rPr>
                        <a:t>POC of Machine-Learning on mainframe for sensitive data-sets</a:t>
                      </a:r>
                    </a:p>
                  </a:txBody>
                  <a:tcPr/>
                </a:tc>
                <a:tc>
                  <a:txBody>
                    <a:bodyPr/>
                    <a:lstStyle/>
                    <a:p>
                      <a:pPr marL="0" marR="0" lvl="0" indent="0" algn="l" defTabSz="914498" rtl="0" eaLnBrk="1" fontAlgn="ctr" latinLnBrk="0" hangingPunct="1">
                        <a:lnSpc>
                          <a:spcPct val="100000"/>
                        </a:lnSpc>
                        <a:spcBef>
                          <a:spcPts val="0"/>
                        </a:spcBef>
                        <a:spcAft>
                          <a:spcPts val="0"/>
                        </a:spcAft>
                        <a:buClrTx/>
                        <a:buSzTx/>
                        <a:buFont typeface="Arial" panose="020B0604020202020204" pitchFamily="34" charset="0"/>
                        <a:buNone/>
                        <a:tabLst/>
                        <a:defRPr/>
                      </a:pPr>
                      <a:r>
                        <a:rPr kumimoji="0" lang="en-US" sz="800" b="0" i="0" u="none" strike="noStrike" kern="1200" cap="none" spc="0" normalizeH="0" baseline="0" noProof="0" dirty="0" smtClean="0">
                          <a:ln>
                            <a:noFill/>
                          </a:ln>
                          <a:solidFill>
                            <a:schemeClr val="tx1">
                              <a:lumMod val="95000"/>
                              <a:lumOff val="5000"/>
                            </a:schemeClr>
                          </a:solidFill>
                          <a:effectLst/>
                          <a:uLnTx/>
                          <a:uFillTx/>
                          <a:latin typeface="Calibri" panose="020F0502020204030204" pitchFamily="34" charset="0"/>
                          <a:ea typeface="+mn-ea"/>
                          <a:cs typeface="Calibri" panose="020F0502020204030204" pitchFamily="34" charset="0"/>
                        </a:rPr>
                        <a:t>T&amp;O </a:t>
                      </a:r>
                      <a:r>
                        <a:rPr kumimoji="0" lang="en-US" sz="800" b="0" i="0" u="none" strike="noStrike" kern="1200" cap="none" spc="0" normalizeH="0" baseline="0" noProof="0" dirty="0" err="1" smtClean="0">
                          <a:ln>
                            <a:noFill/>
                          </a:ln>
                          <a:solidFill>
                            <a:schemeClr val="tx1">
                              <a:lumMod val="95000"/>
                              <a:lumOff val="5000"/>
                            </a:schemeClr>
                          </a:solidFill>
                          <a:effectLst/>
                          <a:uLnTx/>
                          <a:uFillTx/>
                          <a:latin typeface="Calibri" panose="020F0502020204030204" pitchFamily="34" charset="0"/>
                          <a:ea typeface="+mn-ea"/>
                          <a:cs typeface="Calibri" panose="020F0502020204030204" pitchFamily="34" charset="0"/>
                        </a:rPr>
                        <a:t>LoBs</a:t>
                      </a:r>
                      <a:r>
                        <a:rPr kumimoji="0" lang="en-US" sz="800" b="0" i="0" u="none" strike="noStrike" kern="1200" cap="none" spc="0" normalizeH="0" baseline="0" noProof="0" dirty="0" smtClean="0">
                          <a:ln>
                            <a:noFill/>
                          </a:ln>
                          <a:solidFill>
                            <a:schemeClr val="tx1">
                              <a:lumMod val="95000"/>
                              <a:lumOff val="5000"/>
                            </a:schemeClr>
                          </a:solidFill>
                          <a:effectLst/>
                          <a:uLnTx/>
                          <a:uFillTx/>
                          <a:latin typeface="Calibri" panose="020F0502020204030204" pitchFamily="34" charset="0"/>
                          <a:ea typeface="+mn-ea"/>
                          <a:cs typeface="Calibri" panose="020F0502020204030204" pitchFamily="34" charset="0"/>
                        </a:rPr>
                        <a:t> App Owners &amp; Architects</a:t>
                      </a:r>
                    </a:p>
                    <a:p>
                      <a:pPr marL="0" marR="0" lvl="0" indent="0" algn="l" defTabSz="914498" rtl="0" eaLnBrk="1" fontAlgn="ctr" latinLnBrk="0" hangingPunct="1">
                        <a:lnSpc>
                          <a:spcPct val="100000"/>
                        </a:lnSpc>
                        <a:spcBef>
                          <a:spcPts val="0"/>
                        </a:spcBef>
                        <a:spcAft>
                          <a:spcPts val="0"/>
                        </a:spcAft>
                        <a:buClrTx/>
                        <a:buSzTx/>
                        <a:buFont typeface="Arial" panose="020B0604020202020204" pitchFamily="34" charset="0"/>
                        <a:buNone/>
                        <a:tabLst/>
                        <a:defRPr/>
                      </a:pPr>
                      <a:r>
                        <a:rPr kumimoji="0" lang="en-US" sz="800" b="0" i="0" u="none" strike="noStrike" kern="1200" cap="none" spc="0" normalizeH="0" baseline="0" noProof="0" dirty="0" smtClean="0">
                          <a:ln>
                            <a:noFill/>
                          </a:ln>
                          <a:solidFill>
                            <a:schemeClr val="tx1">
                              <a:lumMod val="95000"/>
                              <a:lumOff val="5000"/>
                            </a:schemeClr>
                          </a:solidFill>
                          <a:effectLst/>
                          <a:uLnTx/>
                          <a:uFillTx/>
                          <a:latin typeface="Calibri" panose="020F0502020204030204" pitchFamily="34" charset="0"/>
                          <a:ea typeface="+mn-ea"/>
                          <a:cs typeface="Calibri" panose="020F0502020204030204" pitchFamily="34" charset="0"/>
                        </a:rPr>
                        <a:t>T&amp;O </a:t>
                      </a:r>
                      <a:r>
                        <a:rPr kumimoji="0" lang="en-US" sz="800" b="0" i="0" u="none" strike="noStrike" kern="1200" cap="none" spc="0" normalizeH="0" baseline="0" noProof="0" dirty="0" err="1" smtClean="0">
                          <a:ln>
                            <a:noFill/>
                          </a:ln>
                          <a:solidFill>
                            <a:schemeClr val="tx1">
                              <a:lumMod val="95000"/>
                              <a:lumOff val="5000"/>
                            </a:schemeClr>
                          </a:solidFill>
                          <a:effectLst/>
                          <a:uLnTx/>
                          <a:uFillTx/>
                          <a:latin typeface="Calibri" panose="020F0502020204030204" pitchFamily="34" charset="0"/>
                          <a:ea typeface="+mn-ea"/>
                          <a:cs typeface="Calibri" panose="020F0502020204030204" pitchFamily="34" charset="0"/>
                        </a:rPr>
                        <a:t>LoBs</a:t>
                      </a:r>
                      <a:r>
                        <a:rPr kumimoji="0" lang="en-US" sz="800" b="0" i="0" u="none" strike="noStrike" kern="1200" cap="none" spc="0" normalizeH="0" baseline="0" noProof="0" dirty="0" smtClean="0">
                          <a:ln>
                            <a:noFill/>
                          </a:ln>
                          <a:solidFill>
                            <a:schemeClr val="tx1">
                              <a:lumMod val="95000"/>
                              <a:lumOff val="5000"/>
                            </a:schemeClr>
                          </a:solidFill>
                          <a:effectLst/>
                          <a:uLnTx/>
                          <a:uFillTx/>
                          <a:latin typeface="Calibri" panose="020F0502020204030204" pitchFamily="34" charset="0"/>
                          <a:ea typeface="+mn-ea"/>
                          <a:cs typeface="Calibri" panose="020F0502020204030204" pitchFamily="34" charset="0"/>
                        </a:rPr>
                        <a:t> </a:t>
                      </a:r>
                      <a:r>
                        <a:rPr kumimoji="0" lang="en-US" sz="800" b="0" i="0" u="none" strike="noStrike" kern="1200" cap="none" spc="0" normalizeH="0" baseline="0" noProof="0" dirty="0" err="1" smtClean="0">
                          <a:ln>
                            <a:noFill/>
                          </a:ln>
                          <a:solidFill>
                            <a:schemeClr val="tx1">
                              <a:lumMod val="95000"/>
                              <a:lumOff val="5000"/>
                            </a:schemeClr>
                          </a:solidFill>
                          <a:effectLst/>
                          <a:uLnTx/>
                          <a:uFillTx/>
                          <a:latin typeface="Calibri" panose="020F0502020204030204" pitchFamily="34" charset="0"/>
                          <a:ea typeface="+mn-ea"/>
                          <a:cs typeface="Calibri" panose="020F0502020204030204" pitchFamily="34" charset="0"/>
                        </a:rPr>
                        <a:t>AppDev</a:t>
                      </a:r>
                      <a:r>
                        <a:rPr kumimoji="0" lang="en-US" sz="800" b="0" i="0" u="none" strike="noStrike" kern="1200" cap="none" spc="0" normalizeH="0" baseline="0" noProof="0" dirty="0" smtClean="0">
                          <a:ln>
                            <a:noFill/>
                          </a:ln>
                          <a:solidFill>
                            <a:schemeClr val="tx1">
                              <a:lumMod val="95000"/>
                              <a:lumOff val="5000"/>
                            </a:schemeClr>
                          </a:solidFill>
                          <a:effectLst/>
                          <a:uLnTx/>
                          <a:uFillTx/>
                          <a:latin typeface="Calibri" panose="020F0502020204030204" pitchFamily="34" charset="0"/>
                          <a:ea typeface="+mn-ea"/>
                          <a:cs typeface="Calibri" panose="020F0502020204030204" pitchFamily="34" charset="0"/>
                        </a:rPr>
                        <a:t> Teams</a:t>
                      </a:r>
                    </a:p>
                  </a:txBody>
                  <a:tcPr/>
                </a:tc>
              </a:tr>
              <a:tr h="414933">
                <a:tc>
                  <a:txBody>
                    <a:bodyPr/>
                    <a:lstStyle/>
                    <a:p>
                      <a:pPr algn="ctr"/>
                      <a:r>
                        <a:rPr lang="en-US" sz="1000" dirty="0" smtClean="0"/>
                        <a:t>8</a:t>
                      </a:r>
                      <a:endParaRPr lang="en-US" sz="1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EA Global Mandate – BAU: </a:t>
                      </a:r>
                    </a:p>
                    <a:p>
                      <a:pPr lvl="0"/>
                      <a:r>
                        <a:rPr kumimoji="0" lang="en-US" sz="900" b="1" i="0" u="none" strike="noStrike" kern="1200" cap="none" spc="0" normalizeH="0" baseline="0" noProof="0" dirty="0" smtClean="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Goal: </a:t>
                      </a:r>
                      <a:r>
                        <a:rPr lang="en-US" sz="900" b="0" dirty="0" smtClean="0">
                          <a:solidFill>
                            <a:schemeClr val="tx1"/>
                          </a:solidFill>
                          <a:latin typeface="Arial" panose="020B0604020202020204" pitchFamily="34" charset="0"/>
                          <a:cs typeface="Arial" panose="020B0604020202020204" pitchFamily="34" charset="0"/>
                        </a:rPr>
                        <a:t>Managing technology architecture across enterprise &amp; meet regulatory obligations</a:t>
                      </a:r>
                    </a:p>
                  </a:txBody>
                  <a:tcPr anchor="ctr"/>
                </a:tc>
                <a:tc>
                  <a:txBody>
                    <a:bodyPr/>
                    <a:lstStyle/>
                    <a:p>
                      <a:endParaRPr lang="en-US" sz="1000" dirty="0"/>
                    </a:p>
                  </a:txBody>
                  <a:tcPr/>
                </a:tc>
                <a:tc>
                  <a:txBody>
                    <a:bodyPr/>
                    <a:lstStyle/>
                    <a:p>
                      <a:endParaRPr lang="en-US" sz="1000" dirty="0"/>
                    </a:p>
                  </a:txBody>
                  <a:tcPr/>
                </a:tc>
                <a:tc>
                  <a:txBody>
                    <a:bodyPr/>
                    <a:lstStyle/>
                    <a:p>
                      <a:pPr marL="0" algn="ctr" defTabSz="914400" rtl="0" eaLnBrk="1" latinLnBrk="0" hangingPunct="1"/>
                      <a:r>
                        <a:rPr lang="en-US" sz="1000" kern="1200" dirty="0" smtClean="0">
                          <a:solidFill>
                            <a:schemeClr val="tx1"/>
                          </a:solidFill>
                          <a:latin typeface="+mn-lt"/>
                          <a:ea typeface="+mn-ea"/>
                          <a:cs typeface="+mn-cs"/>
                        </a:rPr>
                        <a:t>0</a:t>
                      </a:r>
                      <a:endParaRPr lang="en-US" sz="1000" kern="1200" dirty="0">
                        <a:solidFill>
                          <a:schemeClr val="tx1"/>
                        </a:solidFill>
                        <a:latin typeface="+mn-lt"/>
                        <a:ea typeface="+mn-ea"/>
                        <a:cs typeface="+mn-cs"/>
                      </a:endParaRPr>
                    </a:p>
                  </a:txBody>
                  <a:tcPr anchor="ctr"/>
                </a:tc>
                <a:tc>
                  <a:txBody>
                    <a:bodyPr/>
                    <a:lstStyle/>
                    <a:p>
                      <a:pPr algn="ctr"/>
                      <a:r>
                        <a:rPr lang="en-US" sz="1000" kern="1200" dirty="0" smtClean="0">
                          <a:solidFill>
                            <a:schemeClr val="tx1"/>
                          </a:solidFill>
                          <a:latin typeface="+mn-lt"/>
                          <a:ea typeface="+mn-ea"/>
                          <a:cs typeface="+mn-cs"/>
                        </a:rPr>
                        <a:t>0.0</a:t>
                      </a:r>
                      <a:endParaRPr lang="en-US" sz="1000" kern="1200" dirty="0">
                        <a:solidFill>
                          <a:schemeClr val="tx1"/>
                        </a:solidFill>
                        <a:latin typeface="+mn-lt"/>
                        <a:ea typeface="+mn-ea"/>
                        <a:cs typeface="+mn-cs"/>
                      </a:endParaRPr>
                    </a:p>
                  </a:txBody>
                  <a:tcPr anchor="ctr"/>
                </a:tc>
                <a:tc>
                  <a:txBody>
                    <a:bodyPr/>
                    <a:lstStyle/>
                    <a:p>
                      <a:pPr marL="171450" marR="0" lvl="0" indent="-171450" algn="l" defTabSz="914498" rtl="0"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endParaRPr>
                    </a:p>
                  </a:txBody>
                  <a:tcPr/>
                </a:tc>
                <a:tc>
                  <a:txBody>
                    <a:bodyPr/>
                    <a:lstStyle/>
                    <a:p>
                      <a:pPr marL="0" marR="0" lvl="0" indent="0" algn="l" defTabSz="914498" rtl="0" eaLnBrk="1" fontAlgn="ctr" latinLnBrk="0" hangingPunct="1">
                        <a:lnSpc>
                          <a:spcPct val="100000"/>
                        </a:lnSpc>
                        <a:spcBef>
                          <a:spcPts val="0"/>
                        </a:spcBef>
                        <a:spcAft>
                          <a:spcPts val="0"/>
                        </a:spcAft>
                        <a:buClrTx/>
                        <a:buSzTx/>
                        <a:buFont typeface="Arial" panose="020B0604020202020204" pitchFamily="34" charset="0"/>
                        <a:buNone/>
                        <a:tabLst/>
                        <a:defRPr/>
                      </a:pPr>
                      <a:endParaRPr kumimoji="0" lang="en-US" sz="8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endParaRPr>
                    </a:p>
                  </a:txBody>
                  <a:tcPr/>
                </a:tc>
              </a:tr>
              <a:tr h="146244">
                <a:tc gridSpan="2">
                  <a:txBody>
                    <a:bodyPr/>
                    <a:lstStyle/>
                    <a:p>
                      <a:r>
                        <a:rPr lang="en-US" sz="1000" b="1" dirty="0" smtClean="0"/>
                        <a:t>Subtotal </a:t>
                      </a:r>
                      <a:r>
                        <a:rPr lang="en-US" sz="1000" b="0" dirty="0" smtClean="0"/>
                        <a:t>(Future</a:t>
                      </a:r>
                      <a:r>
                        <a:rPr lang="en-US" sz="1000" b="0" baseline="0" dirty="0" smtClean="0"/>
                        <a:t> 2019 FTE Growth &amp; Forecast)</a:t>
                      </a:r>
                      <a:endParaRPr lang="en-US" sz="1000" b="1" dirty="0"/>
                    </a:p>
                  </a:txBody>
                  <a:tcPr anchor="ctr">
                    <a:solidFill>
                      <a:schemeClr val="bg1">
                        <a:lumMod val="85000"/>
                      </a:schemeClr>
                    </a:solidFill>
                  </a:tcPr>
                </a:tc>
                <a:tc hMerge="1">
                  <a:txBody>
                    <a:bodyPr/>
                    <a:lstStyle/>
                    <a:p>
                      <a:endParaRPr lang="en-US"/>
                    </a:p>
                  </a:txBody>
                  <a:tcPr/>
                </a:tc>
                <a:tc>
                  <a:txBody>
                    <a:bodyPr/>
                    <a:lstStyle/>
                    <a:p>
                      <a:endParaRPr lang="en-US" sz="1000" b="1" dirty="0"/>
                    </a:p>
                  </a:txBody>
                  <a:tcPr anchor="ctr">
                    <a:solidFill>
                      <a:schemeClr val="bg1">
                        <a:lumMod val="85000"/>
                      </a:schemeClr>
                    </a:solidFill>
                  </a:tcPr>
                </a:tc>
                <a:tc>
                  <a:txBody>
                    <a:bodyPr/>
                    <a:lstStyle/>
                    <a:p>
                      <a:endParaRPr lang="en-US" sz="1000" b="1"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smtClean="0"/>
                        <a:t>19</a:t>
                      </a:r>
                    </a:p>
                  </a:txBody>
                  <a:tcPr anchor="ctr">
                    <a:solidFill>
                      <a:schemeClr val="bg1">
                        <a:lumMod val="85000"/>
                      </a:schemeClr>
                    </a:solidFill>
                  </a:tcPr>
                </a:tc>
                <a:tc>
                  <a:txBody>
                    <a:bodyPr/>
                    <a:lstStyle/>
                    <a:p>
                      <a:pPr algn="ctr"/>
                      <a:r>
                        <a:rPr lang="en-US" sz="1000" b="1" dirty="0" smtClean="0"/>
                        <a:t>4.8</a:t>
                      </a:r>
                      <a:endParaRPr lang="en-US" sz="1000" b="1" dirty="0"/>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prstClr val="black">
                              <a:lumMod val="95000"/>
                              <a:lumOff val="5000"/>
                            </a:prstClr>
                          </a:solidFill>
                          <a:effectLst/>
                          <a:uLnTx/>
                          <a:uFillTx/>
                          <a:latin typeface="+mn-lt"/>
                          <a:ea typeface="+mn-ea"/>
                          <a:cs typeface="+mn-cs"/>
                        </a:rPr>
                        <a:t>Note: Includes $1MM Prof Services growth for specific initiatives</a:t>
                      </a:r>
                    </a:p>
                  </a:txBody>
                  <a:tcPr>
                    <a:solidFill>
                      <a:schemeClr val="bg1">
                        <a:lumMod val="85000"/>
                      </a:schemeClr>
                    </a:solidFill>
                  </a:tcPr>
                </a:tc>
                <a:tc>
                  <a:txBody>
                    <a:bodyPr/>
                    <a:lstStyle/>
                    <a:p>
                      <a:endParaRPr lang="en-US" sz="1100" dirty="0"/>
                    </a:p>
                  </a:txBody>
                  <a:tcPr>
                    <a:solidFill>
                      <a:schemeClr val="bg1">
                        <a:lumMod val="85000"/>
                      </a:schemeClr>
                    </a:solidFill>
                  </a:tcPr>
                </a:tc>
              </a:tr>
              <a:tr h="215761">
                <a:tc gridSpan="2">
                  <a:txBody>
                    <a:bodyPr/>
                    <a:lstStyle/>
                    <a:p>
                      <a:r>
                        <a:rPr lang="en-US" sz="1000" b="1" dirty="0" smtClean="0"/>
                        <a:t>Grand</a:t>
                      </a:r>
                      <a:r>
                        <a:rPr lang="en-US" sz="1000" b="1" baseline="0" dirty="0" smtClean="0"/>
                        <a:t> Total</a:t>
                      </a:r>
                      <a:endParaRPr lang="en-US" sz="1000" b="1" dirty="0"/>
                    </a:p>
                  </a:txBody>
                  <a:tcPr anchor="ctr">
                    <a:solidFill>
                      <a:schemeClr val="bg1">
                        <a:lumMod val="85000"/>
                      </a:schemeClr>
                    </a:solidFill>
                  </a:tcPr>
                </a:tc>
                <a:tc hMerge="1">
                  <a:txBody>
                    <a:bodyPr/>
                    <a:lstStyle/>
                    <a:p>
                      <a:endParaRPr lang="en-US" dirty="0"/>
                    </a:p>
                  </a:txBody>
                  <a:tcPr/>
                </a:tc>
                <a:tc>
                  <a:txBody>
                    <a:bodyPr/>
                    <a:lstStyle/>
                    <a:p>
                      <a:endParaRPr lang="en-US" sz="1000" b="1" dirty="0"/>
                    </a:p>
                  </a:txBody>
                  <a:tcPr anchor="ctr">
                    <a:solidFill>
                      <a:schemeClr val="bg1">
                        <a:lumMod val="85000"/>
                      </a:schemeClr>
                    </a:solidFill>
                  </a:tcPr>
                </a:tc>
                <a:tc>
                  <a:txBody>
                    <a:bodyPr/>
                    <a:lstStyle/>
                    <a:p>
                      <a:endParaRPr lang="en-US" sz="1000" b="1" dirty="0"/>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smtClean="0"/>
                        <a:t>68*</a:t>
                      </a:r>
                    </a:p>
                  </a:txBody>
                  <a:tcPr anchor="ctr">
                    <a:solidFill>
                      <a:schemeClr val="bg1">
                        <a:lumMod val="85000"/>
                      </a:schemeClr>
                    </a:solidFill>
                  </a:tcPr>
                </a:tc>
                <a:tc>
                  <a:txBody>
                    <a:bodyPr/>
                    <a:lstStyle/>
                    <a:p>
                      <a:pPr algn="ctr"/>
                      <a:r>
                        <a:rPr lang="en-US" sz="1000" b="1" dirty="0" smtClean="0"/>
                        <a:t>16.0</a:t>
                      </a:r>
                      <a:endParaRPr lang="en-US" sz="1000" b="1" dirty="0"/>
                    </a:p>
                  </a:txBody>
                  <a:tcPr anchor="ctr">
                    <a:solidFill>
                      <a:schemeClr val="bg1">
                        <a:lumMod val="85000"/>
                      </a:schemeClr>
                    </a:solidFill>
                  </a:tcPr>
                </a:tc>
                <a:tc>
                  <a:txBody>
                    <a:bodyPr/>
                    <a:lstStyle/>
                    <a:p>
                      <a:endParaRPr lang="en-US" sz="1100" dirty="0"/>
                    </a:p>
                  </a:txBody>
                  <a:tcPr>
                    <a:solidFill>
                      <a:schemeClr val="bg1">
                        <a:lumMod val="85000"/>
                      </a:schemeClr>
                    </a:solidFill>
                  </a:tcPr>
                </a:tc>
                <a:tc>
                  <a:txBody>
                    <a:bodyPr/>
                    <a:lstStyle/>
                    <a:p>
                      <a:endParaRPr lang="en-US" sz="1100" dirty="0"/>
                    </a:p>
                  </a:txBody>
                  <a:tcPr>
                    <a:solidFill>
                      <a:schemeClr val="bg1">
                        <a:lumMod val="85000"/>
                      </a:schemeClr>
                    </a:solidFill>
                  </a:tcPr>
                </a:tc>
              </a:tr>
            </a:tbl>
          </a:graphicData>
        </a:graphic>
      </p:graphicFrame>
      <p:graphicFrame>
        <p:nvGraphicFramePr>
          <p:cNvPr id="6" name="Table 5"/>
          <p:cNvGraphicFramePr>
            <a:graphicFrameLocks noGrp="1"/>
          </p:cNvGraphicFramePr>
          <p:nvPr>
            <p:extLst/>
          </p:nvPr>
        </p:nvGraphicFramePr>
        <p:xfrm>
          <a:off x="9033043" y="54714"/>
          <a:ext cx="2882318" cy="426720"/>
        </p:xfrm>
        <a:graphic>
          <a:graphicData uri="http://schemas.openxmlformats.org/drawingml/2006/table">
            <a:tbl>
              <a:tblPr firstRow="1" bandRow="1">
                <a:tableStyleId>{2D5ABB26-0587-4C30-8999-92F81FD0307C}</a:tableStyleId>
              </a:tblPr>
              <a:tblGrid>
                <a:gridCol w="1331818"/>
                <a:gridCol w="745460"/>
                <a:gridCol w="805040"/>
              </a:tblGrid>
              <a:tr h="209497">
                <a:tc>
                  <a:txBody>
                    <a:bodyPr/>
                    <a:lstStyle/>
                    <a:p>
                      <a:r>
                        <a:rPr lang="en-US" sz="800" b="1" dirty="0" smtClean="0">
                          <a:solidFill>
                            <a:schemeClr val="bg1"/>
                          </a:solidFill>
                        </a:rPr>
                        <a:t>2018 Actuals/ </a:t>
                      </a:r>
                      <a:r>
                        <a:rPr lang="en-US" sz="800" b="1" dirty="0" err="1" smtClean="0">
                          <a:solidFill>
                            <a:schemeClr val="bg1"/>
                          </a:solidFill>
                        </a:rPr>
                        <a:t>Fcst</a:t>
                      </a:r>
                      <a:endParaRPr lang="en-US" sz="800" b="1" dirty="0">
                        <a:solidFill>
                          <a:schemeClr val="bg1"/>
                        </a:solidFill>
                      </a:endParaRPr>
                    </a:p>
                  </a:txBody>
                  <a:tcPr>
                    <a:solidFill>
                      <a:schemeClr val="tx1"/>
                    </a:solidFill>
                  </a:tcPr>
                </a:tc>
                <a:tc>
                  <a:txBody>
                    <a:bodyPr/>
                    <a:lstStyle/>
                    <a:p>
                      <a:r>
                        <a:rPr lang="en-US" sz="800" b="1" dirty="0" smtClean="0"/>
                        <a:t>48 FTE</a:t>
                      </a:r>
                      <a:endParaRPr lang="en-US" sz="800" b="1" dirty="0"/>
                    </a:p>
                  </a:txBody>
                  <a:tcPr>
                    <a:solidFill>
                      <a:schemeClr val="bg1"/>
                    </a:solidFill>
                  </a:tcPr>
                </a:tc>
                <a:tc>
                  <a:txBody>
                    <a:bodyPr/>
                    <a:lstStyle/>
                    <a:p>
                      <a:r>
                        <a:rPr lang="en-US" sz="800" b="1" dirty="0" smtClean="0"/>
                        <a:t>NIE $11.0</a:t>
                      </a:r>
                      <a:endParaRPr lang="en-US" sz="800" b="1" dirty="0"/>
                    </a:p>
                  </a:txBody>
                  <a:tcPr>
                    <a:solidFill>
                      <a:schemeClr val="bg1"/>
                    </a:solidFill>
                  </a:tcPr>
                </a:tc>
              </a:tr>
              <a:tr h="209497">
                <a:tc>
                  <a:txBody>
                    <a:bodyPr/>
                    <a:lstStyle/>
                    <a:p>
                      <a:r>
                        <a:rPr lang="en-US" sz="800" b="1" dirty="0" smtClean="0">
                          <a:solidFill>
                            <a:schemeClr val="bg1"/>
                          </a:solidFill>
                        </a:rPr>
                        <a:t>2019 Plan</a:t>
                      </a:r>
                      <a:endParaRPr lang="en-US" sz="800" b="1" dirty="0">
                        <a:solidFill>
                          <a:schemeClr val="bg1"/>
                        </a:solidFill>
                      </a:endParaRPr>
                    </a:p>
                  </a:txBody>
                  <a:tcPr>
                    <a:solidFill>
                      <a:schemeClr val="tx1"/>
                    </a:solidFill>
                  </a:tcPr>
                </a:tc>
                <a:tc>
                  <a:txBody>
                    <a:bodyPr/>
                    <a:lstStyle/>
                    <a:p>
                      <a:r>
                        <a:rPr lang="en-US" sz="800" b="1" dirty="0" smtClean="0"/>
                        <a:t>49 FTE</a:t>
                      </a:r>
                      <a:endParaRPr lang="en-US" sz="800" b="1" dirty="0"/>
                    </a:p>
                  </a:txBody>
                  <a:tcPr>
                    <a:solidFill>
                      <a:schemeClr val="bg1"/>
                    </a:solidFill>
                  </a:tcPr>
                </a:tc>
                <a:tc>
                  <a:txBody>
                    <a:bodyPr/>
                    <a:lstStyle/>
                    <a:p>
                      <a:r>
                        <a:rPr lang="en-US" sz="800" b="1" dirty="0" smtClean="0"/>
                        <a:t>NIE</a:t>
                      </a:r>
                      <a:r>
                        <a:rPr lang="en-US" sz="800" b="1" baseline="0" dirty="0" smtClean="0"/>
                        <a:t> </a:t>
                      </a:r>
                      <a:r>
                        <a:rPr lang="en-US" sz="800" b="1" dirty="0" smtClean="0"/>
                        <a:t>$11.2</a:t>
                      </a:r>
                      <a:endParaRPr lang="en-US" sz="800" b="1" dirty="0"/>
                    </a:p>
                  </a:txBody>
                  <a:tcPr>
                    <a:solidFill>
                      <a:schemeClr val="bg1"/>
                    </a:solidFill>
                  </a:tcPr>
                </a:tc>
              </a:tr>
            </a:tbl>
          </a:graphicData>
        </a:graphic>
      </p:graphicFrame>
      <p:sp>
        <p:nvSpPr>
          <p:cNvPr id="4" name="TextBox 3"/>
          <p:cNvSpPr txBox="1"/>
          <p:nvPr/>
        </p:nvSpPr>
        <p:spPr>
          <a:xfrm>
            <a:off x="5092178" y="137009"/>
            <a:ext cx="6202018" cy="338554"/>
          </a:xfrm>
          <a:prstGeom prst="rect">
            <a:avLst/>
          </a:prstGeom>
          <a:noFill/>
        </p:spPr>
        <p:txBody>
          <a:bodyPr wrap="square" rtlCol="0">
            <a:spAutoFit/>
          </a:bodyPr>
          <a:lstStyle/>
          <a:p>
            <a:r>
              <a:rPr lang="en-US" sz="800" i="1" dirty="0" smtClean="0">
                <a:solidFill>
                  <a:prstClr val="black"/>
                </a:solidFill>
              </a:rPr>
              <a:t>*Not including 3 UK architects (part of cloud plan)</a:t>
            </a:r>
          </a:p>
          <a:p>
            <a:r>
              <a:rPr lang="en-US" sz="800" i="1" dirty="0" smtClean="0">
                <a:solidFill>
                  <a:prstClr val="black"/>
                </a:solidFill>
              </a:rPr>
              <a:t>** Includes enterprise equipment (software licenses – MSDN, </a:t>
            </a:r>
            <a:r>
              <a:rPr lang="en-US" sz="800" i="1" dirty="0" err="1" smtClean="0">
                <a:solidFill>
                  <a:prstClr val="black"/>
                </a:solidFill>
              </a:rPr>
              <a:t>XMLSpy</a:t>
            </a:r>
            <a:r>
              <a:rPr lang="en-US" sz="800" i="1" dirty="0" smtClean="0">
                <a:solidFill>
                  <a:prstClr val="black"/>
                </a:solidFill>
              </a:rPr>
              <a:t> </a:t>
            </a:r>
            <a:r>
              <a:rPr lang="en-US" sz="800" i="1" dirty="0" err="1" smtClean="0">
                <a:solidFill>
                  <a:prstClr val="black"/>
                </a:solidFill>
              </a:rPr>
              <a:t>etc</a:t>
            </a:r>
            <a:r>
              <a:rPr lang="en-US" sz="800" i="1" dirty="0" smtClean="0">
                <a:solidFill>
                  <a:prstClr val="black"/>
                </a:solidFill>
              </a:rPr>
              <a:t>) &amp; prof </a:t>
            </a:r>
            <a:r>
              <a:rPr lang="en-US" sz="800" i="1" dirty="0" err="1" smtClean="0">
                <a:solidFill>
                  <a:prstClr val="black"/>
                </a:solidFill>
              </a:rPr>
              <a:t>serv</a:t>
            </a:r>
            <a:r>
              <a:rPr lang="en-US" sz="800" i="1" dirty="0" smtClean="0">
                <a:solidFill>
                  <a:prstClr val="black"/>
                </a:solidFill>
              </a:rPr>
              <a:t> $</a:t>
            </a:r>
            <a:endParaRPr lang="en-US" sz="800" i="1" dirty="0">
              <a:solidFill>
                <a:prstClr val="black"/>
              </a:solidFill>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968" y="31288"/>
            <a:ext cx="884713" cy="510058"/>
          </a:xfrm>
          <a:prstGeom prst="rect">
            <a:avLst/>
          </a:prstGeom>
        </p:spPr>
      </p:pic>
      <p:sp>
        <p:nvSpPr>
          <p:cNvPr id="7" name="Slide Number Placeholder 6"/>
          <p:cNvSpPr>
            <a:spLocks noGrp="1"/>
          </p:cNvSpPr>
          <p:nvPr>
            <p:ph type="sldNum" sz="quarter" idx="12"/>
          </p:nvPr>
        </p:nvSpPr>
        <p:spPr/>
        <p:txBody>
          <a:bodyPr/>
          <a:lstStyle/>
          <a:p>
            <a:fld id="{1190BA2A-4E42-4548-BB76-F9393884CAA5}" type="slidenum">
              <a:rPr lang="en-US" smtClean="0">
                <a:solidFill>
                  <a:prstClr val="black">
                    <a:tint val="75000"/>
                  </a:prstClr>
                </a:solidFill>
              </a:rPr>
              <a:pPr/>
              <a:t>38</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1439632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7681" y="18449"/>
            <a:ext cx="11162898" cy="522897"/>
          </a:xfrm>
        </p:spPr>
        <p:txBody>
          <a:bodyPr>
            <a:noAutofit/>
          </a:bodyPr>
          <a:lstStyle/>
          <a:p>
            <a:r>
              <a:rPr lang="en-US" sz="3600" b="1" dirty="0" smtClean="0"/>
              <a:t>ICI Detail </a:t>
            </a:r>
            <a:r>
              <a:rPr lang="en-US" sz="3600" b="1" dirty="0"/>
              <a:t>– 2019 Initiatives by Team</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968" y="31288"/>
            <a:ext cx="884713" cy="510058"/>
          </a:xfrm>
          <a:prstGeom prst="rect">
            <a:avLst/>
          </a:prstGeom>
        </p:spPr>
      </p:pic>
      <p:graphicFrame>
        <p:nvGraphicFramePr>
          <p:cNvPr id="8" name="Content Placeholder 4"/>
          <p:cNvGraphicFramePr>
            <a:graphicFrameLocks/>
          </p:cNvGraphicFramePr>
          <p:nvPr>
            <p:extLst/>
          </p:nvPr>
        </p:nvGraphicFramePr>
        <p:xfrm>
          <a:off x="142874" y="820221"/>
          <a:ext cx="11072856" cy="4820943"/>
        </p:xfrm>
        <a:graphic>
          <a:graphicData uri="http://schemas.openxmlformats.org/drawingml/2006/table">
            <a:tbl>
              <a:tblPr firstRow="1" bandRow="1">
                <a:tableStyleId>{5940675A-B579-460E-94D1-54222C63F5DA}</a:tableStyleId>
              </a:tblPr>
              <a:tblGrid>
                <a:gridCol w="485773"/>
                <a:gridCol w="1433513"/>
                <a:gridCol w="2528887"/>
                <a:gridCol w="976314"/>
                <a:gridCol w="485776"/>
                <a:gridCol w="509588"/>
                <a:gridCol w="4653005"/>
              </a:tblGrid>
              <a:tr h="276682">
                <a:tc rowSpan="2">
                  <a:txBody>
                    <a:bodyPr/>
                    <a:lstStyle/>
                    <a:p>
                      <a:pPr marL="0" indent="0" algn="ctr"/>
                      <a:r>
                        <a:rPr lang="en-US" sz="1050" b="1" dirty="0" smtClean="0">
                          <a:solidFill>
                            <a:schemeClr val="bg1"/>
                          </a:solidFill>
                          <a:latin typeface="+mn-lt"/>
                          <a:cs typeface="Arial" panose="020B0604020202020204" pitchFamily="34" charset="0"/>
                        </a:rPr>
                        <a:t>Priority</a:t>
                      </a:r>
                      <a:endParaRPr lang="en-US" sz="1050" b="1" dirty="0">
                        <a:solidFill>
                          <a:schemeClr val="bg1"/>
                        </a:solidFill>
                        <a:latin typeface="+mn-lt"/>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Initiative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Description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EA Imperative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gridSpan="2">
                  <a:txBody>
                    <a:bodyPr/>
                    <a:lstStyle/>
                    <a:p>
                      <a:pPr marL="0" marR="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Capacity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1050" b="1" dirty="0" smtClean="0">
                          <a:solidFill>
                            <a:schemeClr val="bg1"/>
                          </a:solidFill>
                          <a:latin typeface="+mn-lt"/>
                          <a:cs typeface="Arial" panose="020B0604020202020204" pitchFamily="34" charset="0"/>
                        </a:rPr>
                        <a:t>Impact</a:t>
                      </a:r>
                      <a:endParaRPr lang="en-US" sz="1050" b="1" dirty="0">
                        <a:solidFill>
                          <a:schemeClr val="bg1"/>
                        </a:solidFill>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217991">
                <a:tc vMerge="1">
                  <a:txBody>
                    <a:bodyPr/>
                    <a:lstStyle/>
                    <a:p>
                      <a:pPr marL="0" indent="0" algn="ctr"/>
                      <a:endParaRPr lang="en-US" sz="1200" dirty="0">
                        <a:latin typeface="+mn-lt"/>
                        <a:cs typeface="Arial" panose="020B0604020202020204" pitchFamily="34" charset="0"/>
                      </a:endParaRPr>
                    </a:p>
                  </a:txBody>
                  <a:tcPr marL="0" marR="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50" b="1" dirty="0" smtClean="0">
                          <a:solidFill>
                            <a:schemeClr val="bg1"/>
                          </a:solidFill>
                          <a:latin typeface="+mn-lt"/>
                          <a:cs typeface="Arial" panose="020B0604020202020204" pitchFamily="34" charset="0"/>
                        </a:rPr>
                        <a:t>$MM</a:t>
                      </a:r>
                      <a:endParaRPr lang="en-US" sz="1050" b="1" dirty="0">
                        <a:solidFill>
                          <a:schemeClr val="bg1"/>
                        </a:solidFill>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050" b="1" dirty="0" smtClean="0">
                          <a:solidFill>
                            <a:schemeClr val="bg1"/>
                          </a:solidFill>
                          <a:latin typeface="+mn-lt"/>
                          <a:cs typeface="Arial" panose="020B0604020202020204" pitchFamily="34" charset="0"/>
                        </a:rPr>
                        <a:t>FTE</a:t>
                      </a:r>
                      <a:endParaRPr lang="en-US" sz="1050" b="1" dirty="0">
                        <a:solidFill>
                          <a:schemeClr val="bg1"/>
                        </a:solidFill>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a:solidFill>
                            <a:schemeClr val="tx1"/>
                          </a:solidFill>
                          <a:effectLst/>
                          <a:latin typeface="+mn-lt"/>
                        </a:rPr>
                        <a:t>1</a:t>
                      </a: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chemeClr val="tx1"/>
                          </a:solidFill>
                          <a:effectLst/>
                          <a:latin typeface="+mn-lt"/>
                        </a:rPr>
                        <a:t>Cloud Security Architecture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Cloud Security Architecture Development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chemeClr val="tx1"/>
                          </a:solidFill>
                          <a:effectLst/>
                          <a:latin typeface="+mn-lt"/>
                        </a:rPr>
                        <a:t>Securing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dirty="0">
                          <a:solidFill>
                            <a:schemeClr val="tx1"/>
                          </a:solidFill>
                          <a:effectLst/>
                          <a:latin typeface="+mn-lt"/>
                          <a:ea typeface="+mn-ea"/>
                          <a:cs typeface="+mn-cs"/>
                        </a:rPr>
                        <a:t>0.4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chemeClr val="tx1"/>
                          </a:solidFill>
                          <a:effectLst/>
                          <a:latin typeface="+mn-lt"/>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chemeClr val="tx1"/>
                          </a:solidFill>
                          <a:effectLst/>
                          <a:latin typeface="+mn-lt"/>
                        </a:rPr>
                        <a:t>Influence the security transformation roadmap to desired target state to mitigate cyber threat &amp; secure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a:solidFill>
                            <a:schemeClr val="tx1"/>
                          </a:solidFill>
                          <a:effectLst/>
                          <a:latin typeface="+mn-lt"/>
                        </a:rPr>
                        <a:t>2</a:t>
                      </a: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chemeClr val="tx1"/>
                          </a:solidFill>
                          <a:effectLst/>
                          <a:latin typeface="+mn-lt"/>
                        </a:rPr>
                        <a:t>Cloud Security Patterns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Cloud Security Patterns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a:solidFill>
                            <a:schemeClr val="tx1"/>
                          </a:solidFill>
                          <a:effectLst/>
                          <a:latin typeface="+mn-lt"/>
                          <a:ea typeface="+mn-ea"/>
                          <a:cs typeface="+mn-cs"/>
                        </a:rPr>
                        <a:t>0.36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1.8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Promotes resusable security controls mitigating cyber threat consistently</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69313">
                <a:tc>
                  <a:txBody>
                    <a:bodyPr/>
                    <a:lstStyle/>
                    <a:p>
                      <a:pPr algn="ctr" fontAlgn="ctr"/>
                      <a:r>
                        <a:rPr lang="en-US" sz="1050" b="0" i="0" u="none" strike="noStrike">
                          <a:solidFill>
                            <a:schemeClr val="tx1"/>
                          </a:solidFill>
                          <a:effectLst/>
                          <a:latin typeface="+mn-lt"/>
                        </a:rPr>
                        <a:t>3</a:t>
                      </a: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chemeClr val="tx1"/>
                          </a:solidFill>
                          <a:effectLst/>
                          <a:latin typeface="+mn-lt"/>
                        </a:rPr>
                        <a:t>Security Architecture Reference Implementation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chemeClr val="tx1"/>
                          </a:solidFill>
                          <a:effectLst/>
                          <a:latin typeface="+mn-lt"/>
                        </a:rPr>
                        <a:t>Build out the security architecture in code, not production ready - security as a service and links to cloud ready architecture and development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dirty="0">
                          <a:solidFill>
                            <a:schemeClr val="tx1"/>
                          </a:solidFill>
                          <a:effectLst/>
                          <a:latin typeface="+mn-lt"/>
                          <a:ea typeface="+mn-ea"/>
                          <a:cs typeface="+mn-cs"/>
                        </a:rPr>
                        <a:t>0.4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Demonstrates how the architectures will operate in code, links to cloud architecture and control plane development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36881">
                <a:tc>
                  <a:txBody>
                    <a:bodyPr/>
                    <a:lstStyle/>
                    <a:p>
                      <a:pPr algn="ctr" fontAlgn="ctr"/>
                      <a:r>
                        <a:rPr lang="en-US" sz="1050" b="0" i="0" u="none" strike="noStrike">
                          <a:solidFill>
                            <a:schemeClr val="tx1"/>
                          </a:solidFill>
                          <a:effectLst/>
                          <a:latin typeface="+mn-lt"/>
                        </a:rPr>
                        <a:t>4</a:t>
                      </a: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CIAM Architecture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chemeClr val="tx1"/>
                          </a:solidFill>
                          <a:effectLst/>
                          <a:latin typeface="+mn-lt"/>
                        </a:rPr>
                        <a:t>Customer Identity Architecture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Securing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a:solidFill>
                            <a:schemeClr val="tx1"/>
                          </a:solidFill>
                          <a:effectLst/>
                          <a:latin typeface="+mn-lt"/>
                          <a:ea typeface="+mn-ea"/>
                          <a:cs typeface="+mn-cs"/>
                        </a:rPr>
                        <a:t>0.16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0.8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Influence the security transformation roadmap to desired target state to mitigate cyber threat &amp; secure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a:solidFill>
                            <a:schemeClr val="tx1"/>
                          </a:solidFill>
                          <a:effectLst/>
                          <a:latin typeface="+mn-lt"/>
                        </a:rPr>
                        <a:t>5</a:t>
                      </a: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IAM Architecture Patterns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Patterns development and publishing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dirty="0">
                          <a:solidFill>
                            <a:schemeClr val="tx1"/>
                          </a:solidFill>
                          <a:effectLst/>
                          <a:latin typeface="+mn-lt"/>
                          <a:ea typeface="+mn-ea"/>
                          <a:cs typeface="+mn-cs"/>
                        </a:rPr>
                        <a:t>0.12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0.6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Promotes resusable security controls mitigating cyber threat consistently</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a:solidFill>
                            <a:schemeClr val="tx1"/>
                          </a:solidFill>
                          <a:effectLst/>
                          <a:latin typeface="+mn-lt"/>
                        </a:rPr>
                        <a:t>6</a:t>
                      </a: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EIAM Architecture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chemeClr val="tx1"/>
                          </a:solidFill>
                          <a:effectLst/>
                          <a:latin typeface="+mn-lt"/>
                        </a:rPr>
                        <a:t>Employee Identity Architecture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Securing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dirty="0">
                          <a:solidFill>
                            <a:schemeClr val="tx1"/>
                          </a:solidFill>
                          <a:effectLst/>
                          <a:latin typeface="+mn-lt"/>
                          <a:ea typeface="+mn-ea"/>
                          <a:cs typeface="+mn-cs"/>
                        </a:rPr>
                        <a:t>0.16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0.8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Influence the security transformation roadmap to desired target state to mitigate cyber threat &amp; secure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a:solidFill>
                            <a:schemeClr val="tx1"/>
                          </a:solidFill>
                          <a:effectLst/>
                          <a:latin typeface="+mn-lt"/>
                        </a:rPr>
                        <a:t>7</a:t>
                      </a: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Digital Architecture Input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chemeClr val="tx1"/>
                          </a:solidFill>
                          <a:effectLst/>
                          <a:latin typeface="+mn-lt"/>
                        </a:rPr>
                        <a:t>Assisting digital with their new architecture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Securing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a:solidFill>
                            <a:schemeClr val="tx1"/>
                          </a:solidFill>
                          <a:effectLst/>
                          <a:latin typeface="+mn-lt"/>
                          <a:ea typeface="+mn-ea"/>
                          <a:cs typeface="+mn-cs"/>
                        </a:rPr>
                        <a:t>0.1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0.5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Reduce fraud, improve customer experience, enable the business to meet customer requirements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a:solidFill>
                            <a:schemeClr val="tx1"/>
                          </a:solidFill>
                          <a:effectLst/>
                          <a:latin typeface="+mn-lt"/>
                        </a:rPr>
                        <a:t>8</a:t>
                      </a: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chemeClr val="tx1"/>
                          </a:solidFill>
                          <a:effectLst/>
                          <a:latin typeface="+mn-lt"/>
                        </a:rPr>
                        <a:t>Data Protection Architecture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chemeClr val="tx1"/>
                          </a:solidFill>
                          <a:effectLst/>
                          <a:latin typeface="+mn-lt"/>
                        </a:rPr>
                        <a:t>Data protection architecture </a:t>
                      </a:r>
                      <a:r>
                        <a:rPr lang="en-US" sz="1050" b="0" i="0" u="none" strike="noStrike" dirty="0" err="1">
                          <a:solidFill>
                            <a:schemeClr val="tx1"/>
                          </a:solidFill>
                          <a:effectLst/>
                          <a:latin typeface="+mn-lt"/>
                        </a:rPr>
                        <a:t>developmment</a:t>
                      </a:r>
                      <a:endParaRPr lang="en-US" sz="1050" b="0" i="0" u="none" strike="noStrike" dirty="0">
                        <a:solidFill>
                          <a:schemeClr val="tx1"/>
                        </a:solidFill>
                        <a:effectLst/>
                        <a:latin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chemeClr val="tx1"/>
                          </a:solidFill>
                          <a:effectLst/>
                          <a:latin typeface="+mn-lt"/>
                        </a:rPr>
                        <a:t>Securing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dirty="0">
                          <a:solidFill>
                            <a:schemeClr val="tx1"/>
                          </a:solidFill>
                          <a:effectLst/>
                          <a:latin typeface="+mn-lt"/>
                          <a:ea typeface="+mn-ea"/>
                          <a:cs typeface="+mn-cs"/>
                        </a:rPr>
                        <a:t>0.12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chemeClr val="tx1"/>
                          </a:solidFill>
                          <a:effectLst/>
                          <a:latin typeface="+mn-lt"/>
                        </a:rPr>
                        <a:t>0.6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chemeClr val="tx1"/>
                          </a:solidFill>
                          <a:effectLst/>
                          <a:latin typeface="+mn-lt"/>
                        </a:rPr>
                        <a:t>Influence the security transformation roadmap to desired target state to mitigate cyber threat &amp; secure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a:solidFill>
                            <a:schemeClr val="tx1"/>
                          </a:solidFill>
                          <a:effectLst/>
                          <a:latin typeface="+mn-lt"/>
                        </a:rPr>
                        <a:t>9</a:t>
                      </a: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Data Protection Patterns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Data Protection Patterns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a:solidFill>
                            <a:schemeClr val="tx1"/>
                          </a:solidFill>
                          <a:effectLst/>
                          <a:latin typeface="+mn-lt"/>
                          <a:ea typeface="+mn-ea"/>
                          <a:cs typeface="+mn-cs"/>
                        </a:rPr>
                        <a:t>0.12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chemeClr val="tx1"/>
                          </a:solidFill>
                          <a:effectLst/>
                          <a:latin typeface="+mn-lt"/>
                        </a:rPr>
                        <a:t>0.6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Promotes resusable security controls mitigating cyber threat consistently</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a:solidFill>
                            <a:schemeClr val="tx1"/>
                          </a:solidFill>
                          <a:effectLst/>
                          <a:latin typeface="+mn-lt"/>
                        </a:rPr>
                        <a:t>10</a:t>
                      </a: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chemeClr val="tx1"/>
                          </a:solidFill>
                          <a:effectLst/>
                          <a:latin typeface="+mn-lt"/>
                        </a:rPr>
                        <a:t>CTM Architecture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chemeClr val="tx1"/>
                          </a:solidFill>
                          <a:effectLst/>
                          <a:latin typeface="+mn-lt"/>
                        </a:rPr>
                        <a:t>Cyber Threat Management architecture development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chemeClr val="tx1"/>
                          </a:solidFill>
                          <a:effectLst/>
                          <a:latin typeface="+mn-lt"/>
                        </a:rPr>
                        <a:t>Securing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a:solidFill>
                            <a:schemeClr val="tx1"/>
                          </a:solidFill>
                          <a:effectLst/>
                          <a:latin typeface="+mn-lt"/>
                          <a:ea typeface="+mn-ea"/>
                          <a:cs typeface="+mn-cs"/>
                        </a:rPr>
                        <a:t>0.12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chemeClr val="tx1"/>
                          </a:solidFill>
                          <a:effectLst/>
                          <a:latin typeface="+mn-lt"/>
                        </a:rPr>
                        <a:t>0.6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Influence the security transformation roadmap to desired target state to mitigate cyber threat &amp; secure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11</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chemeClr val="tx1"/>
                          </a:solidFill>
                          <a:effectLst/>
                          <a:latin typeface="+mn-lt"/>
                        </a:rPr>
                        <a:t>CTM Patterns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CTM Patterns Development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chemeClr val="tx1"/>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a:solidFill>
                            <a:schemeClr val="tx1"/>
                          </a:solidFill>
                          <a:effectLst/>
                          <a:latin typeface="+mn-lt"/>
                          <a:ea typeface="+mn-ea"/>
                          <a:cs typeface="+mn-cs"/>
                        </a:rPr>
                        <a:t>0.12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chemeClr val="tx1"/>
                          </a:solidFill>
                          <a:effectLst/>
                          <a:latin typeface="+mn-lt"/>
                        </a:rPr>
                        <a:t>0.6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Promotes resusable security controls mitigating cyber threat consistently</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12</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Application Security Architecture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Application Security Architecture Development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Securing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dirty="0">
                          <a:solidFill>
                            <a:schemeClr val="tx1"/>
                          </a:solidFill>
                          <a:effectLst/>
                          <a:latin typeface="+mn-lt"/>
                          <a:ea typeface="+mn-ea"/>
                          <a:cs typeface="+mn-cs"/>
                        </a:rPr>
                        <a:t>0.16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chemeClr val="tx1"/>
                          </a:solidFill>
                          <a:effectLst/>
                          <a:latin typeface="+mn-lt"/>
                        </a:rPr>
                        <a:t>0.8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Influence the security transformation roadmap to desired target state to mitigate cyber threat &amp; secure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13</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App Sec Patterns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App Sec Pattern development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dirty="0">
                          <a:solidFill>
                            <a:schemeClr val="tx1"/>
                          </a:solidFill>
                          <a:effectLst/>
                          <a:latin typeface="+mn-lt"/>
                          <a:ea typeface="+mn-ea"/>
                          <a:cs typeface="+mn-cs"/>
                        </a:rPr>
                        <a:t>0.12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0.6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Promotes resusable security controls mitigating cyber threat consistently</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14</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chemeClr val="tx1"/>
                          </a:solidFill>
                          <a:effectLst/>
                          <a:latin typeface="+mn-lt"/>
                        </a:rPr>
                        <a:t>Network Security Architecture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chemeClr val="tx1"/>
                          </a:solidFill>
                          <a:effectLst/>
                          <a:latin typeface="+mn-lt"/>
                        </a:rPr>
                        <a:t>Network Security Architecture Development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chemeClr val="tx1"/>
                          </a:solidFill>
                          <a:effectLst/>
                          <a:latin typeface="+mn-lt"/>
                        </a:rPr>
                        <a:t>Securing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dirty="0">
                          <a:solidFill>
                            <a:schemeClr val="tx1"/>
                          </a:solidFill>
                          <a:effectLst/>
                          <a:latin typeface="+mn-lt"/>
                          <a:ea typeface="+mn-ea"/>
                          <a:cs typeface="+mn-cs"/>
                        </a:rPr>
                        <a:t>0.12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chemeClr val="tx1"/>
                          </a:solidFill>
                          <a:effectLst/>
                          <a:latin typeface="+mn-lt"/>
                        </a:rPr>
                        <a:t>0.6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chemeClr val="tx1"/>
                          </a:solidFill>
                          <a:effectLst/>
                          <a:latin typeface="+mn-lt"/>
                        </a:rPr>
                        <a:t>Influence the security transformation roadmap to desired target state to mitigate cyber threat &amp; secure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8486">
                <a:tc gridSpan="7">
                  <a:txBody>
                    <a:bodyPr/>
                    <a:lstStyle/>
                    <a:p>
                      <a:pPr algn="ctr" fontAlgn="ctr"/>
                      <a:r>
                        <a:rPr lang="en-US" sz="1050" b="0" i="0" u="none" strike="noStrike" dirty="0" smtClean="0">
                          <a:solidFill>
                            <a:schemeClr val="tx1"/>
                          </a:solidFill>
                          <a:effectLst/>
                          <a:latin typeface="+mn-lt"/>
                        </a:rPr>
                        <a:t>Continued</a:t>
                      </a:r>
                      <a:r>
                        <a:rPr lang="en-US" sz="1050" b="0" i="0" u="none" strike="noStrike" baseline="0" dirty="0" smtClean="0">
                          <a:solidFill>
                            <a:schemeClr val="tx1"/>
                          </a:solidFill>
                          <a:effectLst/>
                          <a:latin typeface="+mn-lt"/>
                        </a:rPr>
                        <a:t> on next page… </a:t>
                      </a:r>
                      <a:endParaRPr lang="en-US" sz="1050" b="0" i="0" u="none" strike="noStrike" dirty="0">
                        <a:solidFill>
                          <a:schemeClr val="tx1"/>
                        </a:solidFill>
                        <a:effectLst/>
                        <a:latin typeface="+mn-lt"/>
                      </a:endParaRPr>
                    </a:p>
                  </a:txBody>
                  <a:tcPr marL="4763" marR="4763" marT="47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fontAlgn="ctr"/>
                      <a:endParaRPr lang="en-US" sz="1050" b="0" i="0" u="none" strike="noStrike" dirty="0">
                        <a:solidFill>
                          <a:schemeClr val="tx1"/>
                        </a:solidFill>
                        <a:effectLst/>
                        <a:latin typeface="Arial Narrow" panose="020B060602020203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fontAlgn="ctr"/>
                      <a:endParaRPr lang="en-US" sz="1050" b="0" i="0" u="none" strike="noStrike" dirty="0">
                        <a:solidFill>
                          <a:schemeClr val="tx1"/>
                        </a:solidFill>
                        <a:effectLst/>
                        <a:latin typeface="Arial Narrow" panose="020B060602020203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ctr"/>
                      <a:endParaRPr lang="en-US" sz="1050" b="0" i="0" u="none" strike="noStrike" dirty="0">
                        <a:solidFill>
                          <a:schemeClr val="tx1"/>
                        </a:solidFill>
                        <a:effectLst/>
                        <a:latin typeface="Arial Narrow" panose="020B060602020203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050" dirty="0">
                        <a:solidFill>
                          <a:schemeClr val="tx1"/>
                        </a:solidFill>
                        <a:latin typeface="Arial Narrow" panose="020B060602020203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ctr"/>
                      <a:endParaRPr lang="en-US" sz="1050" b="0" i="0" u="none" strike="noStrike" dirty="0">
                        <a:solidFill>
                          <a:schemeClr val="tx1"/>
                        </a:solidFill>
                        <a:effectLst/>
                        <a:latin typeface="Arial Narrow" panose="020B060602020203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ctr"/>
                      <a:endParaRPr lang="en-US" sz="1050" b="0" i="0" u="none" strike="noStrike" dirty="0">
                        <a:solidFill>
                          <a:schemeClr val="tx1"/>
                        </a:solidFill>
                        <a:effectLst/>
                        <a:latin typeface="Arial Narrow" panose="020B060602020203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Title 1"/>
          <p:cNvSpPr txBox="1">
            <a:spLocks/>
          </p:cNvSpPr>
          <p:nvPr/>
        </p:nvSpPr>
        <p:spPr>
          <a:xfrm>
            <a:off x="53978" y="531515"/>
            <a:ext cx="11902795" cy="2121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solidFill>
                  <a:prstClr val="black"/>
                </a:solidFill>
                <a:latin typeface="Calibri" panose="020F0502020204030204"/>
                <a:cs typeface="Arial" panose="020B0604020202020204" pitchFamily="34" charset="0"/>
              </a:rPr>
              <a:t>Security Architecture (1 of 2)</a:t>
            </a:r>
            <a:endParaRPr lang="en-US" sz="2000" b="1" dirty="0">
              <a:solidFill>
                <a:prstClr val="black"/>
              </a:solidFill>
              <a:latin typeface="Calibri" panose="020F0502020204030204"/>
              <a:cs typeface="Arial" panose="020B0604020202020204" pitchFamily="34" charset="0"/>
            </a:endParaRPr>
          </a:p>
        </p:txBody>
      </p:sp>
      <p:sp>
        <p:nvSpPr>
          <p:cNvPr id="4" name="Slide Number Placeholder 3"/>
          <p:cNvSpPr>
            <a:spLocks noGrp="1"/>
          </p:cNvSpPr>
          <p:nvPr>
            <p:ph type="sldNum" sz="quarter" idx="12"/>
          </p:nvPr>
        </p:nvSpPr>
        <p:spPr/>
        <p:txBody>
          <a:bodyPr/>
          <a:lstStyle/>
          <a:p>
            <a:fld id="{1190BA2A-4E42-4548-BB76-F9393884CAA5}" type="slidenum">
              <a:rPr lang="en-US" smtClean="0">
                <a:solidFill>
                  <a:prstClr val="black">
                    <a:tint val="75000"/>
                  </a:prstClr>
                </a:solidFill>
              </a:rPr>
              <a:pPr/>
              <a:t>39</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14768656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319380" y="3429321"/>
          <a:ext cx="9596516" cy="342867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ontent Placeholder 6"/>
          <p:cNvGraphicFramePr>
            <a:graphicFrameLocks/>
          </p:cNvGraphicFramePr>
          <p:nvPr>
            <p:extLst/>
          </p:nvPr>
        </p:nvGraphicFramePr>
        <p:xfrm>
          <a:off x="258025" y="0"/>
          <a:ext cx="9681622" cy="346759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Table 1"/>
          <p:cNvGraphicFramePr>
            <a:graphicFrameLocks noGrp="1"/>
          </p:cNvGraphicFramePr>
          <p:nvPr>
            <p:extLst/>
          </p:nvPr>
        </p:nvGraphicFramePr>
        <p:xfrm>
          <a:off x="8269316" y="361297"/>
          <a:ext cx="3336967" cy="6217920"/>
        </p:xfrm>
        <a:graphic>
          <a:graphicData uri="http://schemas.openxmlformats.org/drawingml/2006/table">
            <a:tbl>
              <a:tblPr firstRow="1" bandRow="1">
                <a:tableStyleId>{5C22544A-7EE6-4342-B048-85BDC9FD1C3A}</a:tableStyleId>
              </a:tblPr>
              <a:tblGrid>
                <a:gridCol w="1606204"/>
                <a:gridCol w="609600"/>
                <a:gridCol w="650240"/>
                <a:gridCol w="470923"/>
              </a:tblGrid>
              <a:tr h="202445">
                <a:tc>
                  <a:txBody>
                    <a:bodyPr/>
                    <a:lstStyle/>
                    <a:p>
                      <a:r>
                        <a:rPr lang="en-US" sz="1200" dirty="0" smtClean="0"/>
                        <a:t>WMTS $mm</a:t>
                      </a:r>
                      <a:endParaRPr lang="en-US" sz="1200" dirty="0"/>
                    </a:p>
                  </a:txBody>
                  <a:tcPr/>
                </a:tc>
                <a:tc>
                  <a:txBody>
                    <a:bodyPr/>
                    <a:lstStyle/>
                    <a:p>
                      <a:pPr algn="r"/>
                      <a:r>
                        <a:rPr lang="en-US" sz="1200" dirty="0" smtClean="0"/>
                        <a:t>2018 F (MIS)</a:t>
                      </a:r>
                      <a:endParaRPr lang="en-US" sz="1200" dirty="0"/>
                    </a:p>
                  </a:txBody>
                  <a:tcPr/>
                </a:tc>
                <a:tc>
                  <a:txBody>
                    <a:bodyPr/>
                    <a:lstStyle/>
                    <a:p>
                      <a:pPr algn="r"/>
                      <a:r>
                        <a:rPr lang="en-US" sz="1200" dirty="0" smtClean="0"/>
                        <a:t>2019 P</a:t>
                      </a:r>
                      <a:endParaRPr lang="en-US" sz="1200" dirty="0"/>
                    </a:p>
                  </a:txBody>
                  <a:tcPr/>
                </a:tc>
                <a:tc>
                  <a:txBody>
                    <a:bodyPr/>
                    <a:lstStyle/>
                    <a:p>
                      <a:pPr algn="r"/>
                      <a:r>
                        <a:rPr lang="en-US" sz="1200" dirty="0" smtClean="0"/>
                        <a:t>YoY</a:t>
                      </a:r>
                      <a:endParaRPr lang="en-US" sz="1200" dirty="0"/>
                    </a:p>
                  </a:txBody>
                  <a:tcPr/>
                </a:tc>
              </a:tr>
              <a:tr h="202445">
                <a:tc>
                  <a:txBody>
                    <a:bodyPr/>
                    <a:lstStyle/>
                    <a:p>
                      <a:r>
                        <a:rPr lang="en-US" sz="1200" u="sng" dirty="0" smtClean="0"/>
                        <a:t>WM Development</a:t>
                      </a:r>
                      <a:r>
                        <a:rPr lang="en-US" sz="1200" dirty="0" smtClean="0"/>
                        <a:t>:</a:t>
                      </a:r>
                      <a:endParaRPr lang="en-US" sz="1200" dirty="0"/>
                    </a:p>
                  </a:txBody>
                  <a:tcPr/>
                </a:tc>
                <a:tc>
                  <a:txBody>
                    <a:bodyPr/>
                    <a:lstStyle/>
                    <a:p>
                      <a:pPr algn="r"/>
                      <a:endParaRPr lang="en-US" sz="1200" dirty="0"/>
                    </a:p>
                  </a:txBody>
                  <a:tcPr/>
                </a:tc>
                <a:tc>
                  <a:txBody>
                    <a:bodyPr/>
                    <a:lstStyle/>
                    <a:p>
                      <a:pPr algn="r"/>
                      <a:endParaRPr lang="en-US" sz="1200" dirty="0"/>
                    </a:p>
                  </a:txBody>
                  <a:tcPr/>
                </a:tc>
                <a:tc>
                  <a:txBody>
                    <a:bodyPr/>
                    <a:lstStyle/>
                    <a:p>
                      <a:pPr algn="r"/>
                      <a:endParaRPr lang="en-US" sz="1200" dirty="0"/>
                    </a:p>
                  </a:txBody>
                  <a:tcPr/>
                </a:tc>
              </a:tr>
              <a:tr h="184440">
                <a:tc>
                  <a:txBody>
                    <a:bodyPr/>
                    <a:lstStyle/>
                    <a:p>
                      <a:r>
                        <a:rPr lang="en-US" sz="1200" dirty="0" smtClean="0"/>
                        <a:t>Non-US</a:t>
                      </a:r>
                      <a:endParaRPr lang="en-US" sz="1200" dirty="0"/>
                    </a:p>
                  </a:txBody>
                  <a:tcPr/>
                </a:tc>
                <a:tc>
                  <a:txBody>
                    <a:bodyPr/>
                    <a:lstStyle/>
                    <a:p>
                      <a:pPr algn="r"/>
                      <a:r>
                        <a:rPr lang="en-US" sz="1200" dirty="0" smtClean="0"/>
                        <a:t>81.9</a:t>
                      </a:r>
                      <a:endParaRPr lang="en-US" sz="1200" dirty="0"/>
                    </a:p>
                  </a:txBody>
                  <a:tcPr/>
                </a:tc>
                <a:tc>
                  <a:txBody>
                    <a:bodyPr/>
                    <a:lstStyle/>
                    <a:p>
                      <a:pPr algn="r"/>
                      <a:endParaRPr lang="en-US" sz="1200" dirty="0"/>
                    </a:p>
                  </a:txBody>
                  <a:tcPr/>
                </a:tc>
                <a:tc>
                  <a:txBody>
                    <a:bodyPr/>
                    <a:lstStyle/>
                    <a:p>
                      <a:pPr algn="r"/>
                      <a:endParaRPr lang="en-US" sz="1200" dirty="0"/>
                    </a:p>
                  </a:txBody>
                  <a:tcPr/>
                </a:tc>
              </a:tr>
              <a:tr h="202445">
                <a:tc>
                  <a:txBody>
                    <a:bodyPr/>
                    <a:lstStyle/>
                    <a:p>
                      <a:r>
                        <a:rPr lang="en-US" sz="1200" dirty="0" smtClean="0"/>
                        <a:t>US</a:t>
                      </a:r>
                      <a:endParaRPr lang="en-US" sz="1200" dirty="0"/>
                    </a:p>
                  </a:txBody>
                  <a:tcPr/>
                </a:tc>
                <a:tc>
                  <a:txBody>
                    <a:bodyPr/>
                    <a:lstStyle/>
                    <a:p>
                      <a:pPr algn="r"/>
                      <a:r>
                        <a:rPr lang="en-US" sz="1200" dirty="0" smtClean="0"/>
                        <a:t>75.9</a:t>
                      </a:r>
                      <a:endParaRPr lang="en-US" sz="1200" dirty="0"/>
                    </a:p>
                  </a:txBody>
                  <a:tcPr/>
                </a:tc>
                <a:tc>
                  <a:txBody>
                    <a:bodyPr/>
                    <a:lstStyle/>
                    <a:p>
                      <a:pPr algn="r"/>
                      <a:endParaRPr lang="en-US" sz="1200" dirty="0"/>
                    </a:p>
                  </a:txBody>
                  <a:tcPr/>
                </a:tc>
                <a:tc>
                  <a:txBody>
                    <a:bodyPr/>
                    <a:lstStyle/>
                    <a:p>
                      <a:pPr algn="r"/>
                      <a:endParaRPr lang="en-US" sz="1200" dirty="0"/>
                    </a:p>
                  </a:txBody>
                  <a:tcPr/>
                </a:tc>
              </a:tr>
              <a:tr h="202445">
                <a:tc>
                  <a:txBody>
                    <a:bodyPr/>
                    <a:lstStyle/>
                    <a:p>
                      <a:r>
                        <a:rPr lang="en-US" sz="1200" dirty="0" smtClean="0"/>
                        <a:t>CNB</a:t>
                      </a:r>
                      <a:endParaRPr lang="en-US" sz="1200" dirty="0"/>
                    </a:p>
                  </a:txBody>
                  <a:tcPr/>
                </a:tc>
                <a:tc>
                  <a:txBody>
                    <a:bodyPr/>
                    <a:lstStyle/>
                    <a:p>
                      <a:pPr algn="r"/>
                      <a:r>
                        <a:rPr lang="en-US" sz="1200" dirty="0" smtClean="0"/>
                        <a:t>0.4</a:t>
                      </a:r>
                      <a:endParaRPr lang="en-US" sz="1200" dirty="0"/>
                    </a:p>
                  </a:txBody>
                  <a:tcPr/>
                </a:tc>
                <a:tc>
                  <a:txBody>
                    <a:bodyPr/>
                    <a:lstStyle/>
                    <a:p>
                      <a:pPr algn="r"/>
                      <a:endParaRPr lang="en-US" sz="1200" dirty="0"/>
                    </a:p>
                  </a:txBody>
                  <a:tcPr/>
                </a:tc>
                <a:tc>
                  <a:txBody>
                    <a:bodyPr/>
                    <a:lstStyle/>
                    <a:p>
                      <a:pPr algn="r"/>
                      <a:endParaRPr lang="en-US" sz="1200" dirty="0"/>
                    </a:p>
                  </a:txBody>
                  <a:tcPr/>
                </a:tc>
              </a:tr>
              <a:tr h="202445">
                <a:tc>
                  <a:txBody>
                    <a:bodyPr/>
                    <a:lstStyle/>
                    <a:p>
                      <a:r>
                        <a:rPr lang="en-US" sz="1200" b="0" dirty="0" smtClean="0"/>
                        <a:t>Unbilled work</a:t>
                      </a:r>
                      <a:endParaRPr lang="en-US" sz="1200" b="0" dirty="0"/>
                    </a:p>
                  </a:txBody>
                  <a:tcPr/>
                </a:tc>
                <a:tc>
                  <a:txBody>
                    <a:bodyPr/>
                    <a:lstStyle/>
                    <a:p>
                      <a:pPr algn="r"/>
                      <a:r>
                        <a:rPr lang="en-US" sz="1200" b="0" dirty="0" smtClean="0"/>
                        <a:t>4.4</a:t>
                      </a:r>
                      <a:endParaRPr lang="en-US" sz="1200" b="0" dirty="0"/>
                    </a:p>
                  </a:txBody>
                  <a:tcPr/>
                </a:tc>
                <a:tc>
                  <a:txBody>
                    <a:bodyPr/>
                    <a:lstStyle/>
                    <a:p>
                      <a:pPr algn="r"/>
                      <a:endParaRPr lang="en-US" sz="1200" b="0" dirty="0"/>
                    </a:p>
                  </a:txBody>
                  <a:tcPr/>
                </a:tc>
                <a:tc>
                  <a:txBody>
                    <a:bodyPr/>
                    <a:lstStyle/>
                    <a:p>
                      <a:pPr algn="r"/>
                      <a:endParaRPr lang="en-US" sz="1200" b="0" dirty="0"/>
                    </a:p>
                  </a:txBody>
                  <a:tcPr/>
                </a:tc>
              </a:tr>
              <a:tr h="202445">
                <a:tc>
                  <a:txBody>
                    <a:bodyPr/>
                    <a:lstStyle/>
                    <a:p>
                      <a:r>
                        <a:rPr lang="en-US" sz="1200" b="1" dirty="0" smtClean="0"/>
                        <a:t>Sub-total</a:t>
                      </a:r>
                      <a:endParaRPr lang="en-US" sz="1200" b="1" dirty="0"/>
                    </a:p>
                  </a:txBody>
                  <a:tcPr/>
                </a:tc>
                <a:tc>
                  <a:txBody>
                    <a:bodyPr/>
                    <a:lstStyle/>
                    <a:p>
                      <a:pPr algn="r"/>
                      <a:r>
                        <a:rPr lang="en-US" sz="1200" b="1" dirty="0" smtClean="0"/>
                        <a:t>162.6</a:t>
                      </a:r>
                      <a:endParaRPr lang="en-US" sz="1200" b="1" dirty="0"/>
                    </a:p>
                  </a:txBody>
                  <a:tcPr/>
                </a:tc>
                <a:tc>
                  <a:txBody>
                    <a:bodyPr/>
                    <a:lstStyle/>
                    <a:p>
                      <a:pPr algn="r"/>
                      <a:r>
                        <a:rPr lang="en-US" sz="1200" b="1" dirty="0" smtClean="0"/>
                        <a:t>191.6</a:t>
                      </a:r>
                      <a:endParaRPr lang="en-US" sz="1200" b="1" dirty="0"/>
                    </a:p>
                  </a:txBody>
                  <a:tcPr/>
                </a:tc>
                <a:tc>
                  <a:txBody>
                    <a:bodyPr/>
                    <a:lstStyle/>
                    <a:p>
                      <a:pPr algn="r"/>
                      <a:r>
                        <a:rPr lang="en-US" sz="1200" b="1" dirty="0" smtClean="0"/>
                        <a:t>29.0</a:t>
                      </a:r>
                      <a:endParaRPr lang="en-US" sz="1200" b="1" dirty="0"/>
                    </a:p>
                  </a:txBody>
                  <a:tcPr/>
                </a:tc>
              </a:tr>
              <a:tr h="202445">
                <a:tc>
                  <a:txBody>
                    <a:bodyPr/>
                    <a:lstStyle/>
                    <a:p>
                      <a:r>
                        <a:rPr lang="en-US" sz="1200" u="sng" dirty="0" smtClean="0"/>
                        <a:t>WM Maintenance</a:t>
                      </a:r>
                      <a:r>
                        <a:rPr lang="en-US" sz="1200" dirty="0" smtClean="0"/>
                        <a:t>:</a:t>
                      </a:r>
                      <a:endParaRPr lang="en-US" sz="1200" dirty="0"/>
                    </a:p>
                  </a:txBody>
                  <a:tcPr/>
                </a:tc>
                <a:tc>
                  <a:txBody>
                    <a:bodyPr/>
                    <a:lstStyle/>
                    <a:p>
                      <a:pPr algn="r"/>
                      <a:endParaRPr lang="en-US" sz="1200" dirty="0"/>
                    </a:p>
                  </a:txBody>
                  <a:tcPr/>
                </a:tc>
                <a:tc>
                  <a:txBody>
                    <a:bodyPr/>
                    <a:lstStyle/>
                    <a:p>
                      <a:pPr algn="r"/>
                      <a:endParaRPr lang="en-US" sz="1200" dirty="0"/>
                    </a:p>
                  </a:txBody>
                  <a:tcPr/>
                </a:tc>
                <a:tc>
                  <a:txBody>
                    <a:bodyPr/>
                    <a:lstStyle/>
                    <a:p>
                      <a:pPr algn="r"/>
                      <a:endParaRPr lang="en-US" sz="1200" dirty="0"/>
                    </a:p>
                  </a:txBody>
                  <a:tcPr/>
                </a:tc>
              </a:tr>
              <a:tr h="202445">
                <a:tc>
                  <a:txBody>
                    <a:bodyPr/>
                    <a:lstStyle/>
                    <a:p>
                      <a:r>
                        <a:rPr lang="en-US" sz="1200" dirty="0" smtClean="0"/>
                        <a:t>Non-US</a:t>
                      </a:r>
                      <a:endParaRPr lang="en-US" sz="1200" dirty="0"/>
                    </a:p>
                  </a:txBody>
                  <a:tcPr/>
                </a:tc>
                <a:tc>
                  <a:txBody>
                    <a:bodyPr/>
                    <a:lstStyle/>
                    <a:p>
                      <a:pPr algn="r"/>
                      <a:r>
                        <a:rPr lang="en-US" sz="1200" dirty="0" smtClean="0"/>
                        <a:t>27.7</a:t>
                      </a:r>
                      <a:endParaRPr lang="en-US" sz="1200" dirty="0"/>
                    </a:p>
                  </a:txBody>
                  <a:tcPr/>
                </a:tc>
                <a:tc>
                  <a:txBody>
                    <a:bodyPr/>
                    <a:lstStyle/>
                    <a:p>
                      <a:pPr algn="r"/>
                      <a:endParaRPr lang="en-US" sz="1200" dirty="0"/>
                    </a:p>
                  </a:txBody>
                  <a:tcPr/>
                </a:tc>
                <a:tc>
                  <a:txBody>
                    <a:bodyPr/>
                    <a:lstStyle/>
                    <a:p>
                      <a:pPr algn="r"/>
                      <a:endParaRPr lang="en-US" sz="1200" dirty="0"/>
                    </a:p>
                  </a:txBody>
                  <a:tcPr/>
                </a:tc>
              </a:tr>
              <a:tr h="202445">
                <a:tc>
                  <a:txBody>
                    <a:bodyPr/>
                    <a:lstStyle/>
                    <a:p>
                      <a:r>
                        <a:rPr lang="en-US" sz="1200" dirty="0" smtClean="0"/>
                        <a:t>US</a:t>
                      </a:r>
                      <a:endParaRPr lang="en-US" sz="1200" dirty="0"/>
                    </a:p>
                  </a:txBody>
                  <a:tcPr/>
                </a:tc>
                <a:tc>
                  <a:txBody>
                    <a:bodyPr/>
                    <a:lstStyle/>
                    <a:p>
                      <a:pPr algn="r"/>
                      <a:r>
                        <a:rPr lang="en-US" sz="1200" dirty="0" smtClean="0"/>
                        <a:t>20.5</a:t>
                      </a:r>
                      <a:endParaRPr lang="en-US" sz="1200" dirty="0"/>
                    </a:p>
                  </a:txBody>
                  <a:tcPr/>
                </a:tc>
                <a:tc>
                  <a:txBody>
                    <a:bodyPr/>
                    <a:lstStyle/>
                    <a:p>
                      <a:pPr algn="r"/>
                      <a:endParaRPr lang="en-US" sz="1200" dirty="0"/>
                    </a:p>
                  </a:txBody>
                  <a:tcPr/>
                </a:tc>
                <a:tc>
                  <a:txBody>
                    <a:bodyPr/>
                    <a:lstStyle/>
                    <a:p>
                      <a:pPr algn="r"/>
                      <a:endParaRPr lang="en-US" sz="1200" dirty="0"/>
                    </a:p>
                  </a:txBody>
                  <a:tcPr/>
                </a:tc>
              </a:tr>
              <a:tr h="202445">
                <a:tc>
                  <a:txBody>
                    <a:bodyPr/>
                    <a:lstStyle/>
                    <a:p>
                      <a:r>
                        <a:rPr lang="en-US" sz="1200" b="1" dirty="0" smtClean="0"/>
                        <a:t>Sub-total</a:t>
                      </a:r>
                      <a:endParaRPr lang="en-US" sz="1200" b="1" dirty="0"/>
                    </a:p>
                  </a:txBody>
                  <a:tcPr/>
                </a:tc>
                <a:tc>
                  <a:txBody>
                    <a:bodyPr/>
                    <a:lstStyle/>
                    <a:p>
                      <a:pPr algn="r"/>
                      <a:r>
                        <a:rPr lang="en-US" sz="1200" b="1" dirty="0" smtClean="0"/>
                        <a:t>48.2</a:t>
                      </a:r>
                      <a:endParaRPr lang="en-US" sz="1200" b="1" dirty="0"/>
                    </a:p>
                  </a:txBody>
                  <a:tcPr/>
                </a:tc>
                <a:tc>
                  <a:txBody>
                    <a:bodyPr/>
                    <a:lstStyle/>
                    <a:p>
                      <a:pPr algn="r"/>
                      <a:r>
                        <a:rPr lang="en-US" sz="1200" b="1" dirty="0" smtClean="0"/>
                        <a:t>52.5</a:t>
                      </a:r>
                      <a:endParaRPr lang="en-US" sz="1200" b="1" dirty="0"/>
                    </a:p>
                  </a:txBody>
                  <a:tcPr/>
                </a:tc>
                <a:tc>
                  <a:txBody>
                    <a:bodyPr/>
                    <a:lstStyle/>
                    <a:p>
                      <a:pPr algn="r"/>
                      <a:r>
                        <a:rPr lang="en-US" sz="1200" b="1" dirty="0" smtClean="0"/>
                        <a:t>4.3</a:t>
                      </a:r>
                      <a:endParaRPr lang="en-US" sz="1200" b="1" dirty="0"/>
                    </a:p>
                  </a:txBody>
                  <a:tcPr/>
                </a:tc>
              </a:tr>
              <a:tr h="202445">
                <a:tc>
                  <a:txBody>
                    <a:bodyPr/>
                    <a:lstStyle/>
                    <a:p>
                      <a:r>
                        <a:rPr lang="en-US" sz="1200" u="sng" dirty="0" smtClean="0"/>
                        <a:t>Other business</a:t>
                      </a:r>
                      <a:r>
                        <a:rPr lang="en-US" sz="1200" dirty="0" smtClean="0"/>
                        <a:t>:</a:t>
                      </a:r>
                      <a:endParaRPr lang="en-US" sz="1200" dirty="0"/>
                    </a:p>
                  </a:txBody>
                  <a:tcPr/>
                </a:tc>
                <a:tc>
                  <a:txBody>
                    <a:bodyPr/>
                    <a:lstStyle/>
                    <a:p>
                      <a:pPr algn="r"/>
                      <a:endParaRPr lang="en-US" sz="1200" dirty="0"/>
                    </a:p>
                  </a:txBody>
                  <a:tcPr/>
                </a:tc>
                <a:tc>
                  <a:txBody>
                    <a:bodyPr/>
                    <a:lstStyle/>
                    <a:p>
                      <a:pPr algn="r"/>
                      <a:endParaRPr lang="en-US" sz="1200" dirty="0"/>
                    </a:p>
                  </a:txBody>
                  <a:tcPr/>
                </a:tc>
                <a:tc>
                  <a:txBody>
                    <a:bodyPr/>
                    <a:lstStyle/>
                    <a:p>
                      <a:pPr algn="r"/>
                      <a:endParaRPr lang="en-US" sz="1200" dirty="0"/>
                    </a:p>
                  </a:txBody>
                  <a:tcPr/>
                </a:tc>
              </a:tr>
              <a:tr h="202445">
                <a:tc>
                  <a:txBody>
                    <a:bodyPr/>
                    <a:lstStyle/>
                    <a:p>
                      <a:r>
                        <a:rPr lang="en-US" sz="1200" dirty="0" smtClean="0"/>
                        <a:t>P&amp;CB</a:t>
                      </a:r>
                      <a:endParaRPr lang="en-US" sz="1200" dirty="0"/>
                    </a:p>
                  </a:txBody>
                  <a:tcPr/>
                </a:tc>
                <a:tc>
                  <a:txBody>
                    <a:bodyPr/>
                    <a:lstStyle/>
                    <a:p>
                      <a:pPr algn="r"/>
                      <a:r>
                        <a:rPr lang="en-US" sz="1200" dirty="0" smtClean="0"/>
                        <a:t>7.5</a:t>
                      </a:r>
                      <a:endParaRPr lang="en-US" sz="1200" dirty="0"/>
                    </a:p>
                  </a:txBody>
                  <a:tcPr/>
                </a:tc>
                <a:tc>
                  <a:txBody>
                    <a:bodyPr/>
                    <a:lstStyle/>
                    <a:p>
                      <a:pPr algn="r"/>
                      <a:endParaRPr lang="en-US" sz="1200" dirty="0"/>
                    </a:p>
                  </a:txBody>
                  <a:tcPr/>
                </a:tc>
                <a:tc>
                  <a:txBody>
                    <a:bodyPr/>
                    <a:lstStyle/>
                    <a:p>
                      <a:pPr algn="r"/>
                      <a:endParaRPr lang="en-US" sz="1200" dirty="0"/>
                    </a:p>
                  </a:txBody>
                  <a:tcPr/>
                </a:tc>
              </a:tr>
              <a:tr h="202445">
                <a:tc>
                  <a:txBody>
                    <a:bodyPr/>
                    <a:lstStyle/>
                    <a:p>
                      <a:r>
                        <a:rPr lang="en-US" sz="1200" dirty="0" smtClean="0"/>
                        <a:t>Capital Markets</a:t>
                      </a:r>
                      <a:endParaRPr lang="en-US" sz="1200" dirty="0"/>
                    </a:p>
                  </a:txBody>
                  <a:tcPr/>
                </a:tc>
                <a:tc>
                  <a:txBody>
                    <a:bodyPr/>
                    <a:lstStyle/>
                    <a:p>
                      <a:pPr algn="r"/>
                      <a:r>
                        <a:rPr lang="en-US" sz="1200" dirty="0" smtClean="0"/>
                        <a:t>1.8</a:t>
                      </a:r>
                      <a:endParaRPr lang="en-US" sz="1200" dirty="0"/>
                    </a:p>
                  </a:txBody>
                  <a:tcPr/>
                </a:tc>
                <a:tc>
                  <a:txBody>
                    <a:bodyPr/>
                    <a:lstStyle/>
                    <a:p>
                      <a:pPr algn="r"/>
                      <a:endParaRPr lang="en-US" sz="1200" dirty="0"/>
                    </a:p>
                  </a:txBody>
                  <a:tcPr/>
                </a:tc>
                <a:tc>
                  <a:txBody>
                    <a:bodyPr/>
                    <a:lstStyle/>
                    <a:p>
                      <a:pPr algn="r"/>
                      <a:endParaRPr lang="en-US" sz="1200" dirty="0"/>
                    </a:p>
                  </a:txBody>
                  <a:tcPr/>
                </a:tc>
              </a:tr>
              <a:tr h="202445">
                <a:tc>
                  <a:txBody>
                    <a:bodyPr/>
                    <a:lstStyle/>
                    <a:p>
                      <a:r>
                        <a:rPr lang="en-US" sz="1200" dirty="0" smtClean="0"/>
                        <a:t>Insurance</a:t>
                      </a:r>
                      <a:endParaRPr lang="en-US" sz="1200" dirty="0"/>
                    </a:p>
                  </a:txBody>
                  <a:tcPr/>
                </a:tc>
                <a:tc>
                  <a:txBody>
                    <a:bodyPr/>
                    <a:lstStyle/>
                    <a:p>
                      <a:pPr algn="r"/>
                      <a:r>
                        <a:rPr lang="en-US" sz="1200" dirty="0" smtClean="0"/>
                        <a:t>-</a:t>
                      </a:r>
                      <a:endParaRPr lang="en-US" sz="1200" dirty="0"/>
                    </a:p>
                  </a:txBody>
                  <a:tcPr/>
                </a:tc>
                <a:tc>
                  <a:txBody>
                    <a:bodyPr/>
                    <a:lstStyle/>
                    <a:p>
                      <a:pPr algn="r"/>
                      <a:endParaRPr lang="en-US" sz="1200" dirty="0"/>
                    </a:p>
                  </a:txBody>
                  <a:tcPr/>
                </a:tc>
                <a:tc>
                  <a:txBody>
                    <a:bodyPr/>
                    <a:lstStyle/>
                    <a:p>
                      <a:pPr algn="r"/>
                      <a:endParaRPr lang="en-US" sz="1200" dirty="0"/>
                    </a:p>
                  </a:txBody>
                  <a:tcPr/>
                </a:tc>
              </a:tr>
              <a:tr h="202445">
                <a:tc>
                  <a:txBody>
                    <a:bodyPr/>
                    <a:lstStyle/>
                    <a:p>
                      <a:r>
                        <a:rPr lang="en-US" sz="1200" dirty="0" smtClean="0"/>
                        <a:t>I&amp;TS</a:t>
                      </a:r>
                      <a:endParaRPr lang="en-US" sz="1200" dirty="0"/>
                    </a:p>
                  </a:txBody>
                  <a:tcPr/>
                </a:tc>
                <a:tc>
                  <a:txBody>
                    <a:bodyPr/>
                    <a:lstStyle/>
                    <a:p>
                      <a:pPr algn="r"/>
                      <a:r>
                        <a:rPr lang="en-US" sz="1200" dirty="0" smtClean="0"/>
                        <a:t>0.4</a:t>
                      </a:r>
                      <a:endParaRPr lang="en-US" sz="1200" dirty="0"/>
                    </a:p>
                  </a:txBody>
                  <a:tcPr/>
                </a:tc>
                <a:tc>
                  <a:txBody>
                    <a:bodyPr/>
                    <a:lstStyle/>
                    <a:p>
                      <a:pPr algn="r"/>
                      <a:endParaRPr lang="en-US" sz="1200" dirty="0"/>
                    </a:p>
                  </a:txBody>
                  <a:tcPr/>
                </a:tc>
                <a:tc>
                  <a:txBody>
                    <a:bodyPr/>
                    <a:lstStyle/>
                    <a:p>
                      <a:pPr algn="r"/>
                      <a:endParaRPr lang="en-US" sz="1200" dirty="0"/>
                    </a:p>
                  </a:txBody>
                  <a:tcPr/>
                </a:tc>
              </a:tr>
              <a:tr h="202445">
                <a:tc>
                  <a:txBody>
                    <a:bodyPr/>
                    <a:lstStyle/>
                    <a:p>
                      <a:r>
                        <a:rPr lang="en-US" sz="1200" dirty="0" smtClean="0"/>
                        <a:t>Functions</a:t>
                      </a:r>
                      <a:endParaRPr lang="en-US" sz="1200" dirty="0"/>
                    </a:p>
                  </a:txBody>
                  <a:tcPr/>
                </a:tc>
                <a:tc>
                  <a:txBody>
                    <a:bodyPr/>
                    <a:lstStyle/>
                    <a:p>
                      <a:pPr algn="r"/>
                      <a:r>
                        <a:rPr lang="en-US" sz="1200" dirty="0" smtClean="0"/>
                        <a:t>1.6</a:t>
                      </a:r>
                      <a:endParaRPr lang="en-US" sz="1200" dirty="0"/>
                    </a:p>
                  </a:txBody>
                  <a:tcPr/>
                </a:tc>
                <a:tc>
                  <a:txBody>
                    <a:bodyPr/>
                    <a:lstStyle/>
                    <a:p>
                      <a:pPr algn="r"/>
                      <a:endParaRPr lang="en-US" sz="1200" dirty="0"/>
                    </a:p>
                  </a:txBody>
                  <a:tcPr/>
                </a:tc>
                <a:tc>
                  <a:txBody>
                    <a:bodyPr/>
                    <a:lstStyle/>
                    <a:p>
                      <a:pPr algn="r"/>
                      <a:endParaRPr lang="en-US" sz="1200" dirty="0"/>
                    </a:p>
                  </a:txBody>
                  <a:tcPr/>
                </a:tc>
              </a:tr>
              <a:tr h="202445">
                <a:tc>
                  <a:txBody>
                    <a:bodyPr/>
                    <a:lstStyle/>
                    <a:p>
                      <a:r>
                        <a:rPr lang="en-US" sz="1200" dirty="0" smtClean="0"/>
                        <a:t>T&amp;O</a:t>
                      </a:r>
                      <a:endParaRPr lang="en-US" sz="1200" dirty="0"/>
                    </a:p>
                  </a:txBody>
                  <a:tcPr/>
                </a:tc>
                <a:tc>
                  <a:txBody>
                    <a:bodyPr/>
                    <a:lstStyle/>
                    <a:p>
                      <a:pPr algn="r"/>
                      <a:r>
                        <a:rPr lang="en-US" sz="1200" dirty="0" smtClean="0"/>
                        <a:t>0.1</a:t>
                      </a:r>
                      <a:endParaRPr lang="en-US" sz="1200" dirty="0"/>
                    </a:p>
                  </a:txBody>
                  <a:tcPr/>
                </a:tc>
                <a:tc>
                  <a:txBody>
                    <a:bodyPr/>
                    <a:lstStyle/>
                    <a:p>
                      <a:pPr algn="r"/>
                      <a:endParaRPr lang="en-US" sz="1200" dirty="0"/>
                    </a:p>
                  </a:txBody>
                  <a:tcPr/>
                </a:tc>
                <a:tc>
                  <a:txBody>
                    <a:bodyPr/>
                    <a:lstStyle/>
                    <a:p>
                      <a:pPr algn="r"/>
                      <a:endParaRPr lang="en-US" sz="1200" dirty="0"/>
                    </a:p>
                  </a:txBody>
                  <a:tcPr/>
                </a:tc>
              </a:tr>
              <a:tr h="202445">
                <a:tc>
                  <a:txBody>
                    <a:bodyPr/>
                    <a:lstStyle/>
                    <a:p>
                      <a:r>
                        <a:rPr lang="en-US" sz="1200" b="1" dirty="0" smtClean="0"/>
                        <a:t>Sub-total</a:t>
                      </a:r>
                      <a:endParaRPr lang="en-US" sz="1200" b="1" dirty="0"/>
                    </a:p>
                  </a:txBody>
                  <a:tcPr/>
                </a:tc>
                <a:tc>
                  <a:txBody>
                    <a:bodyPr/>
                    <a:lstStyle/>
                    <a:p>
                      <a:pPr algn="r"/>
                      <a:r>
                        <a:rPr lang="en-US" sz="1200" b="1" dirty="0" smtClean="0"/>
                        <a:t>11.4</a:t>
                      </a:r>
                      <a:endParaRPr lang="en-US" sz="1200" b="1" dirty="0"/>
                    </a:p>
                  </a:txBody>
                  <a:tcPr/>
                </a:tc>
                <a:tc>
                  <a:txBody>
                    <a:bodyPr/>
                    <a:lstStyle/>
                    <a:p>
                      <a:pPr algn="r"/>
                      <a:r>
                        <a:rPr lang="en-US" sz="1200" b="1" dirty="0" smtClean="0"/>
                        <a:t>11.4</a:t>
                      </a:r>
                      <a:endParaRPr lang="en-US" sz="1200" b="1" dirty="0"/>
                    </a:p>
                  </a:txBody>
                  <a:tcPr/>
                </a:tc>
                <a:tc>
                  <a:txBody>
                    <a:bodyPr/>
                    <a:lstStyle/>
                    <a:p>
                      <a:pPr algn="r"/>
                      <a:r>
                        <a:rPr lang="en-US" sz="1200" b="1" dirty="0" smtClean="0"/>
                        <a:t>-</a:t>
                      </a:r>
                      <a:endParaRPr lang="en-US" sz="1200" b="1" dirty="0"/>
                    </a:p>
                  </a:txBody>
                  <a:tcPr/>
                </a:tc>
              </a:tr>
              <a:tr h="202445">
                <a:tc>
                  <a:txBody>
                    <a:bodyPr/>
                    <a:lstStyle/>
                    <a:p>
                      <a:r>
                        <a:rPr lang="en-US" sz="1200" b="1" dirty="0" smtClean="0"/>
                        <a:t>Total (using MIS 2018)</a:t>
                      </a:r>
                      <a:endParaRPr lang="en-US" sz="1200" b="1" dirty="0"/>
                    </a:p>
                  </a:txBody>
                  <a:tcPr/>
                </a:tc>
                <a:tc>
                  <a:txBody>
                    <a:bodyPr/>
                    <a:lstStyle/>
                    <a:p>
                      <a:pPr algn="r"/>
                      <a:r>
                        <a:rPr lang="en-US" sz="1200" b="1" dirty="0" smtClean="0"/>
                        <a:t>222.2</a:t>
                      </a:r>
                      <a:endParaRPr lang="en-US" sz="1200" b="1" dirty="0"/>
                    </a:p>
                  </a:txBody>
                  <a:tcPr/>
                </a:tc>
                <a:tc>
                  <a:txBody>
                    <a:bodyPr/>
                    <a:lstStyle/>
                    <a:p>
                      <a:pPr algn="r"/>
                      <a:r>
                        <a:rPr lang="en-US" sz="1200" b="1" dirty="0" smtClean="0"/>
                        <a:t>255.5</a:t>
                      </a:r>
                      <a:endParaRPr lang="en-US" sz="1200" b="1" dirty="0"/>
                    </a:p>
                  </a:txBody>
                  <a:tcPr/>
                </a:tc>
                <a:tc>
                  <a:txBody>
                    <a:bodyPr/>
                    <a:lstStyle/>
                    <a:p>
                      <a:pPr algn="r"/>
                      <a:r>
                        <a:rPr lang="en-US" sz="1200" b="1" dirty="0" smtClean="0"/>
                        <a:t>33.3</a:t>
                      </a:r>
                      <a:endParaRPr lang="en-US" sz="1200" b="1" dirty="0"/>
                    </a:p>
                  </a:txBody>
                  <a:tcPr/>
                </a:tc>
              </a:tr>
              <a:tr h="202445">
                <a:tc>
                  <a:txBody>
                    <a:bodyPr/>
                    <a:lstStyle/>
                    <a:p>
                      <a:endParaRPr lang="en-US" sz="1200" b="1" dirty="0"/>
                    </a:p>
                  </a:txBody>
                  <a:tcPr/>
                </a:tc>
                <a:tc>
                  <a:txBody>
                    <a:bodyPr/>
                    <a:lstStyle/>
                    <a:p>
                      <a:pPr algn="r"/>
                      <a:endParaRPr lang="en-US" sz="1200" b="1" dirty="0"/>
                    </a:p>
                  </a:txBody>
                  <a:tcPr anchor="b"/>
                </a:tc>
                <a:tc>
                  <a:txBody>
                    <a:bodyPr/>
                    <a:lstStyle/>
                    <a:p>
                      <a:pPr algn="r"/>
                      <a:endParaRPr lang="en-US" sz="1200" b="1" dirty="0"/>
                    </a:p>
                  </a:txBody>
                  <a:tcPr anchor="b"/>
                </a:tc>
                <a:tc>
                  <a:txBody>
                    <a:bodyPr/>
                    <a:lstStyle/>
                    <a:p>
                      <a:pPr algn="r"/>
                      <a:endParaRPr lang="en-US" sz="1200" b="1" dirty="0"/>
                    </a:p>
                  </a:txBody>
                  <a:tcPr anchor="b"/>
                </a:tc>
              </a:tr>
              <a:tr h="202445">
                <a:tc>
                  <a:txBody>
                    <a:bodyPr/>
                    <a:lstStyle/>
                    <a:p>
                      <a:r>
                        <a:rPr lang="en-US" sz="1200" b="1" dirty="0" smtClean="0"/>
                        <a:t>Q3F as at May  ‘18</a:t>
                      </a:r>
                      <a:endParaRPr lang="en-US" sz="1200" b="1" dirty="0"/>
                    </a:p>
                  </a:txBody>
                  <a:tcPr/>
                </a:tc>
                <a:tc>
                  <a:txBody>
                    <a:bodyPr/>
                    <a:lstStyle/>
                    <a:p>
                      <a:pPr algn="r"/>
                      <a:r>
                        <a:rPr lang="en-US" sz="1200" b="1" dirty="0" smtClean="0"/>
                        <a:t>226.1</a:t>
                      </a:r>
                      <a:endParaRPr lang="en-US" sz="1200" b="1" dirty="0"/>
                    </a:p>
                  </a:txBody>
                  <a:tcPr anchor="b"/>
                </a:tc>
                <a:tc>
                  <a:txBody>
                    <a:bodyPr/>
                    <a:lstStyle/>
                    <a:p>
                      <a:pPr algn="r"/>
                      <a:r>
                        <a:rPr lang="en-US" sz="1200" b="1" dirty="0" smtClean="0"/>
                        <a:t>259.4</a:t>
                      </a:r>
                      <a:endParaRPr lang="en-US" sz="1200" b="1" dirty="0"/>
                    </a:p>
                  </a:txBody>
                  <a:tcPr anchor="b"/>
                </a:tc>
                <a:tc>
                  <a:txBody>
                    <a:bodyPr/>
                    <a:lstStyle/>
                    <a:p>
                      <a:pPr algn="r"/>
                      <a:r>
                        <a:rPr lang="en-US" sz="1200" b="1" dirty="0" smtClean="0"/>
                        <a:t>33.3</a:t>
                      </a:r>
                      <a:endParaRPr lang="en-US" sz="1200" b="1" dirty="0"/>
                    </a:p>
                  </a:txBody>
                  <a:tcPr anchor="b"/>
                </a:tc>
              </a:tr>
            </a:tbl>
          </a:graphicData>
        </a:graphic>
      </p:graphicFrame>
      <p:sp>
        <p:nvSpPr>
          <p:cNvPr id="3" name="Slide Number Placeholder 2"/>
          <p:cNvSpPr>
            <a:spLocks noGrp="1"/>
          </p:cNvSpPr>
          <p:nvPr>
            <p:ph type="sldNum" sz="quarter" idx="12"/>
          </p:nvPr>
        </p:nvSpPr>
        <p:spPr/>
        <p:txBody>
          <a:bodyPr/>
          <a:lstStyle/>
          <a:p>
            <a:fld id="{1190BA2A-4E42-4548-BB76-F9393884CAA5}" type="slidenum">
              <a:rPr lang="en-US" smtClean="0"/>
              <a:t>4</a:t>
            </a:fld>
            <a:endParaRPr lang="en-US"/>
          </a:p>
        </p:txBody>
      </p:sp>
    </p:spTree>
    <p:custDataLst>
      <p:tags r:id="rId1"/>
    </p:custDataLst>
    <p:extLst>
      <p:ext uri="{BB962C8B-B14F-4D97-AF65-F5344CB8AC3E}">
        <p14:creationId xmlns:p14="http://schemas.microsoft.com/office/powerpoint/2010/main" val="39966196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7681" y="18449"/>
            <a:ext cx="11162898" cy="522897"/>
          </a:xfrm>
        </p:spPr>
        <p:txBody>
          <a:bodyPr>
            <a:noAutofit/>
          </a:bodyPr>
          <a:lstStyle/>
          <a:p>
            <a:r>
              <a:rPr lang="en-US" sz="3600" b="1" dirty="0" smtClean="0"/>
              <a:t>ICI Detail – 2019 Initiatives by Team</a:t>
            </a:r>
            <a:endParaRPr lang="en-US" sz="3600" b="1"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968" y="31288"/>
            <a:ext cx="884713" cy="510058"/>
          </a:xfrm>
          <a:prstGeom prst="rect">
            <a:avLst/>
          </a:prstGeom>
        </p:spPr>
      </p:pic>
      <p:graphicFrame>
        <p:nvGraphicFramePr>
          <p:cNvPr id="7" name="Table 6"/>
          <p:cNvGraphicFramePr>
            <a:graphicFrameLocks noGrp="1"/>
          </p:cNvGraphicFramePr>
          <p:nvPr>
            <p:extLst/>
          </p:nvPr>
        </p:nvGraphicFramePr>
        <p:xfrm>
          <a:off x="8143386" y="6186965"/>
          <a:ext cx="2232180" cy="500772"/>
        </p:xfrm>
        <a:graphic>
          <a:graphicData uri="http://schemas.openxmlformats.org/drawingml/2006/table">
            <a:tbl>
              <a:tblPr firstRow="1" bandRow="1">
                <a:tableStyleId>{5940675A-B579-460E-94D1-54222C63F5DA}</a:tableStyleId>
              </a:tblPr>
              <a:tblGrid>
                <a:gridCol w="1251105"/>
                <a:gridCol w="479425"/>
                <a:gridCol w="501650"/>
              </a:tblGrid>
              <a:tr h="250386">
                <a:tc>
                  <a:txBody>
                    <a:bodyPr/>
                    <a:lstStyle/>
                    <a:p>
                      <a:pPr algn="r"/>
                      <a:endParaRPr lang="en-US" sz="900" b="1" kern="1200" dirty="0">
                        <a:solidFill>
                          <a:schemeClr val="tx1"/>
                        </a:solidFill>
                        <a:latin typeface="+mn-lt"/>
                        <a:ea typeface="+mn-ea"/>
                        <a:cs typeface="Arial" panose="020B0604020202020204" pitchFamily="34" charset="0"/>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1" kern="1200" dirty="0" smtClean="0">
                          <a:solidFill>
                            <a:schemeClr val="tx1"/>
                          </a:solidFill>
                          <a:latin typeface="+mn-lt"/>
                          <a:ea typeface="+mn-ea"/>
                          <a:cs typeface="Arial" panose="020B0604020202020204" pitchFamily="34" charset="0"/>
                        </a:rPr>
                        <a:t>$MM</a:t>
                      </a:r>
                      <a:endParaRPr lang="en-US" sz="900" b="1" kern="1200" dirty="0">
                        <a:solidFill>
                          <a:schemeClr val="tx1"/>
                        </a:solidFill>
                        <a:latin typeface="+mn-lt"/>
                        <a:ea typeface="+mn-ea"/>
                        <a:cs typeface="Arial" panose="020B0604020202020204" pitchFamily="34" charset="0"/>
                      </a:endParaRPr>
                    </a:p>
                  </a:txBody>
                  <a:tcPr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98" rtl="0" eaLnBrk="1" latinLnBrk="0" hangingPunct="1"/>
                      <a:r>
                        <a:rPr lang="en-US" sz="900" b="1" kern="1200" dirty="0" smtClean="0">
                          <a:solidFill>
                            <a:schemeClr val="tx1"/>
                          </a:solidFill>
                          <a:latin typeface="+mn-lt"/>
                          <a:ea typeface="+mn-ea"/>
                          <a:cs typeface="Arial" panose="020B0604020202020204" pitchFamily="34" charset="0"/>
                        </a:rPr>
                        <a:t>FTE</a:t>
                      </a:r>
                    </a:p>
                  </a:txBody>
                  <a:tcPr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50386">
                <a:tc>
                  <a:txBody>
                    <a:bodyPr/>
                    <a:lstStyle/>
                    <a:p>
                      <a:pPr algn="r"/>
                      <a:r>
                        <a:rPr lang="en-US" sz="900" b="1" kern="1200" dirty="0" smtClean="0">
                          <a:solidFill>
                            <a:schemeClr val="tx1"/>
                          </a:solidFill>
                          <a:latin typeface="+mn-lt"/>
                          <a:ea typeface="+mn-ea"/>
                          <a:cs typeface="Arial" panose="020B0604020202020204" pitchFamily="34" charset="0"/>
                        </a:rPr>
                        <a:t>2018 Run-rate*</a:t>
                      </a:r>
                      <a:endParaRPr lang="en-US" sz="900" b="1" kern="1200" dirty="0">
                        <a:solidFill>
                          <a:schemeClr val="tx1"/>
                        </a:solidFill>
                        <a:latin typeface="+mn-lt"/>
                        <a:ea typeface="+mn-ea"/>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1" kern="1200" dirty="0" smtClean="0">
                          <a:solidFill>
                            <a:schemeClr val="tx1"/>
                          </a:solidFill>
                          <a:latin typeface="+mn-lt"/>
                          <a:ea typeface="+mn-ea"/>
                          <a:cs typeface="Arial" panose="020B0604020202020204" pitchFamily="34" charset="0"/>
                        </a:rPr>
                        <a:t>1.2</a:t>
                      </a:r>
                      <a:endParaRPr lang="en-US" sz="900" b="1" kern="1200" dirty="0">
                        <a:solidFill>
                          <a:schemeClr val="tx1"/>
                        </a:solidFill>
                        <a:latin typeface="+mn-lt"/>
                        <a:ea typeface="+mn-ea"/>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98" rtl="0" eaLnBrk="1" latinLnBrk="0" hangingPunct="1"/>
                      <a:r>
                        <a:rPr lang="en-US" sz="900" b="1" kern="1200" dirty="0" smtClean="0">
                          <a:solidFill>
                            <a:schemeClr val="tx1"/>
                          </a:solidFill>
                          <a:latin typeface="+mn-lt"/>
                          <a:ea typeface="+mn-ea"/>
                          <a:cs typeface="Arial" panose="020B0604020202020204" pitchFamily="34" charset="0"/>
                        </a:rPr>
                        <a:t>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8" name="Content Placeholder 4"/>
          <p:cNvGraphicFramePr>
            <a:graphicFrameLocks/>
          </p:cNvGraphicFramePr>
          <p:nvPr>
            <p:extLst/>
          </p:nvPr>
        </p:nvGraphicFramePr>
        <p:xfrm>
          <a:off x="142874" y="820214"/>
          <a:ext cx="11072856" cy="5667251"/>
        </p:xfrm>
        <a:graphic>
          <a:graphicData uri="http://schemas.openxmlformats.org/drawingml/2006/table">
            <a:tbl>
              <a:tblPr firstRow="1" bandRow="1">
                <a:tableStyleId>{5940675A-B579-460E-94D1-54222C63F5DA}</a:tableStyleId>
              </a:tblPr>
              <a:tblGrid>
                <a:gridCol w="485773"/>
                <a:gridCol w="1433513"/>
                <a:gridCol w="2528887"/>
                <a:gridCol w="976314"/>
                <a:gridCol w="485776"/>
                <a:gridCol w="509588"/>
                <a:gridCol w="4653005"/>
              </a:tblGrid>
              <a:tr h="276682">
                <a:tc rowSpan="2">
                  <a:txBody>
                    <a:bodyPr/>
                    <a:lstStyle/>
                    <a:p>
                      <a:pPr marL="0" indent="0" algn="ctr"/>
                      <a:r>
                        <a:rPr lang="en-US" sz="1050" b="1" dirty="0" smtClean="0">
                          <a:solidFill>
                            <a:schemeClr val="bg1"/>
                          </a:solidFill>
                          <a:latin typeface="+mn-lt"/>
                          <a:cs typeface="Arial" panose="020B0604020202020204" pitchFamily="34" charset="0"/>
                        </a:rPr>
                        <a:t>Priority</a:t>
                      </a:r>
                      <a:endParaRPr lang="en-US" sz="1050" b="1" dirty="0">
                        <a:solidFill>
                          <a:schemeClr val="bg1"/>
                        </a:solidFill>
                        <a:latin typeface="+mn-lt"/>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Initiative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Description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EA Imperative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gridSpan="2">
                  <a:txBody>
                    <a:bodyPr/>
                    <a:lstStyle/>
                    <a:p>
                      <a:pPr marL="0" marR="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Capacity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1050" b="1" dirty="0" smtClean="0">
                          <a:solidFill>
                            <a:schemeClr val="bg1"/>
                          </a:solidFill>
                          <a:latin typeface="+mn-lt"/>
                          <a:cs typeface="Arial" panose="020B0604020202020204" pitchFamily="34" charset="0"/>
                        </a:rPr>
                        <a:t>Impact</a:t>
                      </a:r>
                      <a:endParaRPr lang="en-US" sz="1050" b="1" dirty="0">
                        <a:solidFill>
                          <a:schemeClr val="bg1"/>
                        </a:solidFill>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217991">
                <a:tc vMerge="1">
                  <a:txBody>
                    <a:bodyPr/>
                    <a:lstStyle/>
                    <a:p>
                      <a:pPr marL="0" indent="0" algn="ctr"/>
                      <a:endParaRPr lang="en-US" sz="1200" dirty="0">
                        <a:latin typeface="+mn-lt"/>
                        <a:cs typeface="Arial" panose="020B0604020202020204" pitchFamily="34" charset="0"/>
                      </a:endParaRPr>
                    </a:p>
                  </a:txBody>
                  <a:tcPr marL="0" marR="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50" b="1" dirty="0" smtClean="0">
                          <a:solidFill>
                            <a:schemeClr val="bg1"/>
                          </a:solidFill>
                          <a:latin typeface="+mn-lt"/>
                          <a:cs typeface="Arial" panose="020B0604020202020204" pitchFamily="34" charset="0"/>
                        </a:rPr>
                        <a:t>$MM</a:t>
                      </a:r>
                      <a:endParaRPr lang="en-US" sz="1050" b="1" dirty="0">
                        <a:solidFill>
                          <a:schemeClr val="bg1"/>
                        </a:solidFill>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050" b="1" dirty="0" smtClean="0">
                          <a:solidFill>
                            <a:schemeClr val="bg1"/>
                          </a:solidFill>
                          <a:latin typeface="+mn-lt"/>
                          <a:cs typeface="Arial" panose="020B0604020202020204" pitchFamily="34" charset="0"/>
                        </a:rPr>
                        <a:t>FTE</a:t>
                      </a:r>
                      <a:endParaRPr lang="en-US" sz="1050" b="1" dirty="0">
                        <a:solidFill>
                          <a:schemeClr val="bg1"/>
                        </a:solidFill>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15</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Server &amp; Endpoint Architecture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Server &amp; Endpoint Security Architecture Development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Securing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smtClean="0">
                          <a:solidFill>
                            <a:srgbClr val="000000"/>
                          </a:solidFill>
                          <a:effectLst/>
                          <a:latin typeface="Arial" panose="020B0604020202020204" pitchFamily="34" charset="0"/>
                        </a:rPr>
                        <a:t>0.57</a:t>
                      </a:r>
                      <a:endParaRPr lang="en-US" sz="1000" b="0" i="0" u="none" strike="noStrike" dirty="0">
                        <a:solidFill>
                          <a:srgbClr val="000000"/>
                        </a:solidFill>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0.6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Influence the security transformation roadmap to desired target state to mitigate cyber threat &amp; secure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16</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Network Security Patterns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 </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Arial" panose="020B0604020202020204" pitchFamily="34" charset="0"/>
                        </a:rPr>
                        <a:t>0.12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0.6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Promotes resusable security controls mitigating cyber threat consistently</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17</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Server &amp; Endpoint Patterns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 </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Arial" panose="020B0604020202020204" pitchFamily="34" charset="0"/>
                        </a:rPr>
                        <a:t>0.27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0.6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Promotes resusable security controls mitigating cyber threat consistently</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18</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chemeClr val="tx1"/>
                          </a:solidFill>
                          <a:effectLst/>
                          <a:latin typeface="+mn-lt"/>
                        </a:rPr>
                        <a:t>Security Architecture Strategy/Planning/Managing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Strategy and plan for sec arc</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EA Global Mandate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Arial" panose="020B0604020202020204" pitchFamily="34" charset="0"/>
                        </a:rPr>
                        <a:t>0.04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Mature Security Architecture towards target state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19</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EA Strategy/Roadmap/Plan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Strategy and plan for EA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EA Global Mandate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Arial" panose="020B0604020202020204" pitchFamily="34" charset="0"/>
                        </a:rPr>
                        <a:t>0.04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Mature EA towards target state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20</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Solution Architecture Support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Various engagements across the business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Securing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Arial" panose="020B0604020202020204" pitchFamily="34" charset="0"/>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Adoption of the Enterprise Security Architecture across the bank to mitigate cyber threat and secure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21</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Security Consulting Assistance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 </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Securing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Arial" panose="020B0604020202020204" pitchFamily="34" charset="0"/>
                        </a:rPr>
                        <a:t>0.04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Supports GCS when assessing applications for cyber security issues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22</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LOB Assistance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Selling archs to the LOBs and getting buyin and helping build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Securing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Arial" panose="020B0604020202020204" pitchFamily="34" charset="0"/>
                        </a:rPr>
                        <a:t>0.16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0.8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Build the security architectures across the LOBs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23</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Governance Redesign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EA Governance framework</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Arial" panose="020B0604020202020204" pitchFamily="34" charset="0"/>
                        </a:rPr>
                        <a:t>0.04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Reuse/reduce friction/increase speed/reduce cost/increase ROI/secure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24</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FAB Support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architects govern/run FAB</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Securing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Arial" panose="020B0604020202020204" pitchFamily="34" charset="0"/>
                        </a:rPr>
                        <a:t>0.04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Promotes common technology platforms for the bank</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25</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ARB Support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architects review solutions at ARB</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Securing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Arial" panose="020B0604020202020204" pitchFamily="34" charset="0"/>
                        </a:rPr>
                        <a:t>0.04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Reviews solutions for cyber security issues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26</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Business Critical Processes development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chemeClr val="tx1"/>
                          </a:solidFill>
                          <a:effectLst/>
                          <a:latin typeface="+mn-lt"/>
                        </a:rPr>
                        <a:t>Identify critical business processes in P&amp;CB - test case for expansion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Securing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Arial" panose="020B0604020202020204" pitchFamily="34" charset="0"/>
                        </a:rPr>
                        <a:t>0.04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Enables targeted cyber remediation efforts to reduce risk and increase ROI</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27</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chemeClr val="tx1"/>
                          </a:solidFill>
                          <a:effectLst/>
                          <a:latin typeface="+mn-lt"/>
                        </a:rPr>
                        <a:t>Measure reusability patterns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chemeClr val="tx1"/>
                          </a:solidFill>
                          <a:effectLst/>
                          <a:latin typeface="+mn-lt"/>
                        </a:rPr>
                        <a:t>request management system for patterns and sec arc engagement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chemeClr val="tx1"/>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Arial" panose="020B0604020202020204" pitchFamily="34" charset="0"/>
                        </a:rPr>
                        <a:t>0.02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chemeClr val="tx1"/>
                          </a:solidFill>
                          <a:effectLst/>
                          <a:latin typeface="+mn-lt"/>
                        </a:rPr>
                        <a:t>0.1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chemeClr val="tx1"/>
                          </a:solidFill>
                          <a:effectLst/>
                          <a:latin typeface="+mn-lt"/>
                        </a:rPr>
                        <a:t>Track the reuse of patterns (KPIs)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6361">
                <a:tc gridSpan="4">
                  <a:txBody>
                    <a:bodyPr/>
                    <a:lstStyle/>
                    <a:p>
                      <a:pPr marL="0" marR="0" lvl="0" indent="0" algn="r" defTabSz="914498" rtl="0" eaLnBrk="1" fontAlgn="auto" latinLnBrk="0" hangingPunct="1">
                        <a:lnSpc>
                          <a:spcPct val="100000"/>
                        </a:lnSpc>
                        <a:spcBef>
                          <a:spcPts val="0"/>
                        </a:spcBef>
                        <a:spcAft>
                          <a:spcPts val="0"/>
                        </a:spcAft>
                        <a:buClrTx/>
                        <a:buSzTx/>
                        <a:buFontTx/>
                        <a:buNone/>
                        <a:tabLst/>
                        <a:defRPr/>
                      </a:pPr>
                      <a:r>
                        <a:rPr lang="en-US" sz="1050" b="0" dirty="0" smtClean="0">
                          <a:solidFill>
                            <a:schemeClr val="tx1"/>
                          </a:solidFill>
                          <a:latin typeface="+mn-lt"/>
                          <a:cs typeface="Arial" panose="020B0604020202020204" pitchFamily="34" charset="0"/>
                        </a:rPr>
                        <a:t>Subtotal</a:t>
                      </a:r>
                    </a:p>
                  </a:txBody>
                  <a:tcPr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sz="900" dirty="0">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sz="900" b="1" dirty="0">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r" defTabSz="914498" rtl="0" eaLnBrk="1" fontAlgn="auto" latinLnBrk="0" hangingPunct="1">
                        <a:lnSpc>
                          <a:spcPct val="100000"/>
                        </a:lnSpc>
                        <a:spcBef>
                          <a:spcPts val="0"/>
                        </a:spcBef>
                        <a:spcAft>
                          <a:spcPts val="0"/>
                        </a:spcAft>
                        <a:buClrTx/>
                        <a:buSzTx/>
                        <a:buFontTx/>
                        <a:buNone/>
                        <a:tabLst/>
                        <a:defRPr/>
                      </a:pPr>
                      <a:endParaRPr lang="en-US" sz="900" b="1" dirty="0" smtClean="0">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0" dirty="0" smtClean="0">
                          <a:solidFill>
                            <a:schemeClr val="tx1"/>
                          </a:solidFill>
                          <a:latin typeface="+mn-lt"/>
                          <a:cs typeface="Arial" panose="020B0604020202020204" pitchFamily="34" charset="0"/>
                        </a:rPr>
                        <a:t>4.5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0" dirty="0" smtClean="0">
                          <a:solidFill>
                            <a:schemeClr val="tx1"/>
                          </a:solidFill>
                          <a:latin typeface="+mn-lt"/>
                          <a:cs typeface="Arial" panose="020B0604020202020204" pitchFamily="34" charset="0"/>
                        </a:rPr>
                        <a:t>18</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50" b="0" dirty="0" smtClean="0">
                          <a:solidFill>
                            <a:schemeClr val="tx1"/>
                          </a:solidFill>
                          <a:latin typeface="+mn-lt"/>
                          <a:cs typeface="Arial" panose="020B0604020202020204" pitchFamily="34" charset="0"/>
                        </a:rPr>
                        <a:t>Growth</a:t>
                      </a:r>
                      <a:r>
                        <a:rPr lang="en-US" sz="1050" b="0" baseline="0" dirty="0" smtClean="0">
                          <a:solidFill>
                            <a:schemeClr val="tx1"/>
                          </a:solidFill>
                          <a:latin typeface="+mn-lt"/>
                          <a:cs typeface="Arial" panose="020B0604020202020204" pitchFamily="34" charset="0"/>
                        </a:rPr>
                        <a:t> of 9 from 2018</a:t>
                      </a:r>
                      <a:endParaRPr lang="en-US" sz="1050" b="0" dirty="0">
                        <a:solidFill>
                          <a:schemeClr val="tx1"/>
                        </a:solidFill>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76361">
                <a:tc gridSpan="4">
                  <a:txBody>
                    <a:bodyPr/>
                    <a:lstStyle/>
                    <a:p>
                      <a:pPr marL="0" marR="0" lvl="0" indent="0" algn="r" defTabSz="914498" rtl="0" eaLnBrk="1" fontAlgn="auto" latinLnBrk="0" hangingPunct="1">
                        <a:lnSpc>
                          <a:spcPct val="100000"/>
                        </a:lnSpc>
                        <a:spcBef>
                          <a:spcPts val="0"/>
                        </a:spcBef>
                        <a:spcAft>
                          <a:spcPts val="0"/>
                        </a:spcAft>
                        <a:buClrTx/>
                        <a:buSzTx/>
                        <a:buFontTx/>
                        <a:buNone/>
                        <a:tabLst/>
                        <a:defRPr/>
                      </a:pPr>
                      <a:r>
                        <a:rPr lang="en-US" sz="1050" b="0" dirty="0" smtClean="0">
                          <a:solidFill>
                            <a:schemeClr val="tx1"/>
                          </a:solidFill>
                          <a:latin typeface="+mn-lt"/>
                          <a:cs typeface="Arial" panose="020B0604020202020204" pitchFamily="34" charset="0"/>
                        </a:rPr>
                        <a:t>UK FTE</a:t>
                      </a:r>
                    </a:p>
                  </a:txBody>
                  <a:tcPr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0" dirty="0" smtClean="0">
                          <a:solidFill>
                            <a:schemeClr val="tx1"/>
                          </a:solidFill>
                          <a:latin typeface="+mn-lt"/>
                          <a:cs typeface="Arial" panose="020B0604020202020204" pitchFamily="34" charset="0"/>
                        </a:rPr>
                        <a:t>(0.6)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0" dirty="0" smtClean="0">
                          <a:solidFill>
                            <a:schemeClr val="tx1"/>
                          </a:solidFill>
                          <a:latin typeface="+mn-lt"/>
                          <a:cs typeface="Arial" panose="020B0604020202020204" pitchFamily="34"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50" b="0" dirty="0">
                        <a:solidFill>
                          <a:schemeClr val="tx1"/>
                        </a:solidFill>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76361">
                <a:tc gridSpan="4">
                  <a:txBody>
                    <a:bodyPr/>
                    <a:lstStyle/>
                    <a:p>
                      <a:pPr marL="0" marR="0" lvl="0" indent="0" algn="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tx1"/>
                          </a:solidFill>
                          <a:latin typeface="+mn-lt"/>
                          <a:cs typeface="Arial" panose="020B0604020202020204" pitchFamily="34" charset="0"/>
                        </a:rPr>
                        <a:t>Total</a:t>
                      </a:r>
                    </a:p>
                  </a:txBody>
                  <a:tcPr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tx1"/>
                          </a:solidFill>
                          <a:latin typeface="+mn-lt"/>
                          <a:cs typeface="Arial" panose="020B0604020202020204" pitchFamily="34" charset="0"/>
                        </a:rPr>
                        <a:t>3.9</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1" dirty="0" smtClean="0">
                          <a:solidFill>
                            <a:schemeClr val="tx1"/>
                          </a:solidFill>
                          <a:latin typeface="+mn-lt"/>
                          <a:cs typeface="Arial" panose="020B0604020202020204" pitchFamily="34" charset="0"/>
                        </a:rPr>
                        <a:t>15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50" b="0" dirty="0">
                        <a:solidFill>
                          <a:schemeClr val="tx1"/>
                        </a:solidFill>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Title 1"/>
          <p:cNvSpPr txBox="1">
            <a:spLocks/>
          </p:cNvSpPr>
          <p:nvPr/>
        </p:nvSpPr>
        <p:spPr>
          <a:xfrm>
            <a:off x="53978" y="531515"/>
            <a:ext cx="11902795" cy="2121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solidFill>
                  <a:prstClr val="black"/>
                </a:solidFill>
                <a:latin typeface="Calibri" panose="020F0502020204030204"/>
                <a:cs typeface="Arial" panose="020B0604020202020204" pitchFamily="34" charset="0"/>
              </a:rPr>
              <a:t>Security Architecture (2 of 2)</a:t>
            </a:r>
            <a:endParaRPr lang="en-US" sz="2000" b="1" dirty="0">
              <a:solidFill>
                <a:prstClr val="black"/>
              </a:solidFill>
              <a:latin typeface="Calibri" panose="020F0502020204030204"/>
              <a:cs typeface="Arial" panose="020B0604020202020204" pitchFamily="34" charset="0"/>
            </a:endParaRPr>
          </a:p>
        </p:txBody>
      </p:sp>
      <p:sp>
        <p:nvSpPr>
          <p:cNvPr id="5" name="Rectangle 4"/>
          <p:cNvSpPr/>
          <p:nvPr/>
        </p:nvSpPr>
        <p:spPr>
          <a:xfrm>
            <a:off x="8425470" y="6642556"/>
            <a:ext cx="2303836" cy="215444"/>
          </a:xfrm>
          <a:prstGeom prst="rect">
            <a:avLst/>
          </a:prstGeom>
        </p:spPr>
        <p:txBody>
          <a:bodyPr wrap="none">
            <a:spAutoFit/>
          </a:bodyPr>
          <a:lstStyle/>
          <a:p>
            <a:r>
              <a:rPr lang="en-US" sz="800" i="1" dirty="0">
                <a:solidFill>
                  <a:prstClr val="black"/>
                </a:solidFill>
              </a:rPr>
              <a:t>*Not including 3 UK architects (part of cloud plan), </a:t>
            </a:r>
            <a:endParaRPr lang="en-US" dirty="0">
              <a:solidFill>
                <a:prstClr val="black"/>
              </a:solidFill>
            </a:endParaRPr>
          </a:p>
        </p:txBody>
      </p:sp>
      <p:sp>
        <p:nvSpPr>
          <p:cNvPr id="4" name="Slide Number Placeholder 3"/>
          <p:cNvSpPr>
            <a:spLocks noGrp="1"/>
          </p:cNvSpPr>
          <p:nvPr>
            <p:ph type="sldNum" sz="quarter" idx="12"/>
          </p:nvPr>
        </p:nvSpPr>
        <p:spPr/>
        <p:txBody>
          <a:bodyPr/>
          <a:lstStyle/>
          <a:p>
            <a:fld id="{1190BA2A-4E42-4548-BB76-F9393884CAA5}" type="slidenum">
              <a:rPr lang="en-US" smtClean="0">
                <a:solidFill>
                  <a:prstClr val="black">
                    <a:tint val="75000"/>
                  </a:prstClr>
                </a:solidFill>
              </a:rPr>
              <a:pPr/>
              <a:t>40</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5534354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7681" y="18449"/>
            <a:ext cx="11162898" cy="522897"/>
          </a:xfrm>
        </p:spPr>
        <p:txBody>
          <a:bodyPr>
            <a:noAutofit/>
          </a:bodyPr>
          <a:lstStyle/>
          <a:p>
            <a:r>
              <a:rPr lang="en-US" sz="3600" b="1" dirty="0" smtClean="0"/>
              <a:t>ICI Detail – 2019 Initiatives by Team</a:t>
            </a:r>
            <a:endParaRPr lang="en-US" sz="3600" b="1"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968" y="31288"/>
            <a:ext cx="884713" cy="510058"/>
          </a:xfrm>
          <a:prstGeom prst="rect">
            <a:avLst/>
          </a:prstGeom>
        </p:spPr>
      </p:pic>
      <p:graphicFrame>
        <p:nvGraphicFramePr>
          <p:cNvPr id="8" name="Content Placeholder 4"/>
          <p:cNvGraphicFramePr>
            <a:graphicFrameLocks/>
          </p:cNvGraphicFramePr>
          <p:nvPr>
            <p:extLst/>
          </p:nvPr>
        </p:nvGraphicFramePr>
        <p:xfrm>
          <a:off x="142874" y="820214"/>
          <a:ext cx="11072856" cy="3794389"/>
        </p:xfrm>
        <a:graphic>
          <a:graphicData uri="http://schemas.openxmlformats.org/drawingml/2006/table">
            <a:tbl>
              <a:tblPr firstRow="1" bandRow="1">
                <a:tableStyleId>{5940675A-B579-460E-94D1-54222C63F5DA}</a:tableStyleId>
              </a:tblPr>
              <a:tblGrid>
                <a:gridCol w="485773"/>
                <a:gridCol w="1433513"/>
                <a:gridCol w="2528887"/>
                <a:gridCol w="976314"/>
                <a:gridCol w="485776"/>
                <a:gridCol w="509588"/>
                <a:gridCol w="4653005"/>
              </a:tblGrid>
              <a:tr h="276682">
                <a:tc rowSpan="2">
                  <a:txBody>
                    <a:bodyPr/>
                    <a:lstStyle/>
                    <a:p>
                      <a:pPr marL="0" indent="0" algn="ctr"/>
                      <a:r>
                        <a:rPr lang="en-US" sz="1050" b="1" dirty="0" smtClean="0">
                          <a:solidFill>
                            <a:schemeClr val="bg1"/>
                          </a:solidFill>
                          <a:latin typeface="+mn-lt"/>
                          <a:cs typeface="Arial" panose="020B0604020202020204" pitchFamily="34" charset="0"/>
                        </a:rPr>
                        <a:t>Priority</a:t>
                      </a:r>
                      <a:endParaRPr lang="en-US" sz="1050" b="1" dirty="0">
                        <a:solidFill>
                          <a:schemeClr val="bg1"/>
                        </a:solidFill>
                        <a:latin typeface="+mn-lt"/>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Initiative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Description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EA Imperative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gridSpan="2">
                  <a:txBody>
                    <a:bodyPr/>
                    <a:lstStyle/>
                    <a:p>
                      <a:pPr marL="0" marR="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Capacity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1050" b="1" dirty="0" smtClean="0">
                          <a:solidFill>
                            <a:schemeClr val="bg1"/>
                          </a:solidFill>
                          <a:latin typeface="+mn-lt"/>
                          <a:cs typeface="Arial" panose="020B0604020202020204" pitchFamily="34" charset="0"/>
                        </a:rPr>
                        <a:t>Impact</a:t>
                      </a:r>
                      <a:endParaRPr lang="en-US" sz="1050" b="1" dirty="0">
                        <a:solidFill>
                          <a:schemeClr val="bg1"/>
                        </a:solidFill>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217991">
                <a:tc vMerge="1">
                  <a:txBody>
                    <a:bodyPr/>
                    <a:lstStyle/>
                    <a:p>
                      <a:pPr marL="0" indent="0" algn="ctr"/>
                      <a:endParaRPr lang="en-US" sz="1200" dirty="0">
                        <a:latin typeface="+mn-lt"/>
                        <a:cs typeface="Arial" panose="020B0604020202020204" pitchFamily="34" charset="0"/>
                      </a:endParaRPr>
                    </a:p>
                  </a:txBody>
                  <a:tcPr marL="0" marR="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50" b="1" dirty="0" smtClean="0">
                          <a:solidFill>
                            <a:schemeClr val="bg1"/>
                          </a:solidFill>
                          <a:latin typeface="+mn-lt"/>
                          <a:cs typeface="Arial" panose="020B0604020202020204" pitchFamily="34" charset="0"/>
                        </a:rPr>
                        <a:t>$MM</a:t>
                      </a:r>
                      <a:endParaRPr lang="en-US" sz="1050" b="1" dirty="0">
                        <a:solidFill>
                          <a:schemeClr val="bg1"/>
                        </a:solidFill>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050" b="1" dirty="0" smtClean="0">
                          <a:solidFill>
                            <a:schemeClr val="bg1"/>
                          </a:solidFill>
                          <a:latin typeface="+mn-lt"/>
                          <a:cs typeface="Arial" panose="020B0604020202020204" pitchFamily="34" charset="0"/>
                        </a:rPr>
                        <a:t>FTE</a:t>
                      </a:r>
                      <a:endParaRPr lang="en-US" sz="1050" b="1" dirty="0">
                        <a:solidFill>
                          <a:schemeClr val="bg1"/>
                        </a:solidFill>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1</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Cloud Platforms (Private)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Architecture Support for DevOps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dirty="0">
                          <a:solidFill>
                            <a:srgbClr val="000000"/>
                          </a:solidFill>
                          <a:effectLst/>
                          <a:latin typeface="+mn-lt"/>
                          <a:ea typeface="+mn-ea"/>
                          <a:cs typeface="+mn-cs"/>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mn-lt"/>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Deliver faster, automated and secure development lifecycle and release management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2</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Cloud Platforms (Private)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Architecture Support for Private Cloud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rgbClr val="000000"/>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dirty="0">
                          <a:solidFill>
                            <a:srgbClr val="000000"/>
                          </a:solidFill>
                          <a:effectLst/>
                          <a:latin typeface="+mn-lt"/>
                          <a:ea typeface="+mn-ea"/>
                          <a:cs typeface="+mn-cs"/>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rgbClr val="000000"/>
                          </a:solidFill>
                          <a:effectLst/>
                          <a:latin typeface="+mn-lt"/>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Deliver faster, automated and secure development lifecycle and release management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3</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Cloud Strategy and Architecture </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Container Strategy</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rgbClr val="000000"/>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dirty="0">
                          <a:solidFill>
                            <a:srgbClr val="000000"/>
                          </a:solidFill>
                          <a:effectLst/>
                          <a:latin typeface="+mn-lt"/>
                          <a:ea typeface="+mn-ea"/>
                          <a:cs typeface="+mn-cs"/>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rgbClr val="000000"/>
                          </a:solidFill>
                          <a:effectLst/>
                          <a:latin typeface="+mn-lt"/>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Own and iterate the strategy on when and how RBC utilizes containers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4</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Cloud Platforms (Public)</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Public Cloud Adoption (Intake + Exception Process)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dirty="0">
                          <a:solidFill>
                            <a:srgbClr val="000000"/>
                          </a:solidFill>
                          <a:effectLst/>
                          <a:latin typeface="+mn-lt"/>
                          <a:ea typeface="+mn-ea"/>
                          <a:cs typeface="+mn-cs"/>
                        </a:rPr>
                        <a:t>0.4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rgbClr val="000000"/>
                          </a:solidFill>
                          <a:effectLst/>
                          <a:latin typeface="+mn-lt"/>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Enable Public cloud for the bank</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5</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Cloud Platforms (Public)</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Public Cloud Application Onboarding / "Professional Services"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dirty="0">
                          <a:solidFill>
                            <a:srgbClr val="000000"/>
                          </a:solidFill>
                          <a:effectLst/>
                          <a:latin typeface="+mn-lt"/>
                          <a:ea typeface="+mn-ea"/>
                          <a:cs typeface="+mn-cs"/>
                        </a:rPr>
                        <a:t>0.4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mn-lt"/>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Enable Public cloud for the bank</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6</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Cloud Platforms (Public)</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Public Cloud Platform &amp; Pipeline Build (Developer, Control, and Operations Plane)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rgbClr val="000000"/>
                          </a:solidFill>
                          <a:effectLst/>
                          <a:latin typeface="+mn-lt"/>
                        </a:rPr>
                        <a:t>Securing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a:solidFill>
                            <a:srgbClr val="000000"/>
                          </a:solidFill>
                          <a:effectLst/>
                          <a:latin typeface="+mn-lt"/>
                          <a:ea typeface="+mn-ea"/>
                          <a:cs typeface="+mn-cs"/>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mn-lt"/>
                        </a:rPr>
                        <a:t>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Enable Public cloud for the bank</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7</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Cloud Platforms (Public)</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Public Cloud Product Management (Prioritization, Communications)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rgbClr val="000000"/>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a:solidFill>
                            <a:srgbClr val="000000"/>
                          </a:solidFill>
                          <a:effectLst/>
                          <a:latin typeface="+mn-lt"/>
                          <a:ea typeface="+mn-ea"/>
                          <a:cs typeface="+mn-cs"/>
                        </a:rPr>
                        <a:t>0.4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mn-lt"/>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Enable Public cloud for the bank</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8</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Cloud Platforms (Public)</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Training and Education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rgbClr val="000000"/>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a:solidFill>
                            <a:srgbClr val="000000"/>
                          </a:solidFill>
                          <a:effectLst/>
                          <a:latin typeface="+mn-lt"/>
                          <a:ea typeface="+mn-ea"/>
                          <a:cs typeface="+mn-cs"/>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mn-lt"/>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Own and execute the training and education plans across the program and customer stakeholders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9</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Cloud Strategy and Architecture </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Cloud Strategy and Architecture Designs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rgbClr val="000000"/>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a:solidFill>
                            <a:srgbClr val="000000"/>
                          </a:solidFill>
                          <a:effectLst/>
                          <a:latin typeface="+mn-lt"/>
                          <a:ea typeface="+mn-ea"/>
                          <a:cs typeface="+mn-cs"/>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mn-lt"/>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Own and iterate the strategy on how RBC consumes cloud and its architecture vision.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10</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Cloud Application Architecture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CNCF Application Architecture Patterns and Consumables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kern="1200" dirty="0">
                          <a:solidFill>
                            <a:srgbClr val="000000"/>
                          </a:solidFill>
                          <a:effectLst/>
                          <a:latin typeface="+mn-lt"/>
                          <a:ea typeface="+mn-ea"/>
                          <a:cs typeface="+mn-cs"/>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mn-lt"/>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smtClean="0">
                          <a:solidFill>
                            <a:srgbClr val="000000"/>
                          </a:solidFill>
                          <a:effectLst/>
                          <a:latin typeface="+mn-lt"/>
                        </a:rPr>
                        <a:t>Distributed </a:t>
                      </a:r>
                      <a:r>
                        <a:rPr lang="en-US" sz="1050" b="0" i="0" u="none" strike="noStrike" dirty="0">
                          <a:solidFill>
                            <a:srgbClr val="000000"/>
                          </a:solidFill>
                          <a:effectLst/>
                          <a:latin typeface="+mn-lt"/>
                        </a:rPr>
                        <a:t>Application Patterns including </a:t>
                      </a:r>
                      <a:r>
                        <a:rPr lang="en-US" sz="1050" b="0" i="0" u="none" strike="noStrike" dirty="0" err="1">
                          <a:solidFill>
                            <a:srgbClr val="000000"/>
                          </a:solidFill>
                          <a:effectLst/>
                          <a:latin typeface="+mn-lt"/>
                        </a:rPr>
                        <a:t>IoT</a:t>
                      </a:r>
                      <a:r>
                        <a:rPr lang="en-US" sz="1050" b="0" i="0" u="none" strike="noStrike" dirty="0">
                          <a:solidFill>
                            <a:srgbClr val="000000"/>
                          </a:solidFill>
                          <a:effectLst/>
                          <a:latin typeface="+mn-lt"/>
                        </a:rPr>
                        <a:t>, </a:t>
                      </a:r>
                      <a:r>
                        <a:rPr lang="en-US" sz="1050" b="0" i="0" u="none" strike="noStrike" dirty="0" err="1">
                          <a:solidFill>
                            <a:srgbClr val="000000"/>
                          </a:solidFill>
                          <a:effectLst/>
                          <a:latin typeface="+mn-lt"/>
                        </a:rPr>
                        <a:t>Blockchain</a:t>
                      </a:r>
                      <a:r>
                        <a:rPr lang="en-US" sz="1050" b="0" i="0" u="none" strike="noStrike" dirty="0">
                          <a:solidFill>
                            <a:srgbClr val="000000"/>
                          </a:solidFill>
                          <a:effectLst/>
                          <a:latin typeface="+mn-lt"/>
                        </a:rPr>
                        <a:t> and cloud native applications.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6361">
                <a:tc gridSpan="4">
                  <a:txBody>
                    <a:bodyPr/>
                    <a:lstStyle/>
                    <a:p>
                      <a:pPr marL="0" marR="0" lvl="0" indent="0" algn="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tx1"/>
                          </a:solidFill>
                          <a:latin typeface="+mn-lt"/>
                          <a:cs typeface="Arial" panose="020B0604020202020204" pitchFamily="34" charset="0"/>
                        </a:rPr>
                        <a:t>Total</a:t>
                      </a:r>
                    </a:p>
                  </a:txBody>
                  <a:tcPr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sz="900" dirty="0">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sz="900" b="1" dirty="0">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r" defTabSz="914498" rtl="0" eaLnBrk="1" fontAlgn="auto" latinLnBrk="0" hangingPunct="1">
                        <a:lnSpc>
                          <a:spcPct val="100000"/>
                        </a:lnSpc>
                        <a:spcBef>
                          <a:spcPts val="0"/>
                        </a:spcBef>
                        <a:spcAft>
                          <a:spcPts val="0"/>
                        </a:spcAft>
                        <a:buClrTx/>
                        <a:buSzTx/>
                        <a:buFontTx/>
                        <a:buNone/>
                        <a:tabLst/>
                        <a:defRPr/>
                      </a:pPr>
                      <a:endParaRPr lang="en-US" sz="900" b="1" dirty="0" smtClean="0">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1" kern="1200" dirty="0">
                          <a:solidFill>
                            <a:schemeClr val="tx1"/>
                          </a:solidFill>
                          <a:latin typeface="+mn-lt"/>
                          <a:ea typeface="+mn-ea"/>
                          <a:cs typeface="Arial" panose="020B0604020202020204" pitchFamily="34" charset="0"/>
                        </a:rPr>
                        <a:t>3.4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1" dirty="0" smtClean="0">
                          <a:solidFill>
                            <a:schemeClr val="tx1"/>
                          </a:solidFill>
                          <a:latin typeface="+mn-lt"/>
                          <a:cs typeface="Arial" panose="020B0604020202020204" pitchFamily="34" charset="0"/>
                        </a:rPr>
                        <a:t>17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50" b="1" dirty="0" smtClean="0">
                          <a:solidFill>
                            <a:schemeClr val="tx1"/>
                          </a:solidFill>
                          <a:latin typeface="+mn-lt"/>
                          <a:cs typeface="Arial" panose="020B0604020202020204" pitchFamily="34" charset="0"/>
                        </a:rPr>
                        <a:t>Growth of</a:t>
                      </a:r>
                      <a:r>
                        <a:rPr lang="en-US" sz="1050" b="1" baseline="0" dirty="0" smtClean="0">
                          <a:solidFill>
                            <a:schemeClr val="tx1"/>
                          </a:solidFill>
                          <a:latin typeface="+mn-lt"/>
                          <a:cs typeface="Arial" panose="020B0604020202020204" pitchFamily="34" charset="0"/>
                        </a:rPr>
                        <a:t> 7 from 2018</a:t>
                      </a:r>
                      <a:endParaRPr lang="en-US" sz="1050" b="1" dirty="0">
                        <a:solidFill>
                          <a:schemeClr val="tx1"/>
                        </a:solidFill>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Title 1"/>
          <p:cNvSpPr txBox="1">
            <a:spLocks/>
          </p:cNvSpPr>
          <p:nvPr/>
        </p:nvSpPr>
        <p:spPr>
          <a:xfrm>
            <a:off x="53978" y="531515"/>
            <a:ext cx="11902795" cy="2121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solidFill>
                  <a:prstClr val="black"/>
                </a:solidFill>
                <a:latin typeface="Calibri" panose="020F0502020204030204"/>
                <a:cs typeface="Arial" panose="020B0604020202020204" pitchFamily="34" charset="0"/>
              </a:rPr>
              <a:t>Cloud Architecture</a:t>
            </a:r>
            <a:endParaRPr lang="en-US" sz="2000" b="1" dirty="0">
              <a:solidFill>
                <a:prstClr val="black"/>
              </a:solidFill>
              <a:latin typeface="Calibri" panose="020F0502020204030204"/>
              <a:cs typeface="Arial" panose="020B0604020202020204" pitchFamily="34" charset="0"/>
            </a:endParaRPr>
          </a:p>
        </p:txBody>
      </p:sp>
      <p:graphicFrame>
        <p:nvGraphicFramePr>
          <p:cNvPr id="10" name="Table 9"/>
          <p:cNvGraphicFramePr>
            <a:graphicFrameLocks noGrp="1"/>
          </p:cNvGraphicFramePr>
          <p:nvPr>
            <p:extLst/>
          </p:nvPr>
        </p:nvGraphicFramePr>
        <p:xfrm>
          <a:off x="8143386" y="6186965"/>
          <a:ext cx="2232180" cy="500772"/>
        </p:xfrm>
        <a:graphic>
          <a:graphicData uri="http://schemas.openxmlformats.org/drawingml/2006/table">
            <a:tbl>
              <a:tblPr firstRow="1" bandRow="1">
                <a:tableStyleId>{5940675A-B579-460E-94D1-54222C63F5DA}</a:tableStyleId>
              </a:tblPr>
              <a:tblGrid>
                <a:gridCol w="1251105"/>
                <a:gridCol w="479425"/>
                <a:gridCol w="501650"/>
              </a:tblGrid>
              <a:tr h="250386">
                <a:tc>
                  <a:txBody>
                    <a:bodyPr/>
                    <a:lstStyle/>
                    <a:p>
                      <a:pPr algn="r"/>
                      <a:endParaRPr lang="en-US" sz="900" b="1" kern="1200" dirty="0">
                        <a:solidFill>
                          <a:schemeClr val="tx1"/>
                        </a:solidFill>
                        <a:latin typeface="+mn-lt"/>
                        <a:ea typeface="+mn-ea"/>
                        <a:cs typeface="Arial" panose="020B0604020202020204" pitchFamily="34" charset="0"/>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1" kern="1200" dirty="0" smtClean="0">
                          <a:solidFill>
                            <a:schemeClr val="tx1"/>
                          </a:solidFill>
                          <a:latin typeface="+mn-lt"/>
                          <a:ea typeface="+mn-ea"/>
                          <a:cs typeface="Arial" panose="020B0604020202020204" pitchFamily="34" charset="0"/>
                        </a:rPr>
                        <a:t>$MM</a:t>
                      </a:r>
                      <a:endParaRPr lang="en-US" sz="900" b="1" kern="1200" dirty="0">
                        <a:solidFill>
                          <a:schemeClr val="tx1"/>
                        </a:solidFill>
                        <a:latin typeface="+mn-lt"/>
                        <a:ea typeface="+mn-ea"/>
                        <a:cs typeface="Arial" panose="020B0604020202020204" pitchFamily="34" charset="0"/>
                      </a:endParaRPr>
                    </a:p>
                  </a:txBody>
                  <a:tcPr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98" rtl="0" eaLnBrk="1" latinLnBrk="0" hangingPunct="1"/>
                      <a:r>
                        <a:rPr lang="en-US" sz="900" b="1" kern="1200" dirty="0" smtClean="0">
                          <a:solidFill>
                            <a:schemeClr val="tx1"/>
                          </a:solidFill>
                          <a:latin typeface="+mn-lt"/>
                          <a:ea typeface="+mn-ea"/>
                          <a:cs typeface="Arial" panose="020B0604020202020204" pitchFamily="34" charset="0"/>
                        </a:rPr>
                        <a:t>FTE</a:t>
                      </a:r>
                    </a:p>
                  </a:txBody>
                  <a:tcPr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50386">
                <a:tc>
                  <a:txBody>
                    <a:bodyPr/>
                    <a:lstStyle/>
                    <a:p>
                      <a:pPr algn="r"/>
                      <a:r>
                        <a:rPr lang="en-US" sz="900" b="1" kern="1200" dirty="0" smtClean="0">
                          <a:solidFill>
                            <a:schemeClr val="tx1"/>
                          </a:solidFill>
                          <a:latin typeface="+mn-lt"/>
                          <a:ea typeface="+mn-ea"/>
                          <a:cs typeface="Arial" panose="020B0604020202020204" pitchFamily="34" charset="0"/>
                        </a:rPr>
                        <a:t>2018 Run-rate</a:t>
                      </a:r>
                      <a:endParaRPr lang="en-US" sz="900" b="1" kern="1200" dirty="0">
                        <a:solidFill>
                          <a:schemeClr val="tx1"/>
                        </a:solidFill>
                        <a:latin typeface="+mn-lt"/>
                        <a:ea typeface="+mn-ea"/>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1" kern="1200" dirty="0" smtClean="0">
                          <a:solidFill>
                            <a:schemeClr val="tx1"/>
                          </a:solidFill>
                          <a:latin typeface="+mn-lt"/>
                          <a:ea typeface="+mn-ea"/>
                          <a:cs typeface="Arial" panose="020B0604020202020204" pitchFamily="34" charset="0"/>
                        </a:rPr>
                        <a:t>2.0</a:t>
                      </a:r>
                      <a:endParaRPr lang="en-US" sz="900" b="1" kern="1200" dirty="0">
                        <a:solidFill>
                          <a:schemeClr val="tx1"/>
                        </a:solidFill>
                        <a:latin typeface="+mn-lt"/>
                        <a:ea typeface="+mn-ea"/>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98" rtl="0" eaLnBrk="1" latinLnBrk="0" hangingPunct="1"/>
                      <a:r>
                        <a:rPr lang="en-US" sz="900" b="1" kern="1200" dirty="0" smtClean="0">
                          <a:solidFill>
                            <a:schemeClr val="tx1"/>
                          </a:solidFill>
                          <a:latin typeface="+mn-lt"/>
                          <a:ea typeface="+mn-ea"/>
                          <a:cs typeface="Arial" panose="020B0604020202020204" pitchFamily="34" charset="0"/>
                        </a:rPr>
                        <a:t>10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Slide Number Placeholder 3"/>
          <p:cNvSpPr>
            <a:spLocks noGrp="1"/>
          </p:cNvSpPr>
          <p:nvPr>
            <p:ph type="sldNum" sz="quarter" idx="12"/>
          </p:nvPr>
        </p:nvSpPr>
        <p:spPr/>
        <p:txBody>
          <a:bodyPr/>
          <a:lstStyle/>
          <a:p>
            <a:fld id="{1190BA2A-4E42-4548-BB76-F9393884CAA5}" type="slidenum">
              <a:rPr lang="en-US" smtClean="0">
                <a:solidFill>
                  <a:prstClr val="black">
                    <a:tint val="75000"/>
                  </a:prstClr>
                </a:solidFill>
              </a:rPr>
              <a:pPr/>
              <a:t>41</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30654715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7681" y="18449"/>
            <a:ext cx="11162898" cy="522897"/>
          </a:xfrm>
        </p:spPr>
        <p:txBody>
          <a:bodyPr>
            <a:noAutofit/>
          </a:bodyPr>
          <a:lstStyle/>
          <a:p>
            <a:r>
              <a:rPr lang="en-US" sz="3600" b="1" dirty="0" smtClean="0"/>
              <a:t>ICI Detail – 2019 Initiatives by Team</a:t>
            </a:r>
            <a:endParaRPr lang="en-US" sz="3600" b="1"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968" y="31288"/>
            <a:ext cx="884713" cy="510058"/>
          </a:xfrm>
          <a:prstGeom prst="rect">
            <a:avLst/>
          </a:prstGeom>
        </p:spPr>
      </p:pic>
      <p:graphicFrame>
        <p:nvGraphicFramePr>
          <p:cNvPr id="8" name="Content Placeholder 4"/>
          <p:cNvGraphicFramePr>
            <a:graphicFrameLocks/>
          </p:cNvGraphicFramePr>
          <p:nvPr>
            <p:extLst/>
          </p:nvPr>
        </p:nvGraphicFramePr>
        <p:xfrm>
          <a:off x="142874" y="820214"/>
          <a:ext cx="11072856" cy="5545083"/>
        </p:xfrm>
        <a:graphic>
          <a:graphicData uri="http://schemas.openxmlformats.org/drawingml/2006/table">
            <a:tbl>
              <a:tblPr firstRow="1" bandRow="1">
                <a:tableStyleId>{5940675A-B579-460E-94D1-54222C63F5DA}</a:tableStyleId>
              </a:tblPr>
              <a:tblGrid>
                <a:gridCol w="485773"/>
                <a:gridCol w="1433513"/>
                <a:gridCol w="2528887"/>
                <a:gridCol w="976314"/>
                <a:gridCol w="485776"/>
                <a:gridCol w="509588"/>
                <a:gridCol w="4653005"/>
              </a:tblGrid>
              <a:tr h="276682">
                <a:tc rowSpan="2">
                  <a:txBody>
                    <a:bodyPr/>
                    <a:lstStyle/>
                    <a:p>
                      <a:pPr marL="0" indent="0" algn="ctr"/>
                      <a:r>
                        <a:rPr lang="en-US" sz="1050" b="1" dirty="0" smtClean="0">
                          <a:solidFill>
                            <a:schemeClr val="bg1"/>
                          </a:solidFill>
                          <a:latin typeface="+mn-lt"/>
                          <a:cs typeface="Arial" panose="020B0604020202020204" pitchFamily="34" charset="0"/>
                        </a:rPr>
                        <a:t>Priority</a:t>
                      </a:r>
                      <a:endParaRPr lang="en-US" sz="1050" b="1" dirty="0">
                        <a:solidFill>
                          <a:schemeClr val="bg1"/>
                        </a:solidFill>
                        <a:latin typeface="+mn-lt"/>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Initiative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Description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EA Imperative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gridSpan="2">
                  <a:txBody>
                    <a:bodyPr/>
                    <a:lstStyle/>
                    <a:p>
                      <a:pPr marL="0" marR="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Capacity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1050" b="1" dirty="0" smtClean="0">
                          <a:solidFill>
                            <a:schemeClr val="bg1"/>
                          </a:solidFill>
                          <a:latin typeface="+mn-lt"/>
                          <a:cs typeface="Arial" panose="020B0604020202020204" pitchFamily="34" charset="0"/>
                        </a:rPr>
                        <a:t>Impact</a:t>
                      </a:r>
                      <a:endParaRPr lang="en-US" sz="1050" b="1" dirty="0">
                        <a:solidFill>
                          <a:schemeClr val="bg1"/>
                        </a:solidFill>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217991">
                <a:tc vMerge="1">
                  <a:txBody>
                    <a:bodyPr/>
                    <a:lstStyle/>
                    <a:p>
                      <a:pPr marL="0" indent="0" algn="ctr"/>
                      <a:endParaRPr lang="en-US" sz="1200" dirty="0">
                        <a:latin typeface="+mn-lt"/>
                        <a:cs typeface="Arial" panose="020B0604020202020204" pitchFamily="34" charset="0"/>
                      </a:endParaRPr>
                    </a:p>
                  </a:txBody>
                  <a:tcPr marL="0" marR="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50" b="1" dirty="0" smtClean="0">
                          <a:solidFill>
                            <a:schemeClr val="bg1"/>
                          </a:solidFill>
                          <a:latin typeface="+mn-lt"/>
                          <a:cs typeface="Arial" panose="020B0604020202020204" pitchFamily="34" charset="0"/>
                        </a:rPr>
                        <a:t>$MM</a:t>
                      </a:r>
                      <a:endParaRPr lang="en-US" sz="1050" b="1" dirty="0">
                        <a:solidFill>
                          <a:schemeClr val="bg1"/>
                        </a:solidFill>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050" b="1" dirty="0" smtClean="0">
                          <a:solidFill>
                            <a:schemeClr val="bg1"/>
                          </a:solidFill>
                          <a:latin typeface="+mn-lt"/>
                          <a:cs typeface="Arial" panose="020B0604020202020204" pitchFamily="34" charset="0"/>
                        </a:rPr>
                        <a:t>FTE</a:t>
                      </a:r>
                      <a:endParaRPr lang="en-US" sz="1050" b="1" dirty="0">
                        <a:solidFill>
                          <a:schemeClr val="bg1"/>
                        </a:solidFill>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1</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50" b="0" i="0" u="none" strike="noStrike" dirty="0">
                          <a:solidFill>
                            <a:srgbClr val="000000"/>
                          </a:solidFill>
                          <a:effectLst/>
                          <a:latin typeface="+mn-lt"/>
                        </a:rPr>
                        <a:t>Application Architecture -  “Consulting Point of Contact for RBC App Teams into EA”</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50" b="0" i="0" u="none" strike="noStrike" dirty="0" smtClean="0">
                          <a:solidFill>
                            <a:srgbClr val="000000"/>
                          </a:solidFill>
                          <a:effectLst/>
                          <a:latin typeface="+mn-lt"/>
                        </a:rPr>
                        <a:t>Provide </a:t>
                      </a:r>
                      <a:r>
                        <a:rPr lang="en-US" sz="1050" b="0" i="0" u="none" strike="noStrike" dirty="0">
                          <a:solidFill>
                            <a:srgbClr val="000000"/>
                          </a:solidFill>
                          <a:effectLst/>
                          <a:latin typeface="+mn-lt"/>
                        </a:rPr>
                        <a:t>App Architecture expertise / guidance to RBC App Teams via consulting/IAR/ARB, leveraging our expertise and knowledge base within EA (Security, Cloud, also DNA for Data </a:t>
                      </a:r>
                      <a:r>
                        <a:rPr lang="en-US" sz="1050" b="0" i="0" u="none" strike="noStrike" dirty="0" err="1">
                          <a:solidFill>
                            <a:srgbClr val="000000"/>
                          </a:solidFill>
                          <a:effectLst/>
                          <a:latin typeface="+mn-lt"/>
                        </a:rPr>
                        <a:t>etc</a:t>
                      </a:r>
                      <a:r>
                        <a:rPr lang="en-US" sz="1050" b="0" i="0" u="none" strike="noStrike" dirty="0">
                          <a:solidFill>
                            <a:srgbClr val="000000"/>
                          </a:solidFill>
                          <a:effectLst/>
                          <a:latin typeface="+mn-lt"/>
                        </a:rPr>
                        <a:t>). </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dirty="0">
                          <a:solidFill>
                            <a:srgbClr val="000000"/>
                          </a:solidFill>
                          <a:effectLst/>
                          <a:latin typeface="+mn-lt"/>
                        </a:rPr>
                        <a:t>Core Modernization</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Arial" panose="020B0604020202020204" pitchFamily="34" charset="0"/>
                        </a:rPr>
                        <a:t>0.3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dirty="0">
                          <a:solidFill>
                            <a:srgbClr val="000000"/>
                          </a:solidFill>
                          <a:effectLst/>
                          <a:latin typeface="+mn-lt"/>
                        </a:rPr>
                        <a:t>1.5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50" b="0" i="0" u="none" strike="noStrike" dirty="0">
                          <a:solidFill>
                            <a:srgbClr val="000000"/>
                          </a:solidFill>
                          <a:effectLst/>
                          <a:latin typeface="+mn-lt"/>
                        </a:rPr>
                        <a:t>Enterprise Architecture patterns/standards are shared and applied across RBC App Teams.</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2</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50" b="0" i="0" u="none" strike="noStrike">
                          <a:solidFill>
                            <a:srgbClr val="000000"/>
                          </a:solidFill>
                          <a:effectLst/>
                          <a:latin typeface="+mn-lt"/>
                        </a:rPr>
                        <a:t>Co-Create Patterns @RBC</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50" b="0" i="0" u="none" strike="noStrike" dirty="0" smtClean="0">
                          <a:solidFill>
                            <a:srgbClr val="000000"/>
                          </a:solidFill>
                          <a:effectLst/>
                          <a:latin typeface="+mn-lt"/>
                        </a:rPr>
                        <a:t>Identify </a:t>
                      </a:r>
                      <a:r>
                        <a:rPr lang="en-US" sz="1050" b="0" i="0" u="none" strike="noStrike" dirty="0">
                          <a:solidFill>
                            <a:srgbClr val="000000"/>
                          </a:solidFill>
                          <a:effectLst/>
                          <a:latin typeface="+mn-lt"/>
                        </a:rPr>
                        <a:t>opportunities to partner with RBC App Teams and Innovation to Co-Create Patterns.  Specifically, these are POCs which are targeted / intended for reuse across RBC. </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a:solidFill>
                            <a:srgbClr val="000000"/>
                          </a:solidFill>
                          <a:effectLst/>
                          <a:latin typeface="+mn-lt"/>
                        </a:rPr>
                        <a:t>Reuse @ Scale</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Arial" panose="020B0604020202020204" pitchFamily="34" charset="0"/>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dirty="0">
                          <a:solidFill>
                            <a:srgbClr val="000000"/>
                          </a:solidFill>
                          <a:effectLst/>
                          <a:latin typeface="+mn-lt"/>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50" b="0" i="0" u="none" strike="noStrike">
                          <a:solidFill>
                            <a:srgbClr val="000000"/>
                          </a:solidFill>
                          <a:effectLst/>
                          <a:latin typeface="+mn-lt"/>
                        </a:rPr>
                        <a:t>Develop new patterns for RBC to use.</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3</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50" b="0" i="0" u="none" strike="noStrike" dirty="0">
                          <a:solidFill>
                            <a:srgbClr val="000000"/>
                          </a:solidFill>
                          <a:effectLst/>
                          <a:latin typeface="+mn-lt"/>
                        </a:rPr>
                        <a:t>Mainframe Asset Enablement via APIs.</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50" b="0" i="0" u="none" strike="noStrike" dirty="0">
                          <a:solidFill>
                            <a:srgbClr val="000000"/>
                          </a:solidFill>
                          <a:effectLst/>
                          <a:latin typeface="+mn-lt"/>
                        </a:rPr>
                        <a:t>Expose core Mainframe transactions and data (IMS/CICS/DB2/</a:t>
                      </a:r>
                      <a:r>
                        <a:rPr lang="en-US" sz="1050" b="0" i="0" u="none" strike="noStrike" dirty="0" err="1">
                          <a:solidFill>
                            <a:srgbClr val="000000"/>
                          </a:solidFill>
                          <a:effectLst/>
                          <a:latin typeface="+mn-lt"/>
                        </a:rPr>
                        <a:t>etc</a:t>
                      </a:r>
                      <a:r>
                        <a:rPr lang="en-US" sz="1050" b="0" i="0" u="none" strike="noStrike" dirty="0">
                          <a:solidFill>
                            <a:srgbClr val="000000"/>
                          </a:solidFill>
                          <a:effectLst/>
                          <a:latin typeface="+mn-lt"/>
                        </a:rPr>
                        <a:t>) via standard REST APIs using </a:t>
                      </a:r>
                      <a:r>
                        <a:rPr lang="en-US" sz="1050" b="0" i="0" u="none" strike="noStrike" dirty="0" err="1">
                          <a:solidFill>
                            <a:srgbClr val="000000"/>
                          </a:solidFill>
                          <a:effectLst/>
                          <a:latin typeface="+mn-lt"/>
                        </a:rPr>
                        <a:t>zOS</a:t>
                      </a:r>
                      <a:r>
                        <a:rPr lang="en-US" sz="1050" b="0" i="0" u="none" strike="noStrike" dirty="0">
                          <a:solidFill>
                            <a:srgbClr val="000000"/>
                          </a:solidFill>
                          <a:effectLst/>
                          <a:latin typeface="+mn-lt"/>
                        </a:rPr>
                        <a:t> Connect, in addition to IMS call-out </a:t>
                      </a:r>
                      <a:r>
                        <a:rPr lang="en-US" sz="1050" b="0" i="0" u="none" strike="noStrike" dirty="0" smtClean="0">
                          <a:solidFill>
                            <a:srgbClr val="000000"/>
                          </a:solidFill>
                          <a:effectLst/>
                          <a:latin typeface="+mn-lt"/>
                        </a:rPr>
                        <a:t>pattern. </a:t>
                      </a:r>
                      <a:r>
                        <a:rPr lang="en-US" sz="1050" b="0" i="0" u="none" strike="noStrike" dirty="0">
                          <a:solidFill>
                            <a:srgbClr val="000000"/>
                          </a:solidFill>
                          <a:effectLst/>
                          <a:latin typeface="+mn-lt"/>
                        </a:rPr>
                        <a:t>(Co-Create Pattern)</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dirty="0">
                          <a:solidFill>
                            <a:srgbClr val="000000"/>
                          </a:solidFill>
                          <a:effectLst/>
                          <a:latin typeface="+mn-lt"/>
                        </a:rPr>
                        <a:t>Core Modernization</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Arial" panose="020B0604020202020204" pitchFamily="34" charset="0"/>
                        </a:rPr>
                        <a:t>0.1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dirty="0">
                          <a:solidFill>
                            <a:srgbClr val="000000"/>
                          </a:solidFill>
                          <a:effectLst/>
                          <a:latin typeface="+mn-lt"/>
                        </a:rPr>
                        <a:t>0.5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50" b="0" i="0" u="none" strike="noStrike">
                          <a:solidFill>
                            <a:srgbClr val="000000"/>
                          </a:solidFill>
                          <a:effectLst/>
                          <a:latin typeface="+mn-lt"/>
                        </a:rPr>
                        <a:t>Simpler/quicker way to expose Mainframe assets as APIs, encouraging innovation.</a:t>
                      </a:r>
                      <a:br>
                        <a:rPr lang="en-US" sz="1050" b="0" i="0" u="none" strike="noStrike">
                          <a:solidFill>
                            <a:srgbClr val="000000"/>
                          </a:solidFill>
                          <a:effectLst/>
                          <a:latin typeface="+mn-lt"/>
                        </a:rPr>
                      </a:br>
                      <a:r>
                        <a:rPr lang="en-US" sz="1050" b="0" i="0" u="none" strike="noStrike">
                          <a:solidFill>
                            <a:srgbClr val="000000"/>
                          </a:solidFill>
                          <a:effectLst/>
                          <a:latin typeface="+mn-lt"/>
                        </a:rPr>
                        <a:t>Could replace majority of WebSphere at RBC.</a:t>
                      </a:r>
                      <a:br>
                        <a:rPr lang="en-US" sz="1050" b="0" i="0" u="none" strike="noStrike">
                          <a:solidFill>
                            <a:srgbClr val="000000"/>
                          </a:solidFill>
                          <a:effectLst/>
                          <a:latin typeface="+mn-lt"/>
                        </a:rPr>
                      </a:br>
                      <a:endParaRPr lang="en-US" sz="1050" b="0" i="0" u="none" strike="noStrike">
                        <a:solidFill>
                          <a:srgbClr val="000000"/>
                        </a:solidFill>
                        <a:effectLst/>
                        <a:latin typeface="+mn-lt"/>
                      </a:endParaRP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4</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50" b="0" i="0" u="none" strike="noStrike">
                          <a:solidFill>
                            <a:srgbClr val="000000"/>
                          </a:solidFill>
                          <a:effectLst/>
                          <a:latin typeface="+mn-lt"/>
                        </a:rPr>
                        <a:t>Target Application Architectures </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50" b="0" i="0" u="none" strike="noStrike">
                          <a:solidFill>
                            <a:srgbClr val="000000"/>
                          </a:solidFill>
                          <a:effectLst/>
                          <a:latin typeface="+mn-lt"/>
                        </a:rPr>
                        <a:t>Maintain currency of Target Platform, Dev Frameworks, Capabilities, Tech Standards Architectures, providing an at-a-glance set of ‘map’ for RBC App Teams to know what’s available/coming/being retired at RBC.</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a:solidFill>
                            <a:srgbClr val="000000"/>
                          </a:solidFill>
                          <a:effectLst/>
                          <a:latin typeface="+mn-lt"/>
                        </a:rPr>
                        <a:t>Reuse @ Scale</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Arial" panose="020B0604020202020204" pitchFamily="34" charset="0"/>
                        </a:rPr>
                        <a:t>0.1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dirty="0">
                          <a:solidFill>
                            <a:srgbClr val="000000"/>
                          </a:solidFill>
                          <a:effectLst/>
                          <a:latin typeface="+mn-lt"/>
                        </a:rPr>
                        <a:t>0.5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50" b="0" i="0" u="none" strike="noStrike" dirty="0">
                          <a:solidFill>
                            <a:srgbClr val="000000"/>
                          </a:solidFill>
                          <a:effectLst/>
                          <a:latin typeface="+mn-lt"/>
                        </a:rPr>
                        <a:t>RBC App Teams stay informed on what Application Platforms, Development Frameworks, Tech Standards are used at RBC (Targeted / Buy / Hold / Sell).</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5</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50" b="0" i="0" u="none" strike="noStrike">
                          <a:solidFill>
                            <a:srgbClr val="000000"/>
                          </a:solidFill>
                          <a:effectLst/>
                          <a:latin typeface="+mn-lt"/>
                        </a:rPr>
                        <a:t>Offload Mainframe Data to Distributed for Analytics / Insights</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50" b="0" i="0" u="none" strike="noStrike">
                          <a:solidFill>
                            <a:srgbClr val="000000"/>
                          </a:solidFill>
                          <a:effectLst/>
                          <a:latin typeface="+mn-lt"/>
                        </a:rPr>
                        <a:t>Partner with BP&amp;CC and DNA to POC IBM CDC/IIDR for data capture from IMS/DB2 to distributed OLTP/OLAP data stores. (Co-Create Pattern)</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a:solidFill>
                            <a:srgbClr val="000000"/>
                          </a:solidFill>
                          <a:effectLst/>
                          <a:latin typeface="+mn-lt"/>
                        </a:rPr>
                        <a:t>Core Modernization</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Arial" panose="020B0604020202020204" pitchFamily="34" charset="0"/>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dirty="0">
                          <a:solidFill>
                            <a:srgbClr val="000000"/>
                          </a:solidFill>
                          <a:effectLst/>
                          <a:latin typeface="+mn-lt"/>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50" b="0" i="0" u="none" strike="noStrike" dirty="0">
                          <a:solidFill>
                            <a:srgbClr val="000000"/>
                          </a:solidFill>
                          <a:effectLst/>
                          <a:latin typeface="+mn-lt"/>
                        </a:rPr>
                        <a:t>Simpler/quicker way (than old way) to push Mainframe data out for analytics, for rapid innovation.</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6</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50" b="0" i="0" u="none" strike="noStrike">
                          <a:solidFill>
                            <a:srgbClr val="000000"/>
                          </a:solidFill>
                          <a:effectLst/>
                          <a:latin typeface="+mn-lt"/>
                        </a:rPr>
                        <a:t>Core Patterns Library</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50" b="0" i="0" u="none" strike="noStrike">
                          <a:solidFill>
                            <a:srgbClr val="000000"/>
                          </a:solidFill>
                          <a:effectLst/>
                          <a:latin typeface="+mn-lt"/>
                        </a:rPr>
                        <a:t>Maintain currency of Application Pattern Library: Event-Driven, Mainframe Integration, Microservices, Web/Mobile, API Gateway. Update/add GIT repo patterns/reference implementations.</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a:solidFill>
                            <a:srgbClr val="000000"/>
                          </a:solidFill>
                          <a:effectLst/>
                          <a:latin typeface="+mn-lt"/>
                        </a:rPr>
                        <a:t>Reuse @ Scale</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Arial" panose="020B0604020202020204" pitchFamily="34" charset="0"/>
                        </a:rPr>
                        <a:t>0.1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dirty="0">
                          <a:solidFill>
                            <a:srgbClr val="000000"/>
                          </a:solidFill>
                          <a:effectLst/>
                          <a:latin typeface="+mn-lt"/>
                        </a:rPr>
                        <a:t>0.5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50" b="0" i="0" u="none" strike="noStrike" dirty="0">
                          <a:solidFill>
                            <a:srgbClr val="000000"/>
                          </a:solidFill>
                          <a:effectLst/>
                          <a:latin typeface="+mn-lt"/>
                        </a:rPr>
                        <a:t>Updated / relevant patterns for consumption by RBC App Teams.</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7</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50" b="0" i="0" u="none" strike="noStrike" dirty="0">
                          <a:solidFill>
                            <a:srgbClr val="000000"/>
                          </a:solidFill>
                          <a:effectLst/>
                          <a:latin typeface="+mn-lt"/>
                        </a:rPr>
                        <a:t>Mainframe Machine Learning Platform</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50" b="0" i="0" u="none" strike="noStrike" dirty="0">
                          <a:solidFill>
                            <a:srgbClr val="000000"/>
                          </a:solidFill>
                          <a:effectLst/>
                          <a:latin typeface="+mn-lt"/>
                        </a:rPr>
                        <a:t>Explore use of z/OS ML engine in DNA and other use cases e.g. Fraud. (Co-Create Pattern)</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dirty="0">
                          <a:solidFill>
                            <a:srgbClr val="000000"/>
                          </a:solidFill>
                          <a:effectLst/>
                          <a:latin typeface="+mn-lt"/>
                        </a:rPr>
                        <a:t>Core Modernization</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Arial" panose="020B0604020202020204" pitchFamily="34" charset="0"/>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dirty="0">
                          <a:solidFill>
                            <a:srgbClr val="000000"/>
                          </a:solidFill>
                          <a:effectLst/>
                          <a:latin typeface="+mn-lt"/>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50" b="0" i="0" u="none" strike="noStrike" dirty="0">
                          <a:solidFill>
                            <a:srgbClr val="000000"/>
                          </a:solidFill>
                          <a:effectLst/>
                          <a:latin typeface="+mn-lt"/>
                        </a:rPr>
                        <a:t>On-premises highly scalable / pay-for-what-you-use machine learning solution.  Particularly relevant for sensitive data that must stay on RBC premises.</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6361">
                <a:tc gridSpan="4">
                  <a:txBody>
                    <a:bodyPr/>
                    <a:lstStyle/>
                    <a:p>
                      <a:pPr marL="0" marR="0" lvl="0" indent="0" algn="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tx1"/>
                          </a:solidFill>
                          <a:latin typeface="+mn-lt"/>
                          <a:cs typeface="Arial" panose="020B0604020202020204" pitchFamily="34" charset="0"/>
                        </a:rPr>
                        <a:t>Total</a:t>
                      </a:r>
                    </a:p>
                  </a:txBody>
                  <a:tcPr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sz="900" dirty="0">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sz="900" b="1" dirty="0">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r" defTabSz="914498" rtl="0" eaLnBrk="1" fontAlgn="auto" latinLnBrk="0" hangingPunct="1">
                        <a:lnSpc>
                          <a:spcPct val="100000"/>
                        </a:lnSpc>
                        <a:spcBef>
                          <a:spcPts val="0"/>
                        </a:spcBef>
                        <a:spcAft>
                          <a:spcPts val="0"/>
                        </a:spcAft>
                        <a:buClrTx/>
                        <a:buSzTx/>
                        <a:buFontTx/>
                        <a:buNone/>
                        <a:tabLst/>
                        <a:defRPr/>
                      </a:pPr>
                      <a:endParaRPr lang="en-US" sz="900" b="1" dirty="0" smtClean="0">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t" latinLnBrk="0" hangingPunct="1"/>
                      <a:r>
                        <a:rPr lang="en-US" sz="1050" b="1" kern="1200" dirty="0">
                          <a:solidFill>
                            <a:schemeClr val="tx1"/>
                          </a:solidFill>
                          <a:latin typeface="+mn-lt"/>
                          <a:ea typeface="+mn-ea"/>
                          <a:cs typeface="Arial" panose="020B0604020202020204" pitchFamily="34" charset="0"/>
                        </a:rPr>
                        <a:t>1.2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1" dirty="0" smtClean="0">
                          <a:solidFill>
                            <a:schemeClr val="tx1"/>
                          </a:solidFill>
                          <a:latin typeface="+mn-lt"/>
                          <a:cs typeface="Arial" panose="020B0604020202020204" pitchFamily="34" charset="0"/>
                        </a:rPr>
                        <a:t>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50" b="1" dirty="0" smtClean="0">
                          <a:solidFill>
                            <a:schemeClr val="tx1"/>
                          </a:solidFill>
                          <a:latin typeface="+mn-lt"/>
                          <a:cs typeface="Arial" panose="020B0604020202020204" pitchFamily="34" charset="0"/>
                        </a:rPr>
                        <a:t>Growth of</a:t>
                      </a:r>
                      <a:r>
                        <a:rPr lang="en-US" sz="1050" b="1" baseline="0" dirty="0" smtClean="0">
                          <a:solidFill>
                            <a:schemeClr val="tx1"/>
                          </a:solidFill>
                          <a:latin typeface="+mn-lt"/>
                          <a:cs typeface="Arial" panose="020B0604020202020204" pitchFamily="34" charset="0"/>
                        </a:rPr>
                        <a:t> 1 from 2018</a:t>
                      </a:r>
                      <a:endParaRPr lang="en-US" sz="1050" b="1" dirty="0">
                        <a:solidFill>
                          <a:schemeClr val="tx1"/>
                        </a:solidFill>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Title 1"/>
          <p:cNvSpPr txBox="1">
            <a:spLocks/>
          </p:cNvSpPr>
          <p:nvPr/>
        </p:nvSpPr>
        <p:spPr>
          <a:xfrm>
            <a:off x="48692" y="531515"/>
            <a:ext cx="11902795" cy="2121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solidFill>
                  <a:prstClr val="black"/>
                </a:solidFill>
                <a:latin typeface="Calibri" panose="020F0502020204030204"/>
                <a:cs typeface="Arial" panose="020B0604020202020204" pitchFamily="34" charset="0"/>
              </a:rPr>
              <a:t>Application Architecture</a:t>
            </a:r>
            <a:endParaRPr lang="en-US" sz="2000" b="1" dirty="0">
              <a:solidFill>
                <a:prstClr val="black"/>
              </a:solidFill>
              <a:latin typeface="Calibri" panose="020F0502020204030204"/>
              <a:cs typeface="Arial" panose="020B0604020202020204" pitchFamily="34" charset="0"/>
            </a:endParaRPr>
          </a:p>
        </p:txBody>
      </p:sp>
      <p:graphicFrame>
        <p:nvGraphicFramePr>
          <p:cNvPr id="10" name="Table 9"/>
          <p:cNvGraphicFramePr>
            <a:graphicFrameLocks noGrp="1"/>
          </p:cNvGraphicFramePr>
          <p:nvPr>
            <p:extLst/>
          </p:nvPr>
        </p:nvGraphicFramePr>
        <p:xfrm>
          <a:off x="8143386" y="6186965"/>
          <a:ext cx="2232180" cy="500772"/>
        </p:xfrm>
        <a:graphic>
          <a:graphicData uri="http://schemas.openxmlformats.org/drawingml/2006/table">
            <a:tbl>
              <a:tblPr firstRow="1" bandRow="1">
                <a:tableStyleId>{5940675A-B579-460E-94D1-54222C63F5DA}</a:tableStyleId>
              </a:tblPr>
              <a:tblGrid>
                <a:gridCol w="1251105"/>
                <a:gridCol w="479425"/>
                <a:gridCol w="501650"/>
              </a:tblGrid>
              <a:tr h="250386">
                <a:tc>
                  <a:txBody>
                    <a:bodyPr/>
                    <a:lstStyle/>
                    <a:p>
                      <a:pPr algn="r"/>
                      <a:endParaRPr lang="en-US" sz="900" b="1" kern="1200" dirty="0">
                        <a:solidFill>
                          <a:schemeClr val="tx1"/>
                        </a:solidFill>
                        <a:latin typeface="+mn-lt"/>
                        <a:ea typeface="+mn-ea"/>
                        <a:cs typeface="Arial" panose="020B0604020202020204" pitchFamily="34" charset="0"/>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1" kern="1200" dirty="0" smtClean="0">
                          <a:solidFill>
                            <a:schemeClr val="tx1"/>
                          </a:solidFill>
                          <a:latin typeface="+mn-lt"/>
                          <a:ea typeface="+mn-ea"/>
                          <a:cs typeface="Arial" panose="020B0604020202020204" pitchFamily="34" charset="0"/>
                        </a:rPr>
                        <a:t>$MM</a:t>
                      </a:r>
                      <a:endParaRPr lang="en-US" sz="900" b="1" kern="1200" dirty="0">
                        <a:solidFill>
                          <a:schemeClr val="tx1"/>
                        </a:solidFill>
                        <a:latin typeface="+mn-lt"/>
                        <a:ea typeface="+mn-ea"/>
                        <a:cs typeface="Arial" panose="020B0604020202020204" pitchFamily="34" charset="0"/>
                      </a:endParaRPr>
                    </a:p>
                  </a:txBody>
                  <a:tcPr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98" rtl="0" eaLnBrk="1" latinLnBrk="0" hangingPunct="1"/>
                      <a:r>
                        <a:rPr lang="en-US" sz="900" b="1" kern="1200" dirty="0" smtClean="0">
                          <a:solidFill>
                            <a:schemeClr val="tx1"/>
                          </a:solidFill>
                          <a:latin typeface="+mn-lt"/>
                          <a:ea typeface="+mn-ea"/>
                          <a:cs typeface="Arial" panose="020B0604020202020204" pitchFamily="34" charset="0"/>
                        </a:rPr>
                        <a:t>FTE</a:t>
                      </a:r>
                    </a:p>
                  </a:txBody>
                  <a:tcPr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50386">
                <a:tc>
                  <a:txBody>
                    <a:bodyPr/>
                    <a:lstStyle/>
                    <a:p>
                      <a:pPr algn="r"/>
                      <a:r>
                        <a:rPr lang="en-US" sz="900" b="1" kern="1200" dirty="0" smtClean="0">
                          <a:solidFill>
                            <a:schemeClr val="tx1"/>
                          </a:solidFill>
                          <a:latin typeface="+mn-lt"/>
                          <a:ea typeface="+mn-ea"/>
                          <a:cs typeface="Arial" panose="020B0604020202020204" pitchFamily="34" charset="0"/>
                        </a:rPr>
                        <a:t>2018 Run-rate</a:t>
                      </a:r>
                      <a:endParaRPr lang="en-US" sz="900" b="1" kern="1200" dirty="0">
                        <a:solidFill>
                          <a:schemeClr val="tx1"/>
                        </a:solidFill>
                        <a:latin typeface="+mn-lt"/>
                        <a:ea typeface="+mn-ea"/>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1" kern="1200" dirty="0" smtClean="0">
                          <a:solidFill>
                            <a:schemeClr val="tx1"/>
                          </a:solidFill>
                          <a:latin typeface="+mn-lt"/>
                          <a:ea typeface="+mn-ea"/>
                          <a:cs typeface="Arial" panose="020B0604020202020204" pitchFamily="34" charset="0"/>
                        </a:rPr>
                        <a:t>1.0</a:t>
                      </a:r>
                      <a:endParaRPr lang="en-US" sz="900" b="1" kern="1200" dirty="0">
                        <a:solidFill>
                          <a:schemeClr val="tx1"/>
                        </a:solidFill>
                        <a:latin typeface="+mn-lt"/>
                        <a:ea typeface="+mn-ea"/>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98" rtl="0" eaLnBrk="1" latinLnBrk="0" hangingPunct="1"/>
                      <a:r>
                        <a:rPr lang="en-US" sz="900" b="1" kern="1200" dirty="0" smtClean="0">
                          <a:solidFill>
                            <a:schemeClr val="tx1"/>
                          </a:solidFill>
                          <a:latin typeface="+mn-lt"/>
                          <a:ea typeface="+mn-ea"/>
                          <a:cs typeface="Arial" panose="020B0604020202020204" pitchFamily="34" charset="0"/>
                        </a:rPr>
                        <a:t>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Slide Number Placeholder 3"/>
          <p:cNvSpPr>
            <a:spLocks noGrp="1"/>
          </p:cNvSpPr>
          <p:nvPr>
            <p:ph type="sldNum" sz="quarter" idx="12"/>
          </p:nvPr>
        </p:nvSpPr>
        <p:spPr/>
        <p:txBody>
          <a:bodyPr/>
          <a:lstStyle/>
          <a:p>
            <a:fld id="{1190BA2A-4E42-4548-BB76-F9393884CAA5}" type="slidenum">
              <a:rPr lang="en-US" smtClean="0">
                <a:solidFill>
                  <a:prstClr val="black">
                    <a:tint val="75000"/>
                  </a:prstClr>
                </a:solidFill>
              </a:rPr>
              <a:pPr/>
              <a:t>42</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7759312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7681" y="18449"/>
            <a:ext cx="11162898" cy="522897"/>
          </a:xfrm>
        </p:spPr>
        <p:txBody>
          <a:bodyPr>
            <a:noAutofit/>
          </a:bodyPr>
          <a:lstStyle/>
          <a:p>
            <a:r>
              <a:rPr lang="en-US" sz="3600" b="1" dirty="0" smtClean="0"/>
              <a:t>ICI Detail – 2019 Initiatives by Team</a:t>
            </a:r>
            <a:endParaRPr lang="en-US" sz="3600" b="1"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968" y="31288"/>
            <a:ext cx="884713" cy="510058"/>
          </a:xfrm>
          <a:prstGeom prst="rect">
            <a:avLst/>
          </a:prstGeom>
        </p:spPr>
      </p:pic>
      <p:graphicFrame>
        <p:nvGraphicFramePr>
          <p:cNvPr id="8" name="Content Placeholder 4"/>
          <p:cNvGraphicFramePr>
            <a:graphicFrameLocks/>
          </p:cNvGraphicFramePr>
          <p:nvPr>
            <p:extLst/>
          </p:nvPr>
        </p:nvGraphicFramePr>
        <p:xfrm>
          <a:off x="142874" y="820214"/>
          <a:ext cx="11072856" cy="4866903"/>
        </p:xfrm>
        <a:graphic>
          <a:graphicData uri="http://schemas.openxmlformats.org/drawingml/2006/table">
            <a:tbl>
              <a:tblPr firstRow="1" bandRow="1">
                <a:tableStyleId>{5940675A-B579-460E-94D1-54222C63F5DA}</a:tableStyleId>
              </a:tblPr>
              <a:tblGrid>
                <a:gridCol w="485773"/>
                <a:gridCol w="1433513"/>
                <a:gridCol w="2528887"/>
                <a:gridCol w="976314"/>
                <a:gridCol w="485776"/>
                <a:gridCol w="509588"/>
                <a:gridCol w="4653005"/>
              </a:tblGrid>
              <a:tr h="276682">
                <a:tc rowSpan="2">
                  <a:txBody>
                    <a:bodyPr/>
                    <a:lstStyle/>
                    <a:p>
                      <a:pPr marL="0" indent="0" algn="ctr"/>
                      <a:r>
                        <a:rPr lang="en-US" sz="1050" b="1" dirty="0" smtClean="0">
                          <a:solidFill>
                            <a:schemeClr val="bg1"/>
                          </a:solidFill>
                          <a:latin typeface="+mn-lt"/>
                          <a:cs typeface="Arial" panose="020B0604020202020204" pitchFamily="34" charset="0"/>
                        </a:rPr>
                        <a:t>Priority</a:t>
                      </a:r>
                      <a:endParaRPr lang="en-US" sz="1050" b="1" dirty="0">
                        <a:solidFill>
                          <a:schemeClr val="bg1"/>
                        </a:solidFill>
                        <a:latin typeface="+mn-lt"/>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Initiative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Description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EA Imperative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gridSpan="2">
                  <a:txBody>
                    <a:bodyPr/>
                    <a:lstStyle/>
                    <a:p>
                      <a:pPr marL="0" marR="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Capacity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1050" b="1" dirty="0" smtClean="0">
                          <a:solidFill>
                            <a:schemeClr val="bg1"/>
                          </a:solidFill>
                          <a:latin typeface="+mn-lt"/>
                          <a:cs typeface="Arial" panose="020B0604020202020204" pitchFamily="34" charset="0"/>
                        </a:rPr>
                        <a:t>Impact</a:t>
                      </a:r>
                      <a:endParaRPr lang="en-US" sz="1050" b="1" dirty="0">
                        <a:solidFill>
                          <a:schemeClr val="bg1"/>
                        </a:solidFill>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217991">
                <a:tc vMerge="1">
                  <a:txBody>
                    <a:bodyPr/>
                    <a:lstStyle/>
                    <a:p>
                      <a:pPr marL="0" indent="0" algn="ctr"/>
                      <a:endParaRPr lang="en-US" sz="1200" dirty="0">
                        <a:latin typeface="+mn-lt"/>
                        <a:cs typeface="Arial" panose="020B0604020202020204" pitchFamily="34" charset="0"/>
                      </a:endParaRPr>
                    </a:p>
                  </a:txBody>
                  <a:tcPr marL="0" marR="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50" b="1" dirty="0" smtClean="0">
                          <a:solidFill>
                            <a:schemeClr val="bg1"/>
                          </a:solidFill>
                          <a:latin typeface="+mn-lt"/>
                          <a:cs typeface="Arial" panose="020B0604020202020204" pitchFamily="34" charset="0"/>
                        </a:rPr>
                        <a:t>$MM</a:t>
                      </a:r>
                      <a:endParaRPr lang="en-US" sz="1050" b="1" dirty="0">
                        <a:solidFill>
                          <a:schemeClr val="bg1"/>
                        </a:solidFill>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050" b="1" dirty="0" smtClean="0">
                          <a:solidFill>
                            <a:schemeClr val="bg1"/>
                          </a:solidFill>
                          <a:latin typeface="+mn-lt"/>
                          <a:cs typeface="Arial" panose="020B0604020202020204" pitchFamily="34" charset="0"/>
                        </a:rPr>
                        <a:t>FTE</a:t>
                      </a:r>
                      <a:endParaRPr lang="en-US" sz="1050" b="1" dirty="0">
                        <a:solidFill>
                          <a:schemeClr val="bg1"/>
                        </a:solidFill>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00" b="0" i="0" u="none" strike="noStrike" dirty="0">
                          <a:solidFill>
                            <a:srgbClr val="000000"/>
                          </a:solidFill>
                          <a:effectLst/>
                          <a:latin typeface="+mn-lt"/>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dirty="0">
                          <a:solidFill>
                            <a:srgbClr val="000000"/>
                          </a:solidFill>
                          <a:effectLst/>
                          <a:latin typeface="+mn-lt"/>
                        </a:rPr>
                        <a:t>Conversational Platform</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Engaged with Enterprise Ops Transformation (CAO) to co-create Enterprise Conversational Platform with WM &amp; P&amp;CB as first chat-bot usecases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smtClean="0">
                          <a:solidFill>
                            <a:srgbClr val="000000"/>
                          </a:solidFill>
                          <a:effectLst/>
                          <a:latin typeface="+mn-lt"/>
                        </a:rPr>
                        <a:t>0.2</a:t>
                      </a:r>
                      <a:endParaRPr lang="en-US" sz="1000" b="0" i="0" u="none" strike="noStrike" dirty="0">
                        <a:solidFill>
                          <a:srgbClr val="000000"/>
                        </a:solidFill>
                        <a:effectLst/>
                        <a:latin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mn-lt"/>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dirty="0">
                          <a:solidFill>
                            <a:srgbClr val="000000"/>
                          </a:solidFill>
                          <a:effectLst/>
                          <a:latin typeface="+mn-lt"/>
                        </a:rPr>
                        <a:t>Establish foundational platform to enable conversational experience (chat-bot, VPA, VCA) at scale for RBC - Enabling rapid implementation and scaling of "post-app" conversational interfaces across </a:t>
                      </a:r>
                      <a:r>
                        <a:rPr lang="en-US" sz="1000" b="0" i="0" u="none" strike="noStrike" dirty="0" err="1">
                          <a:solidFill>
                            <a:srgbClr val="000000"/>
                          </a:solidFill>
                          <a:effectLst/>
                          <a:latin typeface="+mn-lt"/>
                        </a:rPr>
                        <a:t>LoB</a:t>
                      </a:r>
                      <a:endParaRPr lang="en-US" sz="1000" b="0" i="0" u="none" strike="noStrike" dirty="0">
                        <a:solidFill>
                          <a:srgbClr val="000000"/>
                        </a:solidFill>
                        <a:effectLst/>
                        <a:latin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00" b="0" i="0" u="none" strike="noStrike">
                          <a:solidFill>
                            <a:srgbClr val="000000"/>
                          </a:solidFill>
                          <a:effectLst/>
                          <a:latin typeface="+mn-lt"/>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Enterprise CRM / Salesforce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Leading the strategy and architecture for the future of CRM &amp; Salesforce across RBC</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Enterprise CRM COE to define and manage the enteprise CRM strategy and architecture - Enabling a holistic and consistent view of RBC clients and a scaled integration and analytic capabilities for the business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00" b="0" i="0" u="none" strike="noStrike">
                          <a:solidFill>
                            <a:srgbClr val="000000"/>
                          </a:solidFill>
                          <a:effectLst/>
                          <a:latin typeface="+mn-lt"/>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Governance Redesign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Facilitating the re-design of the Enterprise Architecture governance - across all LoB and Tech Domains to transform Governance for the digital era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Re-design and implement architecture-governance a strategic enabler of agile delivery of secure, reusable solutions and services at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00" b="0" i="0" u="none" strike="noStrike">
                          <a:solidFill>
                            <a:srgbClr val="000000"/>
                          </a:solidFill>
                          <a:effectLst/>
                          <a:latin typeface="+mn-lt"/>
                        </a:rPr>
                        <a:t>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RBC-as-a-Service Architecture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RBC as a Service &amp; EA Redesign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Core Modernization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Establish an architecture for the Digital Relationship Bank / RBC-as-a-Service across RBC - Leveraging and aligned to P&amp;CB target arch - enabing solution decisioning consistency and reuse across LoB</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00" b="0" i="0" u="none" strike="noStrike">
                          <a:solidFill>
                            <a:srgbClr val="000000"/>
                          </a:solidFill>
                          <a:effectLst/>
                          <a:latin typeface="+mn-lt"/>
                        </a:rPr>
                        <a:t>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Security Research &amp; Communications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Strategy Research &amp; Communications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Securing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0.05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0.25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Effective communications and community to drive securing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00" b="0" i="0" u="none" strike="noStrike">
                          <a:solidFill>
                            <a:srgbClr val="000000"/>
                          </a:solidFill>
                          <a:effectLst/>
                          <a:latin typeface="+mn-lt"/>
                        </a:rPr>
                        <a:t>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Reuse Research &amp; Communications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Strategy Research &amp; Communications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0.05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0.25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Effective communications and community to drive 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00" b="0" i="0" u="none" strike="noStrike">
                          <a:solidFill>
                            <a:srgbClr val="000000"/>
                          </a:solidFill>
                          <a:effectLst/>
                          <a:latin typeface="+mn-lt"/>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EA Strategy/Roadmap/Plan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Strategy and plan for EA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EA Global Mandate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0.05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0.25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Ensure alignment of EA value and impact with T&amp;O and LoB needs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00" b="0" i="0" u="none" strike="noStrike">
                          <a:solidFill>
                            <a:srgbClr val="000000"/>
                          </a:solidFill>
                          <a:effectLst/>
                          <a:latin typeface="+mn-lt"/>
                        </a:rPr>
                        <a:t>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Emerging technology at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Research in Academia &amp; Industry Analysts + Partnering with Innovation + Probing across LoB for emerging activity to identify emerging tech to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smtClean="0">
                          <a:solidFill>
                            <a:srgbClr val="000000"/>
                          </a:solidFill>
                          <a:effectLst/>
                          <a:latin typeface="+mn-lt"/>
                        </a:rPr>
                        <a:t>0.3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Enable the enterprise to scale out innovation PoCs &amp; emerging technologies for use across LoB</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00" b="0" i="0" u="none" strike="noStrike">
                          <a:solidFill>
                            <a:srgbClr val="000000"/>
                          </a:solidFill>
                          <a:effectLst/>
                          <a:latin typeface="+mn-lt"/>
                        </a:rPr>
                        <a:t>9</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Core Research &amp; Communications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dirty="0">
                          <a:solidFill>
                            <a:srgbClr val="000000"/>
                          </a:solidFill>
                          <a:effectLst/>
                          <a:latin typeface="+mn-lt"/>
                        </a:rPr>
                        <a:t>Strategy Research &amp; Communications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mn-lt"/>
                        </a:rPr>
                        <a:t>Core Modernization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0.05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0.25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dirty="0">
                          <a:solidFill>
                            <a:srgbClr val="000000"/>
                          </a:solidFill>
                          <a:effectLst/>
                          <a:latin typeface="+mn-lt"/>
                        </a:rPr>
                        <a:t>Effective communications and community to drive Core Modernization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6361">
                <a:tc gridSpan="4">
                  <a:txBody>
                    <a:bodyPr/>
                    <a:lstStyle/>
                    <a:p>
                      <a:pPr marL="0" marR="0" lvl="0" indent="0" algn="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tx1"/>
                          </a:solidFill>
                          <a:latin typeface="+mn-lt"/>
                          <a:cs typeface="Arial" panose="020B0604020202020204" pitchFamily="34" charset="0"/>
                        </a:rPr>
                        <a:t>Total</a:t>
                      </a:r>
                    </a:p>
                  </a:txBody>
                  <a:tcPr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sz="900" dirty="0">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sz="900" b="1" dirty="0">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r" defTabSz="914498" rtl="0" eaLnBrk="1" fontAlgn="auto" latinLnBrk="0" hangingPunct="1">
                        <a:lnSpc>
                          <a:spcPct val="100000"/>
                        </a:lnSpc>
                        <a:spcBef>
                          <a:spcPts val="0"/>
                        </a:spcBef>
                        <a:spcAft>
                          <a:spcPts val="0"/>
                        </a:spcAft>
                        <a:buClrTx/>
                        <a:buSzTx/>
                        <a:buFontTx/>
                        <a:buNone/>
                        <a:tabLst/>
                        <a:defRPr/>
                      </a:pPr>
                      <a:endParaRPr lang="en-US" sz="900" b="1" dirty="0" smtClean="0">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00" b="1" i="0" u="none" strike="noStrike" dirty="0" smtClean="0">
                          <a:solidFill>
                            <a:srgbClr val="000000"/>
                          </a:solidFill>
                          <a:effectLst/>
                          <a:latin typeface="+mn-lt"/>
                        </a:rPr>
                        <a:t>1.3</a:t>
                      </a:r>
                      <a:endParaRPr lang="en-US" sz="1000" b="1" i="0" u="none" strike="noStrike" dirty="0">
                        <a:solidFill>
                          <a:srgbClr val="000000"/>
                        </a:solidFill>
                        <a:effectLst/>
                        <a:latin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00" b="1" i="0" u="none" strike="noStrike" dirty="0">
                          <a:solidFill>
                            <a:srgbClr val="000000"/>
                          </a:solidFill>
                          <a:effectLst/>
                          <a:latin typeface="+mn-lt"/>
                        </a:rPr>
                        <a:t>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50" b="1" dirty="0" smtClean="0">
                          <a:solidFill>
                            <a:schemeClr val="tx1"/>
                          </a:solidFill>
                          <a:latin typeface="+mn-lt"/>
                          <a:cs typeface="Arial" panose="020B0604020202020204" pitchFamily="34" charset="0"/>
                        </a:rPr>
                        <a:t>Growth of</a:t>
                      </a:r>
                      <a:r>
                        <a:rPr lang="en-US" sz="1050" b="1" baseline="0" dirty="0" smtClean="0">
                          <a:solidFill>
                            <a:schemeClr val="tx1"/>
                          </a:solidFill>
                          <a:latin typeface="+mn-lt"/>
                          <a:cs typeface="Arial" panose="020B0604020202020204" pitchFamily="34" charset="0"/>
                        </a:rPr>
                        <a:t> 1 from 2018</a:t>
                      </a:r>
                      <a:endParaRPr lang="en-US" sz="1050" b="1" dirty="0">
                        <a:solidFill>
                          <a:schemeClr val="tx1"/>
                        </a:solidFill>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Title 1"/>
          <p:cNvSpPr txBox="1">
            <a:spLocks/>
          </p:cNvSpPr>
          <p:nvPr/>
        </p:nvSpPr>
        <p:spPr>
          <a:xfrm>
            <a:off x="48692" y="531515"/>
            <a:ext cx="11902795" cy="2121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solidFill>
                  <a:prstClr val="black"/>
                </a:solidFill>
                <a:latin typeface="Calibri" panose="020F0502020204030204"/>
                <a:cs typeface="Arial" panose="020B0604020202020204" pitchFamily="34" charset="0"/>
              </a:rPr>
              <a:t>Architecture Strategy</a:t>
            </a:r>
            <a:endParaRPr lang="en-US" sz="2000" b="1" dirty="0">
              <a:solidFill>
                <a:prstClr val="black"/>
              </a:solidFill>
              <a:latin typeface="Calibri" panose="020F0502020204030204"/>
              <a:cs typeface="Arial" panose="020B0604020202020204" pitchFamily="34" charset="0"/>
            </a:endParaRPr>
          </a:p>
        </p:txBody>
      </p:sp>
      <p:graphicFrame>
        <p:nvGraphicFramePr>
          <p:cNvPr id="10" name="Table 9"/>
          <p:cNvGraphicFramePr>
            <a:graphicFrameLocks noGrp="1"/>
          </p:cNvGraphicFramePr>
          <p:nvPr>
            <p:extLst/>
          </p:nvPr>
        </p:nvGraphicFramePr>
        <p:xfrm>
          <a:off x="8143386" y="6186965"/>
          <a:ext cx="2232180" cy="500772"/>
        </p:xfrm>
        <a:graphic>
          <a:graphicData uri="http://schemas.openxmlformats.org/drawingml/2006/table">
            <a:tbl>
              <a:tblPr firstRow="1" bandRow="1">
                <a:tableStyleId>{5940675A-B579-460E-94D1-54222C63F5DA}</a:tableStyleId>
              </a:tblPr>
              <a:tblGrid>
                <a:gridCol w="1251105"/>
                <a:gridCol w="479425"/>
                <a:gridCol w="501650"/>
              </a:tblGrid>
              <a:tr h="250386">
                <a:tc>
                  <a:txBody>
                    <a:bodyPr/>
                    <a:lstStyle/>
                    <a:p>
                      <a:pPr algn="r"/>
                      <a:endParaRPr lang="en-US" sz="900" b="1" kern="1200" dirty="0">
                        <a:solidFill>
                          <a:schemeClr val="tx1"/>
                        </a:solidFill>
                        <a:latin typeface="+mn-lt"/>
                        <a:ea typeface="+mn-ea"/>
                        <a:cs typeface="Arial" panose="020B0604020202020204" pitchFamily="34" charset="0"/>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1" kern="1200" dirty="0" smtClean="0">
                          <a:solidFill>
                            <a:schemeClr val="tx1"/>
                          </a:solidFill>
                          <a:latin typeface="+mn-lt"/>
                          <a:ea typeface="+mn-ea"/>
                          <a:cs typeface="Arial" panose="020B0604020202020204" pitchFamily="34" charset="0"/>
                        </a:rPr>
                        <a:t>$MM</a:t>
                      </a:r>
                      <a:endParaRPr lang="en-US" sz="900" b="1" kern="1200" dirty="0">
                        <a:solidFill>
                          <a:schemeClr val="tx1"/>
                        </a:solidFill>
                        <a:latin typeface="+mn-lt"/>
                        <a:ea typeface="+mn-ea"/>
                        <a:cs typeface="Arial" panose="020B0604020202020204" pitchFamily="34" charset="0"/>
                      </a:endParaRPr>
                    </a:p>
                  </a:txBody>
                  <a:tcPr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98" rtl="0" eaLnBrk="1" latinLnBrk="0" hangingPunct="1"/>
                      <a:r>
                        <a:rPr lang="en-US" sz="900" b="1" kern="1200" dirty="0" smtClean="0">
                          <a:solidFill>
                            <a:schemeClr val="tx1"/>
                          </a:solidFill>
                          <a:latin typeface="+mn-lt"/>
                          <a:ea typeface="+mn-ea"/>
                          <a:cs typeface="Arial" panose="020B0604020202020204" pitchFamily="34" charset="0"/>
                        </a:rPr>
                        <a:t>FTE</a:t>
                      </a:r>
                    </a:p>
                  </a:txBody>
                  <a:tcPr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50386">
                <a:tc>
                  <a:txBody>
                    <a:bodyPr/>
                    <a:lstStyle/>
                    <a:p>
                      <a:pPr algn="r"/>
                      <a:r>
                        <a:rPr lang="en-US" sz="900" b="1" kern="1200" dirty="0" smtClean="0">
                          <a:solidFill>
                            <a:schemeClr val="tx1"/>
                          </a:solidFill>
                          <a:latin typeface="+mn-lt"/>
                          <a:ea typeface="+mn-ea"/>
                          <a:cs typeface="Arial" panose="020B0604020202020204" pitchFamily="34" charset="0"/>
                        </a:rPr>
                        <a:t>2018 Run-rate</a:t>
                      </a:r>
                      <a:endParaRPr lang="en-US" sz="900" b="1" kern="1200" dirty="0">
                        <a:solidFill>
                          <a:schemeClr val="tx1"/>
                        </a:solidFill>
                        <a:latin typeface="+mn-lt"/>
                        <a:ea typeface="+mn-ea"/>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1" kern="1200" dirty="0" smtClean="0">
                          <a:solidFill>
                            <a:schemeClr val="tx1"/>
                          </a:solidFill>
                          <a:latin typeface="+mn-lt"/>
                          <a:ea typeface="+mn-ea"/>
                          <a:cs typeface="Arial" panose="020B0604020202020204" pitchFamily="34" charset="0"/>
                        </a:rPr>
                        <a:t>1.0</a:t>
                      </a:r>
                      <a:endParaRPr lang="en-US" sz="900" b="1" kern="1200" dirty="0">
                        <a:solidFill>
                          <a:schemeClr val="tx1"/>
                        </a:solidFill>
                        <a:latin typeface="+mn-lt"/>
                        <a:ea typeface="+mn-ea"/>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98" rtl="0" eaLnBrk="1" latinLnBrk="0" hangingPunct="1"/>
                      <a:r>
                        <a:rPr lang="en-US" sz="900" b="1" kern="1200" dirty="0" smtClean="0">
                          <a:solidFill>
                            <a:schemeClr val="tx1"/>
                          </a:solidFill>
                          <a:latin typeface="+mn-lt"/>
                          <a:ea typeface="+mn-ea"/>
                          <a:cs typeface="Arial" panose="020B0604020202020204" pitchFamily="34" charset="0"/>
                        </a:rPr>
                        <a:t>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Slide Number Placeholder 3"/>
          <p:cNvSpPr>
            <a:spLocks noGrp="1"/>
          </p:cNvSpPr>
          <p:nvPr>
            <p:ph type="sldNum" sz="quarter" idx="12"/>
          </p:nvPr>
        </p:nvSpPr>
        <p:spPr/>
        <p:txBody>
          <a:bodyPr/>
          <a:lstStyle/>
          <a:p>
            <a:fld id="{1190BA2A-4E42-4548-BB76-F9393884CAA5}" type="slidenum">
              <a:rPr lang="en-US" smtClean="0">
                <a:solidFill>
                  <a:prstClr val="black">
                    <a:tint val="75000"/>
                  </a:prstClr>
                </a:solidFill>
              </a:rPr>
              <a:pPr/>
              <a:t>43</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19855181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7681" y="18449"/>
            <a:ext cx="11162898" cy="522897"/>
          </a:xfrm>
        </p:spPr>
        <p:txBody>
          <a:bodyPr>
            <a:noAutofit/>
          </a:bodyPr>
          <a:lstStyle/>
          <a:p>
            <a:r>
              <a:rPr lang="en-US" sz="3600" b="1" dirty="0" smtClean="0"/>
              <a:t>ICI Detail – 2019 Initiatives by Team</a:t>
            </a:r>
            <a:endParaRPr lang="en-US" sz="3600" b="1"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968" y="31288"/>
            <a:ext cx="884713" cy="510058"/>
          </a:xfrm>
          <a:prstGeom prst="rect">
            <a:avLst/>
          </a:prstGeom>
        </p:spPr>
      </p:pic>
      <p:graphicFrame>
        <p:nvGraphicFramePr>
          <p:cNvPr id="8" name="Content Placeholder 4"/>
          <p:cNvGraphicFramePr>
            <a:graphicFrameLocks/>
          </p:cNvGraphicFramePr>
          <p:nvPr>
            <p:extLst/>
          </p:nvPr>
        </p:nvGraphicFramePr>
        <p:xfrm>
          <a:off x="142874" y="820214"/>
          <a:ext cx="11072856" cy="5476503"/>
        </p:xfrm>
        <a:graphic>
          <a:graphicData uri="http://schemas.openxmlformats.org/drawingml/2006/table">
            <a:tbl>
              <a:tblPr firstRow="1" bandRow="1">
                <a:tableStyleId>{5940675A-B579-460E-94D1-54222C63F5DA}</a:tableStyleId>
              </a:tblPr>
              <a:tblGrid>
                <a:gridCol w="485773"/>
                <a:gridCol w="1433513"/>
                <a:gridCol w="2528887"/>
                <a:gridCol w="976314"/>
                <a:gridCol w="485776"/>
                <a:gridCol w="509588"/>
                <a:gridCol w="4653005"/>
              </a:tblGrid>
              <a:tr h="276682">
                <a:tc rowSpan="2">
                  <a:txBody>
                    <a:bodyPr/>
                    <a:lstStyle/>
                    <a:p>
                      <a:pPr marL="0" indent="0" algn="ctr"/>
                      <a:r>
                        <a:rPr lang="en-US" sz="1050" b="1" dirty="0" smtClean="0">
                          <a:solidFill>
                            <a:schemeClr val="bg1"/>
                          </a:solidFill>
                          <a:latin typeface="+mn-lt"/>
                          <a:cs typeface="Arial" panose="020B0604020202020204" pitchFamily="34" charset="0"/>
                        </a:rPr>
                        <a:t>Priority</a:t>
                      </a:r>
                      <a:endParaRPr lang="en-US" sz="1050" b="1" dirty="0">
                        <a:solidFill>
                          <a:schemeClr val="bg1"/>
                        </a:solidFill>
                        <a:latin typeface="+mn-lt"/>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Initiative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Description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EA Imperative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gridSpan="2">
                  <a:txBody>
                    <a:bodyPr/>
                    <a:lstStyle/>
                    <a:p>
                      <a:pPr marL="0" marR="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Capacity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1050" b="1" dirty="0" smtClean="0">
                          <a:solidFill>
                            <a:schemeClr val="bg1"/>
                          </a:solidFill>
                          <a:latin typeface="+mn-lt"/>
                          <a:cs typeface="Arial" panose="020B0604020202020204" pitchFamily="34" charset="0"/>
                        </a:rPr>
                        <a:t>Impact</a:t>
                      </a:r>
                      <a:endParaRPr lang="en-US" sz="1050" b="1" dirty="0">
                        <a:solidFill>
                          <a:schemeClr val="bg1"/>
                        </a:solidFill>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217991">
                <a:tc vMerge="1">
                  <a:txBody>
                    <a:bodyPr/>
                    <a:lstStyle/>
                    <a:p>
                      <a:pPr marL="0" indent="0" algn="ctr"/>
                      <a:endParaRPr lang="en-US" sz="1200" dirty="0">
                        <a:latin typeface="+mn-lt"/>
                        <a:cs typeface="Arial" panose="020B0604020202020204" pitchFamily="34" charset="0"/>
                      </a:endParaRPr>
                    </a:p>
                  </a:txBody>
                  <a:tcPr marL="0" marR="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50" b="1" dirty="0" smtClean="0">
                          <a:solidFill>
                            <a:schemeClr val="bg1"/>
                          </a:solidFill>
                          <a:latin typeface="+mn-lt"/>
                          <a:cs typeface="Arial" panose="020B0604020202020204" pitchFamily="34" charset="0"/>
                        </a:rPr>
                        <a:t>$MM</a:t>
                      </a:r>
                      <a:endParaRPr lang="en-US" sz="1050" b="1" dirty="0">
                        <a:solidFill>
                          <a:schemeClr val="bg1"/>
                        </a:solidFill>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050" b="1" dirty="0" smtClean="0">
                          <a:solidFill>
                            <a:schemeClr val="bg1"/>
                          </a:solidFill>
                          <a:latin typeface="+mn-lt"/>
                          <a:cs typeface="Arial" panose="020B0604020202020204" pitchFamily="34" charset="0"/>
                        </a:rPr>
                        <a:t>FTE</a:t>
                      </a:r>
                      <a:endParaRPr lang="en-US" sz="1050" b="1" dirty="0">
                        <a:solidFill>
                          <a:schemeClr val="bg1"/>
                        </a:solidFill>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1</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dirty="0">
                          <a:solidFill>
                            <a:srgbClr val="000000"/>
                          </a:solidFill>
                          <a:effectLst/>
                          <a:latin typeface="+mn-lt"/>
                        </a:rPr>
                        <a:t>Operational Shared Services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dirty="0">
                          <a:solidFill>
                            <a:srgbClr val="000000"/>
                          </a:solidFill>
                          <a:effectLst/>
                          <a:latin typeface="+mn-lt"/>
                        </a:rPr>
                        <a:t>Planning, Risk/Audit, Budget, Reporting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mn-lt"/>
                        </a:rPr>
                        <a:t>Core Modernization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mn-lt"/>
                        </a:rPr>
                        <a:t>0.05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kern="1200" dirty="0">
                          <a:solidFill>
                            <a:srgbClr val="000000"/>
                          </a:solidFill>
                          <a:effectLst/>
                          <a:latin typeface="+mn-lt"/>
                          <a:ea typeface="+mn-ea"/>
                          <a:cs typeface="+mn-cs"/>
                        </a:rPr>
                        <a:t>0.25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dirty="0">
                          <a:solidFill>
                            <a:srgbClr val="000000"/>
                          </a:solidFill>
                          <a:effectLst/>
                          <a:latin typeface="+mn-lt"/>
                        </a:rPr>
                        <a:t>Better: </a:t>
                      </a:r>
                      <a:r>
                        <a:rPr lang="en-US" sz="1000" b="0" i="0" u="none" strike="noStrike" dirty="0" smtClean="0">
                          <a:solidFill>
                            <a:srgbClr val="000000"/>
                          </a:solidFill>
                          <a:effectLst/>
                          <a:latin typeface="+mn-lt"/>
                        </a:rPr>
                        <a:t>Continuous </a:t>
                      </a:r>
                      <a:r>
                        <a:rPr lang="en-US" sz="1000" b="0" i="0" u="none" strike="noStrike" dirty="0">
                          <a:solidFill>
                            <a:srgbClr val="000000"/>
                          </a:solidFill>
                          <a:effectLst/>
                          <a:latin typeface="+mn-lt"/>
                        </a:rPr>
                        <a:t>improvement, dashboard reporting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2</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Governance Ops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ARB, FAB faciliations, projects review and project architecture certifications, </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EA Global Mandate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kern="1200" dirty="0">
                          <a:solidFill>
                            <a:srgbClr val="000000"/>
                          </a:solidFill>
                          <a:effectLst/>
                          <a:latin typeface="+mn-lt"/>
                          <a:ea typeface="+mn-ea"/>
                          <a:cs typeface="+mn-cs"/>
                        </a:rPr>
                        <a:t>0.5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Faster/Agile: to service across T&amp;O domains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3</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Operational Shared Services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Planning, Risk/Audit, Budget, Reporting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Securing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0.05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kern="1200" dirty="0">
                          <a:solidFill>
                            <a:srgbClr val="000000"/>
                          </a:solidFill>
                          <a:effectLst/>
                          <a:latin typeface="+mn-lt"/>
                          <a:ea typeface="+mn-ea"/>
                          <a:cs typeface="+mn-cs"/>
                        </a:rPr>
                        <a:t>0.25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Better:Streamline day-day process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4</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Accessability Ops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Raise awareness and provide consulting across T&amp;O including HR, Legal on Accessibility guidelines.  </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Securing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kern="1200" dirty="0">
                          <a:solidFill>
                            <a:srgbClr val="000000"/>
                          </a:solidFill>
                          <a:effectLst/>
                          <a:latin typeface="+mn-lt"/>
                          <a:ea typeface="+mn-ea"/>
                          <a:cs typeface="+mn-cs"/>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Guidelines in accordance with WCAG 2.1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5</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Accessability Ops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Scale and build new scripts to suppot employee Accomodations </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kern="1200" dirty="0">
                          <a:solidFill>
                            <a:srgbClr val="000000"/>
                          </a:solidFill>
                          <a:effectLst/>
                          <a:latin typeface="+mn-lt"/>
                          <a:ea typeface="+mn-ea"/>
                          <a:cs typeface="+mn-cs"/>
                        </a:rPr>
                        <a:t>0.5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Build new scripts to support employees with disabilities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6</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Accessability Ops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dirty="0">
                          <a:solidFill>
                            <a:srgbClr val="000000"/>
                          </a:solidFill>
                          <a:effectLst/>
                          <a:latin typeface="+mn-lt"/>
                        </a:rPr>
                        <a:t>Provide consulting across T&amp;O including HR, Legal on Accessibility guidelines. Support/Develop  Adaptive technology scripts for employee </a:t>
                      </a:r>
                      <a:r>
                        <a:rPr lang="en-US" sz="1000" b="0" i="0" u="none" strike="noStrike" dirty="0" smtClean="0">
                          <a:solidFill>
                            <a:srgbClr val="000000"/>
                          </a:solidFill>
                          <a:effectLst/>
                          <a:latin typeface="+mn-lt"/>
                        </a:rPr>
                        <a:t>accommodation </a:t>
                      </a:r>
                      <a:r>
                        <a:rPr lang="en-US" sz="1000" b="0" i="0" u="none" strike="noStrike" dirty="0">
                          <a:solidFill>
                            <a:srgbClr val="000000"/>
                          </a:solidFill>
                          <a:effectLst/>
                          <a:latin typeface="+mn-lt"/>
                        </a:rPr>
                        <a:t>and QE guidelines.  </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EA Global Mandate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kern="1200" dirty="0">
                          <a:solidFill>
                            <a:srgbClr val="000000"/>
                          </a:solidFill>
                          <a:effectLst/>
                          <a:latin typeface="+mn-lt"/>
                          <a:ea typeface="+mn-ea"/>
                          <a:cs typeface="+mn-cs"/>
                        </a:rPr>
                        <a:t>1.5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Improve build new mobile scripts for transofrmation projects </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7</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Accessability Ops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dirty="0">
                          <a:solidFill>
                            <a:srgbClr val="000000"/>
                          </a:solidFill>
                          <a:effectLst/>
                          <a:latin typeface="+mn-lt"/>
                        </a:rPr>
                        <a:t>Provide consulting across T&amp;O including HR, Legal on Accessibility guidelines. Support/Develop  Adaptive technology scripts for employee </a:t>
                      </a:r>
                      <a:r>
                        <a:rPr lang="en-US" sz="1000" b="0" i="0" u="none" strike="noStrike" dirty="0" smtClean="0">
                          <a:solidFill>
                            <a:srgbClr val="000000"/>
                          </a:solidFill>
                          <a:effectLst/>
                          <a:latin typeface="+mn-lt"/>
                        </a:rPr>
                        <a:t>accommodation </a:t>
                      </a:r>
                      <a:r>
                        <a:rPr lang="en-US" sz="1000" b="0" i="0" u="none" strike="noStrike" dirty="0">
                          <a:solidFill>
                            <a:srgbClr val="000000"/>
                          </a:solidFill>
                          <a:effectLst/>
                          <a:latin typeface="+mn-lt"/>
                        </a:rPr>
                        <a:t>and QE guidelines.  </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EA Global Mandate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kern="1200" dirty="0">
                          <a:solidFill>
                            <a:srgbClr val="000000"/>
                          </a:solidFill>
                          <a:effectLst/>
                          <a:latin typeface="+mn-lt"/>
                          <a:ea typeface="+mn-ea"/>
                          <a:cs typeface="+mn-cs"/>
                        </a:rPr>
                        <a:t>0.5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dirty="0">
                          <a:solidFill>
                            <a:srgbClr val="000000"/>
                          </a:solidFill>
                          <a:effectLst/>
                          <a:latin typeface="+mn-lt"/>
                        </a:rPr>
                        <a:t>Better: Build communications/scripts with new Ontario Accessibility guidelines(Backfill role), more training videos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8</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Operational Shared Services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Planning, Risk/Audit, Budget, Reporting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EA Global Mandate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0.05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kern="1200" dirty="0">
                          <a:solidFill>
                            <a:srgbClr val="000000"/>
                          </a:solidFill>
                          <a:effectLst/>
                          <a:latin typeface="+mn-lt"/>
                          <a:ea typeface="+mn-ea"/>
                          <a:cs typeface="+mn-cs"/>
                        </a:rPr>
                        <a:t>0.25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Streamline day-day process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9</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Governance Redesign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dirty="0">
                          <a:solidFill>
                            <a:srgbClr val="000000"/>
                          </a:solidFill>
                          <a:effectLst/>
                          <a:latin typeface="+mn-lt"/>
                        </a:rPr>
                        <a:t>Plan, </a:t>
                      </a:r>
                      <a:r>
                        <a:rPr lang="en-US" sz="1000" b="0" i="0" u="none" strike="noStrike" dirty="0" smtClean="0">
                          <a:solidFill>
                            <a:srgbClr val="000000"/>
                          </a:solidFill>
                          <a:effectLst/>
                          <a:latin typeface="+mn-lt"/>
                        </a:rPr>
                        <a:t>Facilitate/participate </a:t>
                      </a:r>
                      <a:r>
                        <a:rPr lang="en-US" sz="1000" b="0" i="0" u="none" strike="noStrike" dirty="0">
                          <a:solidFill>
                            <a:srgbClr val="000000"/>
                          </a:solidFill>
                          <a:effectLst/>
                          <a:latin typeface="+mn-lt"/>
                        </a:rPr>
                        <a:t>in workshops to redesign </a:t>
                      </a:r>
                      <a:r>
                        <a:rPr lang="en-US" sz="1000" b="0" i="0" u="none" strike="noStrike" dirty="0" smtClean="0">
                          <a:solidFill>
                            <a:srgbClr val="000000"/>
                          </a:solidFill>
                          <a:effectLst/>
                          <a:latin typeface="+mn-lt"/>
                        </a:rPr>
                        <a:t>Architecture Governance </a:t>
                      </a:r>
                      <a:r>
                        <a:rPr lang="en-US" sz="1000" b="0" i="0" u="none" strike="noStrike" dirty="0">
                          <a:solidFill>
                            <a:srgbClr val="000000"/>
                          </a:solidFill>
                          <a:effectLst/>
                          <a:latin typeface="+mn-lt"/>
                        </a:rPr>
                        <a:t>framework for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kern="1200" dirty="0">
                          <a:solidFill>
                            <a:srgbClr val="000000"/>
                          </a:solidFill>
                          <a:effectLst/>
                          <a:latin typeface="+mn-lt"/>
                          <a:ea typeface="+mn-ea"/>
                          <a:cs typeface="+mn-cs"/>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 Goverance framework to support current technology landscape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10</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Accessability Redesign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Improve  IT Accessibility for Agile. Risk based model </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kern="1200" dirty="0">
                          <a:solidFill>
                            <a:srgbClr val="000000"/>
                          </a:solidFill>
                          <a:effectLst/>
                          <a:latin typeface="+mn-lt"/>
                          <a:ea typeface="+mn-ea"/>
                          <a:cs typeface="+mn-cs"/>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a:solidFill>
                            <a:srgbClr val="000000"/>
                          </a:solidFill>
                          <a:effectLst/>
                          <a:latin typeface="+mn-lt"/>
                        </a:rPr>
                        <a:t>next generation of agile base IT Accessbility</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11</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dirty="0">
                          <a:solidFill>
                            <a:srgbClr val="000000"/>
                          </a:solidFill>
                          <a:effectLst/>
                          <a:latin typeface="+mn-lt"/>
                        </a:rPr>
                        <a:t>Operational Shared Services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dirty="0">
                          <a:solidFill>
                            <a:srgbClr val="000000"/>
                          </a:solidFill>
                          <a:effectLst/>
                          <a:latin typeface="+mn-lt"/>
                        </a:rPr>
                        <a:t>Planning, Risk/Audit, Budget, Reporting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0.05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kern="1200" dirty="0">
                          <a:solidFill>
                            <a:srgbClr val="000000"/>
                          </a:solidFill>
                          <a:effectLst/>
                          <a:latin typeface="+mn-lt"/>
                          <a:ea typeface="+mn-ea"/>
                          <a:cs typeface="+mn-cs"/>
                        </a:rPr>
                        <a:t>0.25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b="0" i="0" u="none" strike="noStrike" dirty="0">
                          <a:solidFill>
                            <a:srgbClr val="000000"/>
                          </a:solidFill>
                          <a:effectLst/>
                          <a:latin typeface="+mn-lt"/>
                        </a:rPr>
                        <a:t>Better: </a:t>
                      </a:r>
                      <a:r>
                        <a:rPr lang="en-US" sz="1000" b="0" i="0" u="none" strike="noStrike" dirty="0" smtClean="0">
                          <a:solidFill>
                            <a:srgbClr val="000000"/>
                          </a:solidFill>
                          <a:effectLst/>
                          <a:latin typeface="+mn-lt"/>
                        </a:rPr>
                        <a:t>Continuous </a:t>
                      </a:r>
                      <a:r>
                        <a:rPr lang="en-US" sz="1000" b="0" i="0" u="none" strike="noStrike" dirty="0">
                          <a:solidFill>
                            <a:srgbClr val="000000"/>
                          </a:solidFill>
                          <a:effectLst/>
                          <a:latin typeface="+mn-lt"/>
                        </a:rPr>
                        <a:t>improvement, dashboard reporting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6361">
                <a:tc gridSpan="4">
                  <a:txBody>
                    <a:bodyPr/>
                    <a:lstStyle/>
                    <a:p>
                      <a:pPr marL="0" marR="0" lvl="0" indent="0" algn="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tx1"/>
                          </a:solidFill>
                          <a:latin typeface="+mn-lt"/>
                          <a:cs typeface="Arial" panose="020B0604020202020204" pitchFamily="34" charset="0"/>
                        </a:rPr>
                        <a:t>Total</a:t>
                      </a:r>
                    </a:p>
                  </a:txBody>
                  <a:tcPr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sz="900" dirty="0">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sz="900" b="1" dirty="0">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r" defTabSz="914498" rtl="0" eaLnBrk="1" fontAlgn="auto" latinLnBrk="0" hangingPunct="1">
                        <a:lnSpc>
                          <a:spcPct val="100000"/>
                        </a:lnSpc>
                        <a:spcBef>
                          <a:spcPts val="0"/>
                        </a:spcBef>
                        <a:spcAft>
                          <a:spcPts val="0"/>
                        </a:spcAft>
                        <a:buClrTx/>
                        <a:buSzTx/>
                        <a:buFontTx/>
                        <a:buNone/>
                        <a:tabLst/>
                        <a:defRPr/>
                      </a:pPr>
                      <a:endParaRPr lang="en-US" sz="900" b="1" dirty="0" smtClean="0">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00" b="1" i="0" u="none" strike="noStrike" dirty="0" smtClean="0">
                          <a:solidFill>
                            <a:srgbClr val="000000"/>
                          </a:solidFill>
                          <a:effectLst/>
                          <a:latin typeface="+mn-lt"/>
                        </a:rPr>
                        <a:t>1.8</a:t>
                      </a:r>
                      <a:endParaRPr lang="en-US" sz="1000" b="1" i="0" u="none" strike="noStrike" dirty="0">
                        <a:solidFill>
                          <a:srgbClr val="000000"/>
                        </a:solidFill>
                        <a:effectLst/>
                        <a:latin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00" b="1" i="0" u="none" strike="noStrike" kern="1200" dirty="0">
                          <a:solidFill>
                            <a:srgbClr val="000000"/>
                          </a:solidFill>
                          <a:effectLst/>
                          <a:latin typeface="+mn-lt"/>
                          <a:ea typeface="+mn-ea"/>
                          <a:cs typeface="+mn-cs"/>
                        </a:rPr>
                        <a:t>9</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50" b="1" dirty="0" smtClean="0">
                          <a:solidFill>
                            <a:schemeClr val="tx1"/>
                          </a:solidFill>
                          <a:latin typeface="+mn-lt"/>
                          <a:cs typeface="Arial" panose="020B0604020202020204" pitchFamily="34" charset="0"/>
                        </a:rPr>
                        <a:t>Growth of</a:t>
                      </a:r>
                      <a:r>
                        <a:rPr lang="en-US" sz="1050" b="1" baseline="0" dirty="0" smtClean="0">
                          <a:solidFill>
                            <a:schemeClr val="tx1"/>
                          </a:solidFill>
                          <a:latin typeface="+mn-lt"/>
                          <a:cs typeface="Arial" panose="020B0604020202020204" pitchFamily="34" charset="0"/>
                        </a:rPr>
                        <a:t> 1 from 2018</a:t>
                      </a:r>
                      <a:endParaRPr lang="en-US" sz="1050" b="1" dirty="0">
                        <a:solidFill>
                          <a:schemeClr val="tx1"/>
                        </a:solidFill>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Title 1"/>
          <p:cNvSpPr txBox="1">
            <a:spLocks/>
          </p:cNvSpPr>
          <p:nvPr/>
        </p:nvSpPr>
        <p:spPr>
          <a:xfrm>
            <a:off x="48692" y="531515"/>
            <a:ext cx="11902795" cy="2121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solidFill>
                  <a:prstClr val="black"/>
                </a:solidFill>
                <a:latin typeface="Calibri" panose="020F0502020204030204"/>
                <a:cs typeface="Arial" panose="020B0604020202020204" pitchFamily="34" charset="0"/>
              </a:rPr>
              <a:t>Architecture Governance</a:t>
            </a:r>
            <a:endParaRPr lang="en-US" sz="2000" b="1" dirty="0">
              <a:solidFill>
                <a:prstClr val="black"/>
              </a:solidFill>
              <a:latin typeface="Calibri" panose="020F0502020204030204"/>
              <a:cs typeface="Arial" panose="020B0604020202020204" pitchFamily="34" charset="0"/>
            </a:endParaRPr>
          </a:p>
        </p:txBody>
      </p:sp>
      <p:graphicFrame>
        <p:nvGraphicFramePr>
          <p:cNvPr id="10" name="Table 9"/>
          <p:cNvGraphicFramePr>
            <a:graphicFrameLocks noGrp="1"/>
          </p:cNvGraphicFramePr>
          <p:nvPr>
            <p:extLst/>
          </p:nvPr>
        </p:nvGraphicFramePr>
        <p:xfrm>
          <a:off x="8143386" y="6186965"/>
          <a:ext cx="2232180" cy="500772"/>
        </p:xfrm>
        <a:graphic>
          <a:graphicData uri="http://schemas.openxmlformats.org/drawingml/2006/table">
            <a:tbl>
              <a:tblPr firstRow="1" bandRow="1">
                <a:tableStyleId>{5940675A-B579-460E-94D1-54222C63F5DA}</a:tableStyleId>
              </a:tblPr>
              <a:tblGrid>
                <a:gridCol w="1251105"/>
                <a:gridCol w="479425"/>
                <a:gridCol w="501650"/>
              </a:tblGrid>
              <a:tr h="250386">
                <a:tc>
                  <a:txBody>
                    <a:bodyPr/>
                    <a:lstStyle/>
                    <a:p>
                      <a:pPr algn="r"/>
                      <a:endParaRPr lang="en-US" sz="900" b="1" kern="1200" dirty="0">
                        <a:solidFill>
                          <a:schemeClr val="tx1"/>
                        </a:solidFill>
                        <a:latin typeface="+mn-lt"/>
                        <a:ea typeface="+mn-ea"/>
                        <a:cs typeface="Arial" panose="020B0604020202020204" pitchFamily="34" charset="0"/>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1" kern="1200" dirty="0" smtClean="0">
                          <a:solidFill>
                            <a:schemeClr val="tx1"/>
                          </a:solidFill>
                          <a:latin typeface="+mn-lt"/>
                          <a:ea typeface="+mn-ea"/>
                          <a:cs typeface="Arial" panose="020B0604020202020204" pitchFamily="34" charset="0"/>
                        </a:rPr>
                        <a:t>$MM</a:t>
                      </a:r>
                      <a:endParaRPr lang="en-US" sz="900" b="1" kern="1200" dirty="0">
                        <a:solidFill>
                          <a:schemeClr val="tx1"/>
                        </a:solidFill>
                        <a:latin typeface="+mn-lt"/>
                        <a:ea typeface="+mn-ea"/>
                        <a:cs typeface="Arial" panose="020B0604020202020204" pitchFamily="34" charset="0"/>
                      </a:endParaRPr>
                    </a:p>
                  </a:txBody>
                  <a:tcPr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98" rtl="0" eaLnBrk="1" latinLnBrk="0" hangingPunct="1"/>
                      <a:r>
                        <a:rPr lang="en-US" sz="900" b="1" kern="1200" dirty="0" smtClean="0">
                          <a:solidFill>
                            <a:schemeClr val="tx1"/>
                          </a:solidFill>
                          <a:latin typeface="+mn-lt"/>
                          <a:ea typeface="+mn-ea"/>
                          <a:cs typeface="Arial" panose="020B0604020202020204" pitchFamily="34" charset="0"/>
                        </a:rPr>
                        <a:t>FTE</a:t>
                      </a:r>
                    </a:p>
                  </a:txBody>
                  <a:tcPr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50386">
                <a:tc>
                  <a:txBody>
                    <a:bodyPr/>
                    <a:lstStyle/>
                    <a:p>
                      <a:pPr algn="r"/>
                      <a:r>
                        <a:rPr lang="en-US" sz="900" b="1" kern="1200" dirty="0" smtClean="0">
                          <a:solidFill>
                            <a:schemeClr val="tx1"/>
                          </a:solidFill>
                          <a:latin typeface="+mn-lt"/>
                          <a:ea typeface="+mn-ea"/>
                          <a:cs typeface="Arial" panose="020B0604020202020204" pitchFamily="34" charset="0"/>
                        </a:rPr>
                        <a:t>2018 Run-rate</a:t>
                      </a:r>
                      <a:endParaRPr lang="en-US" sz="900" b="1" kern="1200" dirty="0">
                        <a:solidFill>
                          <a:schemeClr val="tx1"/>
                        </a:solidFill>
                        <a:latin typeface="+mn-lt"/>
                        <a:ea typeface="+mn-ea"/>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1" kern="1200" dirty="0" smtClean="0">
                          <a:solidFill>
                            <a:schemeClr val="tx1"/>
                          </a:solidFill>
                          <a:latin typeface="+mn-lt"/>
                          <a:ea typeface="+mn-ea"/>
                          <a:cs typeface="Arial" panose="020B0604020202020204" pitchFamily="34" charset="0"/>
                        </a:rPr>
                        <a:t>1.6</a:t>
                      </a:r>
                      <a:endParaRPr lang="en-US" sz="900" b="1" kern="1200" dirty="0">
                        <a:solidFill>
                          <a:schemeClr val="tx1"/>
                        </a:solidFill>
                        <a:latin typeface="+mn-lt"/>
                        <a:ea typeface="+mn-ea"/>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98" rtl="0" eaLnBrk="1" latinLnBrk="0" hangingPunct="1"/>
                      <a:r>
                        <a:rPr lang="en-US" sz="900" b="1" kern="1200" dirty="0" smtClean="0">
                          <a:solidFill>
                            <a:schemeClr val="tx1"/>
                          </a:solidFill>
                          <a:latin typeface="+mn-lt"/>
                          <a:ea typeface="+mn-ea"/>
                          <a:cs typeface="Arial" panose="020B0604020202020204" pitchFamily="34" charset="0"/>
                        </a:rPr>
                        <a:t>8</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Slide Number Placeholder 3"/>
          <p:cNvSpPr>
            <a:spLocks noGrp="1"/>
          </p:cNvSpPr>
          <p:nvPr>
            <p:ph type="sldNum" sz="quarter" idx="12"/>
          </p:nvPr>
        </p:nvSpPr>
        <p:spPr/>
        <p:txBody>
          <a:bodyPr/>
          <a:lstStyle/>
          <a:p>
            <a:fld id="{1190BA2A-4E42-4548-BB76-F9393884CAA5}" type="slidenum">
              <a:rPr lang="en-US" smtClean="0">
                <a:solidFill>
                  <a:prstClr val="black">
                    <a:tint val="75000"/>
                  </a:prstClr>
                </a:solidFill>
              </a:rPr>
              <a:pPr/>
              <a:t>44</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30634822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7681" y="18449"/>
            <a:ext cx="11162898" cy="522897"/>
          </a:xfrm>
        </p:spPr>
        <p:txBody>
          <a:bodyPr>
            <a:noAutofit/>
          </a:bodyPr>
          <a:lstStyle/>
          <a:p>
            <a:r>
              <a:rPr lang="en-US" sz="3600" b="1" dirty="0" smtClean="0"/>
              <a:t>ICI Detail – 2019 Initiatives by Team</a:t>
            </a:r>
            <a:endParaRPr lang="en-US" sz="3600" b="1"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968" y="31288"/>
            <a:ext cx="884713" cy="510058"/>
          </a:xfrm>
          <a:prstGeom prst="rect">
            <a:avLst/>
          </a:prstGeom>
        </p:spPr>
      </p:pic>
      <p:graphicFrame>
        <p:nvGraphicFramePr>
          <p:cNvPr id="8" name="Content Placeholder 4"/>
          <p:cNvGraphicFramePr>
            <a:graphicFrameLocks/>
          </p:cNvGraphicFramePr>
          <p:nvPr>
            <p:extLst/>
          </p:nvPr>
        </p:nvGraphicFramePr>
        <p:xfrm>
          <a:off x="142874" y="820214"/>
          <a:ext cx="11072856" cy="5865123"/>
        </p:xfrm>
        <a:graphic>
          <a:graphicData uri="http://schemas.openxmlformats.org/drawingml/2006/table">
            <a:tbl>
              <a:tblPr firstRow="1" bandRow="1">
                <a:tableStyleId>{5940675A-B579-460E-94D1-54222C63F5DA}</a:tableStyleId>
              </a:tblPr>
              <a:tblGrid>
                <a:gridCol w="485773"/>
                <a:gridCol w="1433513"/>
                <a:gridCol w="2528887"/>
                <a:gridCol w="976314"/>
                <a:gridCol w="485776"/>
                <a:gridCol w="509588"/>
                <a:gridCol w="4653005"/>
              </a:tblGrid>
              <a:tr h="276682">
                <a:tc rowSpan="2">
                  <a:txBody>
                    <a:bodyPr/>
                    <a:lstStyle/>
                    <a:p>
                      <a:pPr marL="0" indent="0" algn="ctr"/>
                      <a:r>
                        <a:rPr lang="en-US" sz="1050" b="1" dirty="0" smtClean="0">
                          <a:solidFill>
                            <a:schemeClr val="bg1"/>
                          </a:solidFill>
                          <a:latin typeface="+mn-lt"/>
                          <a:cs typeface="Arial" panose="020B0604020202020204" pitchFamily="34" charset="0"/>
                        </a:rPr>
                        <a:t>Priority</a:t>
                      </a:r>
                      <a:endParaRPr lang="en-US" sz="1050" b="1" dirty="0">
                        <a:solidFill>
                          <a:schemeClr val="bg1"/>
                        </a:solidFill>
                        <a:latin typeface="+mn-lt"/>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Initiative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Description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EA Imperative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gridSpan="2">
                  <a:txBody>
                    <a:bodyPr/>
                    <a:lstStyle/>
                    <a:p>
                      <a:pPr marL="0" marR="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Capacity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1050" b="1" dirty="0" smtClean="0">
                          <a:solidFill>
                            <a:schemeClr val="bg1"/>
                          </a:solidFill>
                          <a:latin typeface="+mn-lt"/>
                          <a:cs typeface="Arial" panose="020B0604020202020204" pitchFamily="34" charset="0"/>
                        </a:rPr>
                        <a:t>Impact</a:t>
                      </a:r>
                      <a:endParaRPr lang="en-US" sz="1050" b="1" dirty="0">
                        <a:solidFill>
                          <a:schemeClr val="bg1"/>
                        </a:solidFill>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217991">
                <a:tc vMerge="1">
                  <a:txBody>
                    <a:bodyPr/>
                    <a:lstStyle/>
                    <a:p>
                      <a:pPr marL="0" indent="0" algn="ctr"/>
                      <a:endParaRPr lang="en-US" sz="1200" dirty="0">
                        <a:latin typeface="+mn-lt"/>
                        <a:cs typeface="Arial" panose="020B0604020202020204" pitchFamily="34" charset="0"/>
                      </a:endParaRPr>
                    </a:p>
                  </a:txBody>
                  <a:tcPr marL="0" marR="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50" b="1" dirty="0" smtClean="0">
                          <a:solidFill>
                            <a:schemeClr val="bg1"/>
                          </a:solidFill>
                          <a:latin typeface="+mn-lt"/>
                          <a:cs typeface="Arial" panose="020B0604020202020204" pitchFamily="34" charset="0"/>
                        </a:rPr>
                        <a:t>$MM</a:t>
                      </a:r>
                      <a:endParaRPr lang="en-US" sz="1050" b="1" dirty="0">
                        <a:solidFill>
                          <a:schemeClr val="bg1"/>
                        </a:solidFill>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050" b="1" dirty="0" smtClean="0">
                          <a:solidFill>
                            <a:schemeClr val="bg1"/>
                          </a:solidFill>
                          <a:latin typeface="+mn-lt"/>
                          <a:cs typeface="Arial" panose="020B0604020202020204" pitchFamily="34" charset="0"/>
                        </a:rPr>
                        <a:t>FTE</a:t>
                      </a:r>
                      <a:endParaRPr lang="en-US" sz="1050" b="1" dirty="0">
                        <a:solidFill>
                          <a:schemeClr val="bg1"/>
                        </a:solidFill>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1</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Application Health Check Redesign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Confirm best platform and design for prototype content confirmed by 2018 pilot.  Complete analysis of triggers for modernization strategies and derive business rules to include in health check outputs.  </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mn-lt"/>
                        </a:rPr>
                        <a:t>Core Modernization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mn-lt"/>
                        </a:rPr>
                        <a:t>0.3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mn-lt"/>
                        </a:rPr>
                        <a:t>1.5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Standardize measures for application health, derive where applicable  modernization recommendations, prioritize efforts to crown jewel applications and areas requiring enterprise focus (i.e. cost reduction opportunities, technology support end of life, </a:t>
                      </a:r>
                      <a:r>
                        <a:rPr lang="en-US" sz="1050" b="0" i="0" u="none" strike="noStrike" dirty="0" err="1">
                          <a:solidFill>
                            <a:srgbClr val="000000"/>
                          </a:solidFill>
                          <a:effectLst/>
                          <a:latin typeface="+mn-lt"/>
                        </a:rPr>
                        <a:t>etc</a:t>
                      </a:r>
                      <a:r>
                        <a:rPr lang="en-US" sz="1050" b="0" i="0" u="none" strike="noStrike" dirty="0">
                          <a:solidFill>
                            <a:srgbClr val="000000"/>
                          </a:solidFill>
                          <a:effectLst/>
                          <a:latin typeface="+mn-lt"/>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2</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Application Retirement Acceleration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Speed up the retirement and release of assets by providing transparent view to </a:t>
                      </a:r>
                      <a:r>
                        <a:rPr lang="en-US" sz="1050" b="0" i="0" u="none" strike="noStrike" dirty="0" err="1">
                          <a:solidFill>
                            <a:srgbClr val="000000"/>
                          </a:solidFill>
                          <a:effectLst/>
                          <a:latin typeface="+mn-lt"/>
                        </a:rPr>
                        <a:t>MoM</a:t>
                      </a:r>
                      <a:r>
                        <a:rPr lang="en-US" sz="1050" b="0" i="0" u="none" strike="noStrike" dirty="0">
                          <a:solidFill>
                            <a:srgbClr val="000000"/>
                          </a:solidFill>
                          <a:effectLst/>
                          <a:latin typeface="+mn-lt"/>
                        </a:rPr>
                        <a:t> charges and which charges are costing most to drive needed prioritization and retirement activities.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mn-lt"/>
                        </a:rPr>
                        <a:t>Core Modernization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rgbClr val="000000"/>
                          </a:solidFill>
                          <a:effectLst/>
                          <a:latin typeface="+mn-lt"/>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Prioritize retirement and reallocation of highest cost infrastructure components through transparancy of MoM charges. Provide dashboard view to key stakeholders to monitor progress MoM.  Resource review to ensure awareness and attention where required.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3</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Dev Tools &amp; Platform Support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Continue to support Java and </a:t>
                      </a:r>
                      <a:r>
                        <a:rPr lang="en-US" sz="1050" b="0" i="0" u="none" strike="noStrike" dirty="0" err="1">
                          <a:solidFill>
                            <a:srgbClr val="000000"/>
                          </a:solidFill>
                          <a:effectLst/>
                          <a:latin typeface="+mn-lt"/>
                        </a:rPr>
                        <a:t>.Net</a:t>
                      </a:r>
                      <a:r>
                        <a:rPr lang="en-US" sz="1050" b="0" i="0" u="none" strike="noStrike" dirty="0">
                          <a:solidFill>
                            <a:srgbClr val="000000"/>
                          </a:solidFill>
                          <a:effectLst/>
                          <a:latin typeface="+mn-lt"/>
                        </a:rPr>
                        <a:t> platforms (</a:t>
                      </a:r>
                      <a:r>
                        <a:rPr lang="en-US" sz="1050" b="0" i="0" u="none" strike="noStrike" dirty="0" err="1">
                          <a:solidFill>
                            <a:srgbClr val="000000"/>
                          </a:solidFill>
                          <a:effectLst/>
                          <a:latin typeface="+mn-lt"/>
                        </a:rPr>
                        <a:t>incl</a:t>
                      </a:r>
                      <a:r>
                        <a:rPr lang="en-US" sz="1050" b="0" i="0" u="none" strike="noStrike" dirty="0">
                          <a:solidFill>
                            <a:srgbClr val="000000"/>
                          </a:solidFill>
                          <a:effectLst/>
                          <a:latin typeface="+mn-lt"/>
                        </a:rPr>
                        <a:t> IDE, </a:t>
                      </a:r>
                      <a:r>
                        <a:rPr lang="en-US" sz="1050" b="0" i="0" u="none" strike="noStrike" dirty="0" err="1">
                          <a:solidFill>
                            <a:srgbClr val="000000"/>
                          </a:solidFill>
                          <a:effectLst/>
                          <a:latin typeface="+mn-lt"/>
                        </a:rPr>
                        <a:t>xmlspy</a:t>
                      </a:r>
                      <a:r>
                        <a:rPr lang="en-US" sz="1050" b="0" i="0" u="none" strike="noStrike" dirty="0">
                          <a:solidFill>
                            <a:srgbClr val="000000"/>
                          </a:solidFill>
                          <a:effectLst/>
                          <a:latin typeface="+mn-lt"/>
                        </a:rPr>
                        <a:t>…) and related development tooling and desktop image deployments (including upgrade to Win </a:t>
                      </a:r>
                      <a:r>
                        <a:rPr lang="en-US" sz="1050" b="0" i="0" u="none" strike="noStrike" dirty="0" smtClean="0">
                          <a:solidFill>
                            <a:srgbClr val="000000"/>
                          </a:solidFill>
                          <a:effectLst/>
                          <a:latin typeface="+mn-lt"/>
                        </a:rPr>
                        <a:t>10</a:t>
                      </a:r>
                      <a:endParaRPr lang="en-US" sz="1050" b="0" i="0" u="none" strike="noStrike" dirty="0">
                        <a:solidFill>
                          <a:srgbClr val="000000"/>
                        </a:solidFill>
                        <a:effectLst/>
                        <a:latin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mn-lt"/>
                        </a:rPr>
                        <a:t>EA Global Mandate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rgbClr val="000000"/>
                          </a:solidFill>
                          <a:effectLst/>
                          <a:latin typeface="+mn-lt"/>
                        </a:rPr>
                        <a:t>2.5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Ongoing enterprise support for development platform and clietn applications.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4</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Driving Application Portfolio Optimization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Community, Engagement, Dashboard Evolution, Data Quality, Detailed portfolio analysis.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rgbClr val="000000"/>
                          </a:solidFill>
                          <a:effectLst/>
                          <a:latin typeface="+mn-lt"/>
                        </a:rPr>
                        <a:t>EA Global Mandate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mn-lt"/>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Dedicated engagement of key stakeholders to support application retirements, portfolio reconcilations (optimizations) and provide related measures to conduct enterprise level analysis.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5</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IIPM Ops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 </a:t>
                      </a:r>
                      <a:r>
                        <a:rPr lang="en-US" sz="1050" b="0" i="0" u="none" strike="noStrike" dirty="0" smtClean="0">
                          <a:solidFill>
                            <a:srgbClr val="000000"/>
                          </a:solidFill>
                          <a:effectLst/>
                          <a:latin typeface="+mn-lt"/>
                        </a:rPr>
                        <a:t>Operations</a:t>
                      </a:r>
                      <a:r>
                        <a:rPr lang="en-US" sz="1050" b="0" i="0" u="none" strike="noStrike" baseline="0" dirty="0" smtClean="0">
                          <a:solidFill>
                            <a:srgbClr val="000000"/>
                          </a:solidFill>
                          <a:effectLst/>
                          <a:latin typeface="+mn-lt"/>
                        </a:rPr>
                        <a:t> for the application portfolio process</a:t>
                      </a:r>
                      <a:endParaRPr lang="en-US" sz="1050" b="0" i="0" u="none" strike="noStrike" dirty="0">
                        <a:solidFill>
                          <a:srgbClr val="000000"/>
                        </a:solidFill>
                        <a:effectLst/>
                        <a:latin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rgbClr val="000000"/>
                          </a:solidFill>
                          <a:effectLst/>
                          <a:latin typeface="+mn-lt"/>
                        </a:rPr>
                        <a:t>EA Global Mandate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rgbClr val="000000"/>
                          </a:solidFill>
                          <a:effectLst/>
                          <a:latin typeface="+mn-lt"/>
                        </a:rPr>
                        <a:t>2.5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Currently there are 1.5 people providing operational support for the 3000+ applications, another is required to support the 500+ being added to the portfolio that currently sit underneath umbrella application records.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6</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IIPM </a:t>
                      </a:r>
                      <a:r>
                        <a:rPr lang="en-US" sz="1050" b="0" i="0" u="none" strike="noStrike" dirty="0" smtClean="0">
                          <a:solidFill>
                            <a:srgbClr val="000000"/>
                          </a:solidFill>
                          <a:effectLst/>
                          <a:latin typeface="+mn-lt"/>
                        </a:rPr>
                        <a:t>Modernization</a:t>
                      </a:r>
                      <a:endParaRPr lang="en-US" sz="1050" b="0" i="0" u="none" strike="noStrike" dirty="0">
                        <a:solidFill>
                          <a:srgbClr val="000000"/>
                        </a:solidFill>
                        <a:effectLst/>
                        <a:latin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a:solidFill>
                            <a:srgbClr val="000000"/>
                          </a:solidFill>
                          <a:effectLst/>
                          <a:latin typeface="+mn-lt"/>
                        </a:rPr>
                        <a:t>Cloud, API, Integration Development, extensions to support 3rd party and technology content to downstream processes, remove appcode dependencies.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rgbClr val="000000"/>
                          </a:solidFill>
                          <a:effectLst/>
                          <a:latin typeface="+mn-lt"/>
                        </a:rPr>
                        <a:t>Reuse @ Scale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a:solidFill>
                            <a:srgbClr val="000000"/>
                          </a:solidFill>
                          <a:effectLst/>
                          <a:latin typeface="+mn-lt"/>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Provide standard API interfaces to downstream consumers to reduce ongoing interface support to IIPM data. Reconcile across IIPM content for enterprise process needs where differentiation of software provider and hosting is not required.  Continue to support enterprise process analysis and redesigns to remove unneeded dependencies to </a:t>
                      </a:r>
                      <a:r>
                        <a:rPr lang="en-US" sz="1050" b="0" i="0" u="none" strike="noStrike" dirty="0" err="1">
                          <a:solidFill>
                            <a:srgbClr val="000000"/>
                          </a:solidFill>
                          <a:effectLst/>
                          <a:latin typeface="+mn-lt"/>
                        </a:rPr>
                        <a:t>appcodes</a:t>
                      </a:r>
                      <a:r>
                        <a:rPr lang="en-US" sz="1050" b="0" i="0" u="none" strike="noStrike" dirty="0">
                          <a:solidFill>
                            <a:srgbClr val="000000"/>
                          </a:solidFill>
                          <a:effectLst/>
                          <a:latin typeface="+mn-lt"/>
                        </a:rPr>
                        <a:t> (e.g. where non-applications are requiring </a:t>
                      </a:r>
                      <a:r>
                        <a:rPr lang="en-US" sz="1050" b="0" i="0" u="none" strike="noStrike" dirty="0" err="1">
                          <a:solidFill>
                            <a:srgbClr val="000000"/>
                          </a:solidFill>
                          <a:effectLst/>
                          <a:latin typeface="+mn-lt"/>
                        </a:rPr>
                        <a:t>appcodes</a:t>
                      </a:r>
                      <a:r>
                        <a:rPr lang="en-US" sz="1050" b="0" i="0" u="none" strike="noStrike" dirty="0">
                          <a:solidFill>
                            <a:srgbClr val="000000"/>
                          </a:solidFill>
                          <a:effectLst/>
                          <a:latin typeface="+mn-lt"/>
                        </a:rPr>
                        <a:t> to fill in forms or track roles within process). </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r>
                        <a:rPr lang="en-US" sz="1050" b="0" i="0" u="none" strike="noStrike" dirty="0" smtClean="0">
                          <a:solidFill>
                            <a:schemeClr val="tx1"/>
                          </a:solidFill>
                          <a:effectLst/>
                          <a:latin typeface="+mn-lt"/>
                        </a:rPr>
                        <a:t>7</a:t>
                      </a: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IMAAC</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 </a:t>
                      </a:r>
                      <a:r>
                        <a:rPr lang="en-US" sz="1050" b="0" i="0" u="none" strike="noStrike" dirty="0" smtClean="0">
                          <a:solidFill>
                            <a:srgbClr val="000000"/>
                          </a:solidFill>
                          <a:effectLst/>
                          <a:latin typeface="+mn-lt"/>
                        </a:rPr>
                        <a:t>Support and participation</a:t>
                      </a:r>
                      <a:r>
                        <a:rPr lang="en-US" sz="1050" b="0" i="0" u="none" strike="noStrike" baseline="0" dirty="0" smtClean="0">
                          <a:solidFill>
                            <a:srgbClr val="000000"/>
                          </a:solidFill>
                          <a:effectLst/>
                          <a:latin typeface="+mn-lt"/>
                        </a:rPr>
                        <a:t> of </a:t>
                      </a:r>
                      <a:r>
                        <a:rPr lang="en-US" sz="1050" b="0" i="0" u="none" strike="noStrike" baseline="0" dirty="0" err="1" smtClean="0">
                          <a:solidFill>
                            <a:srgbClr val="000000"/>
                          </a:solidFill>
                          <a:effectLst/>
                          <a:latin typeface="+mn-lt"/>
                        </a:rPr>
                        <a:t>workstream</a:t>
                      </a:r>
                      <a:r>
                        <a:rPr lang="en-US" sz="1050" b="0" i="0" u="none" strike="noStrike" baseline="0" dirty="0" smtClean="0">
                          <a:solidFill>
                            <a:srgbClr val="000000"/>
                          </a:solidFill>
                          <a:effectLst/>
                          <a:latin typeface="+mn-lt"/>
                        </a:rPr>
                        <a:t> for enterprise program</a:t>
                      </a:r>
                      <a:endParaRPr lang="en-US" sz="1050" b="0" i="0" u="none" strike="noStrike" dirty="0">
                        <a:solidFill>
                          <a:srgbClr val="000000"/>
                        </a:solidFill>
                        <a:effectLst/>
                        <a:latin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mn-lt"/>
                        </a:rPr>
                        <a:t>Securing the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mn-lt"/>
                        </a:rPr>
                        <a:t>0.3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mn-lt"/>
                        </a:rPr>
                        <a:t>1.5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a:solidFill>
                            <a:srgbClr val="000000"/>
                          </a:solidFill>
                          <a:effectLst/>
                          <a:latin typeface="+mn-lt"/>
                        </a:rPr>
                        <a:t>Provide continued support to load and extend the external 3rd party provider application inventory and needed data in support of Risk Management, and other enterprise process needs.  Provide remaining Solution Architecture support for identified IMAAC 3rd party integrations to address identified regulatory and security control needs.  </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6361">
                <a:tc gridSpan="4">
                  <a:txBody>
                    <a:bodyPr/>
                    <a:lstStyle/>
                    <a:p>
                      <a:pPr marL="0" marR="0" lvl="0" indent="0" algn="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tx1"/>
                          </a:solidFill>
                          <a:latin typeface="+mn-lt"/>
                          <a:cs typeface="Arial" panose="020B0604020202020204" pitchFamily="34" charset="0"/>
                        </a:rPr>
                        <a:t>Total</a:t>
                      </a:r>
                    </a:p>
                  </a:txBody>
                  <a:tcPr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sz="900" dirty="0">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sz="900" b="1" dirty="0">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r" defTabSz="914498" rtl="0" eaLnBrk="1" fontAlgn="auto" latinLnBrk="0" hangingPunct="1">
                        <a:lnSpc>
                          <a:spcPct val="100000"/>
                        </a:lnSpc>
                        <a:spcBef>
                          <a:spcPts val="0"/>
                        </a:spcBef>
                        <a:spcAft>
                          <a:spcPts val="0"/>
                        </a:spcAft>
                        <a:buClrTx/>
                        <a:buSzTx/>
                        <a:buFontTx/>
                        <a:buNone/>
                        <a:tabLst/>
                        <a:defRPr/>
                      </a:pPr>
                      <a:endParaRPr lang="en-US" sz="900" b="1" dirty="0" smtClean="0">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00" b="1" i="0" u="none" strike="noStrike" dirty="0">
                          <a:solidFill>
                            <a:srgbClr val="000000"/>
                          </a:solidFill>
                          <a:effectLst/>
                          <a:latin typeface="+mn-lt"/>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1" dirty="0" smtClean="0">
                          <a:solidFill>
                            <a:schemeClr val="tx1"/>
                          </a:solidFill>
                          <a:latin typeface="+mn-lt"/>
                          <a:cs typeface="Arial" panose="020B0604020202020204" pitchFamily="34" charset="0"/>
                        </a:rPr>
                        <a:t>15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50" b="1" dirty="0" smtClean="0">
                          <a:solidFill>
                            <a:schemeClr val="tx1"/>
                          </a:solidFill>
                          <a:latin typeface="+mn-lt"/>
                          <a:cs typeface="Arial" panose="020B0604020202020204" pitchFamily="34" charset="0"/>
                        </a:rPr>
                        <a:t>Growth of</a:t>
                      </a:r>
                      <a:r>
                        <a:rPr lang="en-US" sz="1050" b="1" baseline="0" dirty="0" smtClean="0">
                          <a:solidFill>
                            <a:schemeClr val="tx1"/>
                          </a:solidFill>
                          <a:latin typeface="+mn-lt"/>
                          <a:cs typeface="Arial" panose="020B0604020202020204" pitchFamily="34" charset="0"/>
                        </a:rPr>
                        <a:t> 1 from 2018</a:t>
                      </a:r>
                      <a:endParaRPr lang="en-US" sz="1050" b="1" dirty="0">
                        <a:solidFill>
                          <a:schemeClr val="tx1"/>
                        </a:solidFill>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Title 1"/>
          <p:cNvSpPr txBox="1">
            <a:spLocks/>
          </p:cNvSpPr>
          <p:nvPr/>
        </p:nvSpPr>
        <p:spPr>
          <a:xfrm>
            <a:off x="48692" y="531515"/>
            <a:ext cx="11902795" cy="2121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solidFill>
                  <a:prstClr val="black"/>
                </a:solidFill>
                <a:latin typeface="Calibri" panose="020F0502020204030204"/>
                <a:cs typeface="Arial" panose="020B0604020202020204" pitchFamily="34" charset="0"/>
              </a:rPr>
              <a:t>Portfolio</a:t>
            </a:r>
            <a:endParaRPr lang="en-US" sz="2000" b="1" dirty="0">
              <a:solidFill>
                <a:prstClr val="black"/>
              </a:solidFill>
              <a:latin typeface="Calibri" panose="020F0502020204030204"/>
              <a:cs typeface="Arial" panose="020B0604020202020204" pitchFamily="34" charset="0"/>
            </a:endParaRPr>
          </a:p>
        </p:txBody>
      </p:sp>
      <p:graphicFrame>
        <p:nvGraphicFramePr>
          <p:cNvPr id="10" name="Table 5"/>
          <p:cNvGraphicFramePr>
            <a:graphicFrameLocks noGrp="1"/>
          </p:cNvGraphicFramePr>
          <p:nvPr>
            <p:extLst/>
          </p:nvPr>
        </p:nvGraphicFramePr>
        <p:xfrm>
          <a:off x="8143386" y="6246227"/>
          <a:ext cx="2232180" cy="500772"/>
        </p:xfrm>
        <a:graphic>
          <a:graphicData uri="http://schemas.openxmlformats.org/drawingml/2006/table">
            <a:tbl>
              <a:tblPr firstRow="1" bandRow="1">
                <a:tableStyleId>{5940675A-B579-460E-94D1-54222C63F5DA}</a:tableStyleId>
              </a:tblPr>
              <a:tblGrid>
                <a:gridCol w="1251105"/>
                <a:gridCol w="479425"/>
                <a:gridCol w="501650"/>
              </a:tblGrid>
              <a:tr h="250386">
                <a:tc>
                  <a:txBody>
                    <a:bodyPr/>
                    <a:lstStyle/>
                    <a:p>
                      <a:pPr algn="r"/>
                      <a:endParaRPr lang="en-US" sz="900" b="1" kern="1200" dirty="0">
                        <a:solidFill>
                          <a:schemeClr val="tx1"/>
                        </a:solidFill>
                        <a:latin typeface="+mn-lt"/>
                        <a:ea typeface="+mn-ea"/>
                        <a:cs typeface="Arial" panose="020B0604020202020204" pitchFamily="34" charset="0"/>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1" kern="1200" dirty="0" smtClean="0">
                          <a:solidFill>
                            <a:schemeClr val="tx1"/>
                          </a:solidFill>
                          <a:latin typeface="+mn-lt"/>
                          <a:ea typeface="+mn-ea"/>
                          <a:cs typeface="Arial" panose="020B0604020202020204" pitchFamily="34" charset="0"/>
                        </a:rPr>
                        <a:t>$MM</a:t>
                      </a:r>
                      <a:endParaRPr lang="en-US" sz="900" b="1" kern="1200" dirty="0">
                        <a:solidFill>
                          <a:schemeClr val="tx1"/>
                        </a:solidFill>
                        <a:latin typeface="+mn-lt"/>
                        <a:ea typeface="+mn-ea"/>
                        <a:cs typeface="Arial" panose="020B0604020202020204" pitchFamily="34" charset="0"/>
                      </a:endParaRPr>
                    </a:p>
                  </a:txBody>
                  <a:tcPr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98" rtl="0" eaLnBrk="1" latinLnBrk="0" hangingPunct="1"/>
                      <a:r>
                        <a:rPr lang="en-US" sz="900" b="1" kern="1200" dirty="0" smtClean="0">
                          <a:solidFill>
                            <a:schemeClr val="tx1"/>
                          </a:solidFill>
                          <a:latin typeface="+mn-lt"/>
                          <a:ea typeface="+mn-ea"/>
                          <a:cs typeface="Arial" panose="020B0604020202020204" pitchFamily="34" charset="0"/>
                        </a:rPr>
                        <a:t>FTE</a:t>
                      </a:r>
                    </a:p>
                  </a:txBody>
                  <a:tcPr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50386">
                <a:tc>
                  <a:txBody>
                    <a:bodyPr/>
                    <a:lstStyle/>
                    <a:p>
                      <a:pPr algn="r"/>
                      <a:r>
                        <a:rPr lang="en-US" sz="900" b="1" kern="1200" dirty="0" smtClean="0">
                          <a:solidFill>
                            <a:schemeClr val="tx1"/>
                          </a:solidFill>
                          <a:latin typeface="+mn-lt"/>
                          <a:ea typeface="+mn-ea"/>
                          <a:cs typeface="Arial" panose="020B0604020202020204" pitchFamily="34" charset="0"/>
                        </a:rPr>
                        <a:t>2018 Run-rate</a:t>
                      </a:r>
                      <a:endParaRPr lang="en-US" sz="900" b="1" kern="1200" dirty="0">
                        <a:solidFill>
                          <a:schemeClr val="tx1"/>
                        </a:solidFill>
                        <a:latin typeface="+mn-lt"/>
                        <a:ea typeface="+mn-ea"/>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1" kern="1200" dirty="0" smtClean="0">
                          <a:solidFill>
                            <a:schemeClr val="tx1"/>
                          </a:solidFill>
                          <a:latin typeface="+mn-lt"/>
                          <a:ea typeface="+mn-ea"/>
                          <a:cs typeface="Arial" panose="020B0604020202020204" pitchFamily="34" charset="0"/>
                        </a:rPr>
                        <a:t>2.8</a:t>
                      </a:r>
                      <a:endParaRPr lang="en-US" sz="900" b="1" kern="1200" dirty="0">
                        <a:solidFill>
                          <a:schemeClr val="tx1"/>
                        </a:solidFill>
                        <a:latin typeface="+mn-lt"/>
                        <a:ea typeface="+mn-ea"/>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98" rtl="0" eaLnBrk="1" latinLnBrk="0" hangingPunct="1"/>
                      <a:r>
                        <a:rPr lang="en-US" sz="900" b="1" kern="1200" dirty="0" smtClean="0">
                          <a:solidFill>
                            <a:schemeClr val="tx1"/>
                          </a:solidFill>
                          <a:latin typeface="+mn-lt"/>
                          <a:ea typeface="+mn-ea"/>
                          <a:cs typeface="Arial" panose="020B0604020202020204" pitchFamily="34" charset="0"/>
                        </a:rPr>
                        <a:t>14</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Slide Number Placeholder 3"/>
          <p:cNvSpPr>
            <a:spLocks noGrp="1"/>
          </p:cNvSpPr>
          <p:nvPr>
            <p:ph type="sldNum" sz="quarter" idx="12"/>
          </p:nvPr>
        </p:nvSpPr>
        <p:spPr/>
        <p:txBody>
          <a:bodyPr/>
          <a:lstStyle/>
          <a:p>
            <a:fld id="{1190BA2A-4E42-4548-BB76-F9393884CAA5}" type="slidenum">
              <a:rPr lang="en-US" smtClean="0">
                <a:solidFill>
                  <a:prstClr val="black">
                    <a:tint val="75000"/>
                  </a:prstClr>
                </a:solidFill>
              </a:rPr>
              <a:pPr/>
              <a:t>45</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663691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7681" y="18449"/>
            <a:ext cx="11162898" cy="522897"/>
          </a:xfrm>
        </p:spPr>
        <p:txBody>
          <a:bodyPr>
            <a:noAutofit/>
          </a:bodyPr>
          <a:lstStyle/>
          <a:p>
            <a:r>
              <a:rPr lang="en-US" sz="3600" b="1" dirty="0" smtClean="0"/>
              <a:t>ICI Detail – 2019 Initiatives by Team</a:t>
            </a:r>
            <a:endParaRPr lang="en-US" sz="3600" b="1"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968" y="31288"/>
            <a:ext cx="884713" cy="510058"/>
          </a:xfrm>
          <a:prstGeom prst="rect">
            <a:avLst/>
          </a:prstGeom>
        </p:spPr>
      </p:pic>
      <p:graphicFrame>
        <p:nvGraphicFramePr>
          <p:cNvPr id="8" name="Content Placeholder 4"/>
          <p:cNvGraphicFramePr>
            <a:graphicFrameLocks/>
          </p:cNvGraphicFramePr>
          <p:nvPr>
            <p:extLst/>
          </p:nvPr>
        </p:nvGraphicFramePr>
        <p:xfrm>
          <a:off x="142874" y="820214"/>
          <a:ext cx="10563269" cy="2184663"/>
        </p:xfrm>
        <a:graphic>
          <a:graphicData uri="http://schemas.openxmlformats.org/drawingml/2006/table">
            <a:tbl>
              <a:tblPr firstRow="1" bandRow="1">
                <a:tableStyleId>{5940675A-B579-460E-94D1-54222C63F5DA}</a:tableStyleId>
              </a:tblPr>
              <a:tblGrid>
                <a:gridCol w="485773"/>
                <a:gridCol w="1433513"/>
                <a:gridCol w="2528887"/>
                <a:gridCol w="976314"/>
                <a:gridCol w="709614"/>
                <a:gridCol w="4429168"/>
              </a:tblGrid>
              <a:tr h="276682">
                <a:tc rowSpan="2">
                  <a:txBody>
                    <a:bodyPr/>
                    <a:lstStyle/>
                    <a:p>
                      <a:pPr marL="0" indent="0" algn="ctr"/>
                      <a:r>
                        <a:rPr lang="en-US" sz="1050" b="1" dirty="0" smtClean="0">
                          <a:solidFill>
                            <a:schemeClr val="bg1"/>
                          </a:solidFill>
                          <a:latin typeface="+mn-lt"/>
                          <a:cs typeface="Arial" panose="020B0604020202020204" pitchFamily="34" charset="0"/>
                        </a:rPr>
                        <a:t>Priority</a:t>
                      </a:r>
                      <a:endParaRPr lang="en-US" sz="1050" b="1" dirty="0">
                        <a:solidFill>
                          <a:schemeClr val="bg1"/>
                        </a:solidFill>
                        <a:latin typeface="+mn-lt"/>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Initiative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Description</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EA Imperative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ct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bg1"/>
                          </a:solidFill>
                          <a:latin typeface="+mn-lt"/>
                          <a:cs typeface="Arial" panose="020B0604020202020204" pitchFamily="34" charset="0"/>
                        </a:rPr>
                        <a:t>Capacity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2">
                  <a:txBody>
                    <a:bodyPr/>
                    <a:lstStyle/>
                    <a:p>
                      <a:pPr algn="ctr"/>
                      <a:r>
                        <a:rPr lang="en-US" sz="1050" b="1" dirty="0" smtClean="0">
                          <a:solidFill>
                            <a:schemeClr val="bg1"/>
                          </a:solidFill>
                          <a:latin typeface="+mn-lt"/>
                          <a:cs typeface="Arial" panose="020B0604020202020204" pitchFamily="34" charset="0"/>
                        </a:rPr>
                        <a:t>Impact</a:t>
                      </a:r>
                      <a:endParaRPr lang="en-US" sz="1050" b="1" dirty="0">
                        <a:solidFill>
                          <a:schemeClr val="bg1"/>
                        </a:solidFill>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217991">
                <a:tc vMerge="1">
                  <a:txBody>
                    <a:bodyPr/>
                    <a:lstStyle/>
                    <a:p>
                      <a:pPr marL="0" indent="0" algn="ctr"/>
                      <a:endParaRPr lang="en-US" sz="1200" dirty="0">
                        <a:latin typeface="+mn-lt"/>
                        <a:cs typeface="Arial" panose="020B0604020202020204" pitchFamily="34" charset="0"/>
                      </a:endParaRPr>
                    </a:p>
                  </a:txBody>
                  <a:tcPr marL="0" marR="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1" dirty="0" smtClean="0">
                          <a:solidFill>
                            <a:schemeClr val="bg1"/>
                          </a:solidFill>
                          <a:latin typeface="+mn-lt"/>
                          <a:cs typeface="Arial" panose="020B0604020202020204" pitchFamily="34" charset="0"/>
                        </a:rPr>
                        <a:t>$MM</a:t>
                      </a:r>
                      <a:endParaRPr lang="en-US" sz="1050" b="1" dirty="0">
                        <a:solidFill>
                          <a:schemeClr val="bg1"/>
                        </a:solidFill>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sz="1200" dirty="0">
                        <a:latin typeface="+mn-lt"/>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mn-lt"/>
                        </a:rPr>
                        <a:t>Renewal of MSDN License and support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err="1">
                          <a:solidFill>
                            <a:srgbClr val="000000"/>
                          </a:solidFill>
                          <a:effectLst/>
                          <a:latin typeface="+mn-lt"/>
                        </a:rPr>
                        <a:t>.Net</a:t>
                      </a:r>
                      <a:r>
                        <a:rPr lang="en-US" sz="1000" b="0" i="0" u="none" strike="noStrike" dirty="0">
                          <a:solidFill>
                            <a:srgbClr val="000000"/>
                          </a:solidFill>
                          <a:effectLst/>
                          <a:latin typeface="+mn-lt"/>
                        </a:rPr>
                        <a:t> Development support across the enterprise (current MSDN expires in March 2019)</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smtClean="0">
                          <a:solidFill>
                            <a:srgbClr val="000000"/>
                          </a:solidFill>
                          <a:effectLst/>
                          <a:latin typeface="+mn-lt"/>
                        </a:rPr>
                        <a:t>EA Global Mandate</a:t>
                      </a:r>
                      <a:endParaRPr lang="en-US" sz="1050" b="0" i="0" u="none" strike="noStrike" dirty="0">
                        <a:solidFill>
                          <a:srgbClr val="000000"/>
                        </a:solidFill>
                        <a:effectLst/>
                        <a:latin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smtClean="0">
                          <a:solidFill>
                            <a:srgbClr val="000000"/>
                          </a:solidFill>
                          <a:effectLst/>
                          <a:latin typeface="+mn-lt"/>
                        </a:rPr>
                        <a:t>0.85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050" b="0" i="0" u="none" strike="noStrike" dirty="0">
                        <a:solidFill>
                          <a:srgbClr val="000000"/>
                        </a:solidFill>
                        <a:effectLst/>
                        <a:latin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a:solidFill>
                            <a:srgbClr val="000000"/>
                          </a:solidFill>
                          <a:effectLst/>
                          <a:latin typeface="+mn-lt"/>
                        </a:rPr>
                        <a:t>XMLSpy and other SW licenses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mn-lt"/>
                        </a:rPr>
                        <a:t>Various SW </a:t>
                      </a:r>
                      <a:r>
                        <a:rPr lang="en-US" sz="1000" b="0" i="0" u="none" strike="noStrike" dirty="0" smtClean="0">
                          <a:solidFill>
                            <a:srgbClr val="000000"/>
                          </a:solidFill>
                          <a:effectLst/>
                          <a:latin typeface="+mn-lt"/>
                        </a:rPr>
                        <a:t>licenses </a:t>
                      </a:r>
                      <a:r>
                        <a:rPr lang="en-US" sz="1000" b="0" i="0" u="none" strike="noStrike" dirty="0">
                          <a:solidFill>
                            <a:srgbClr val="000000"/>
                          </a:solidFill>
                          <a:effectLst/>
                          <a:latin typeface="+mn-lt"/>
                        </a:rPr>
                        <a:t>to support enterprise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50" b="0" i="0" u="none" strike="noStrike" dirty="0" smtClean="0">
                          <a:solidFill>
                            <a:srgbClr val="000000"/>
                          </a:solidFill>
                          <a:effectLst/>
                          <a:latin typeface="+mn-lt"/>
                        </a:rPr>
                        <a:t>EA Global Mandate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smtClean="0">
                          <a:solidFill>
                            <a:srgbClr val="000000"/>
                          </a:solidFill>
                          <a:effectLst/>
                          <a:latin typeface="+mn-lt"/>
                        </a:rPr>
                        <a:t>0.05</a:t>
                      </a:r>
                      <a:endParaRPr lang="en-US" sz="1000" b="0" i="0" u="none" strike="noStrike" dirty="0">
                        <a:solidFill>
                          <a:srgbClr val="000000"/>
                        </a:solidFill>
                        <a:effectLst/>
                        <a:latin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050" b="0" i="0" u="none" strike="noStrike">
                        <a:solidFill>
                          <a:srgbClr val="000000"/>
                        </a:solidFill>
                        <a:effectLst/>
                        <a:latin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mn-lt"/>
                        </a:rPr>
                        <a:t>EOS </a:t>
                      </a:r>
                      <a:r>
                        <a:rPr lang="en-US" sz="1000" b="0" i="0" u="none" strike="noStrike" dirty="0" smtClean="0">
                          <a:solidFill>
                            <a:srgbClr val="000000"/>
                          </a:solidFill>
                          <a:effectLst/>
                          <a:latin typeface="+mn-lt"/>
                        </a:rPr>
                        <a:t>Software</a:t>
                      </a:r>
                      <a:endParaRPr lang="en-US" sz="1000" b="0" i="0" u="none" strike="noStrike" dirty="0">
                        <a:solidFill>
                          <a:srgbClr val="000000"/>
                        </a:solidFill>
                        <a:effectLst/>
                        <a:latin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mn-lt"/>
                        </a:rPr>
                        <a:t>Software for IIPM tool (include dev + </a:t>
                      </a:r>
                      <a:r>
                        <a:rPr lang="en-US" sz="1000" b="0" i="0" u="none" strike="noStrike" dirty="0" err="1">
                          <a:solidFill>
                            <a:srgbClr val="000000"/>
                          </a:solidFill>
                          <a:effectLst/>
                          <a:latin typeface="+mn-lt"/>
                        </a:rPr>
                        <a:t>maint</a:t>
                      </a:r>
                      <a:r>
                        <a:rPr lang="en-US" sz="1000" b="0" i="0" u="none" strike="noStrike" dirty="0">
                          <a:solidFill>
                            <a:srgbClr val="000000"/>
                          </a:solidFill>
                          <a:effectLst/>
                          <a:latin typeface="+mn-lt"/>
                        </a:rPr>
                        <a:t>) </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50" b="0" i="0" u="none" strike="noStrike" dirty="0" smtClean="0">
                          <a:solidFill>
                            <a:srgbClr val="000000"/>
                          </a:solidFill>
                          <a:effectLst/>
                          <a:latin typeface="+mn-lt"/>
                        </a:rPr>
                        <a:t>EA Global Mandate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smtClean="0">
                          <a:solidFill>
                            <a:srgbClr val="000000"/>
                          </a:solidFill>
                          <a:effectLst/>
                          <a:latin typeface="+mn-lt"/>
                        </a:rPr>
                        <a:t>0.15</a:t>
                      </a:r>
                      <a:endParaRPr lang="en-US" sz="1000" b="0" i="0" u="none" strike="noStrike" dirty="0">
                        <a:solidFill>
                          <a:srgbClr val="000000"/>
                        </a:solidFill>
                        <a:effectLst/>
                        <a:latin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050" b="0" i="0" u="none" strike="noStrike" dirty="0">
                        <a:solidFill>
                          <a:srgbClr val="000000"/>
                        </a:solidFill>
                        <a:effectLst/>
                        <a:latin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fontAlgn="ctr"/>
                      <a:endParaRPr lang="en-US" sz="1050" b="0" i="0" u="none" strike="noStrike" dirty="0">
                        <a:solidFill>
                          <a:schemeClr val="tx1"/>
                        </a:solidFill>
                        <a:effectLst/>
                        <a:latin typeface="+mn-lt"/>
                      </a:endParaRPr>
                    </a:p>
                  </a:txBody>
                  <a:tcPr marL="4763" marR="4763" marT="4763"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smtClean="0">
                          <a:solidFill>
                            <a:srgbClr val="000000"/>
                          </a:solidFill>
                          <a:effectLst/>
                          <a:latin typeface="+mn-lt"/>
                        </a:rPr>
                        <a:t>Research</a:t>
                      </a:r>
                      <a:endParaRPr lang="en-US" sz="1050" b="0" i="0" u="none" strike="noStrike" dirty="0">
                        <a:solidFill>
                          <a:srgbClr val="000000"/>
                        </a:solidFill>
                        <a:effectLst/>
                        <a:latin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smtClean="0">
                          <a:solidFill>
                            <a:srgbClr val="000000"/>
                          </a:solidFill>
                          <a:effectLst/>
                          <a:latin typeface="+mn-lt"/>
                        </a:rPr>
                        <a:t>Seats</a:t>
                      </a:r>
                      <a:r>
                        <a:rPr lang="en-US" sz="1050" b="0" i="0" u="none" strike="noStrike" baseline="0" dirty="0" smtClean="0">
                          <a:solidFill>
                            <a:srgbClr val="000000"/>
                          </a:solidFill>
                          <a:effectLst/>
                          <a:latin typeface="+mn-lt"/>
                        </a:rPr>
                        <a:t> and licenses for Gartner / Forrester / CISR</a:t>
                      </a:r>
                      <a:endParaRPr lang="en-US" sz="1050" b="0" i="0" u="none" strike="noStrike" dirty="0">
                        <a:solidFill>
                          <a:srgbClr val="000000"/>
                        </a:solidFill>
                        <a:effectLst/>
                        <a:latin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50" b="0" i="0" u="none" strike="noStrike" dirty="0" smtClean="0">
                          <a:solidFill>
                            <a:srgbClr val="000000"/>
                          </a:solidFill>
                          <a:effectLst/>
                          <a:latin typeface="+mn-lt"/>
                        </a:rPr>
                        <a:t>EA Global Mandate</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smtClean="0">
                          <a:solidFill>
                            <a:srgbClr val="000000"/>
                          </a:solidFill>
                          <a:effectLst/>
                          <a:latin typeface="+mn-lt"/>
                        </a:rPr>
                        <a:t>0.35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50" b="0" i="0" u="none" strike="noStrike" dirty="0" smtClean="0">
                          <a:solidFill>
                            <a:srgbClr val="000000"/>
                          </a:solidFill>
                          <a:effectLst/>
                          <a:latin typeface="+mn-lt"/>
                        </a:rPr>
                        <a:t>Enables</a:t>
                      </a:r>
                      <a:r>
                        <a:rPr lang="en-US" sz="1050" b="0" i="0" u="none" strike="noStrike" baseline="0" dirty="0" smtClean="0">
                          <a:solidFill>
                            <a:srgbClr val="000000"/>
                          </a:solidFill>
                          <a:effectLst/>
                          <a:latin typeface="+mn-lt"/>
                        </a:rPr>
                        <a:t> access to 3</a:t>
                      </a:r>
                      <a:r>
                        <a:rPr lang="en-US" sz="1050" b="0" i="0" u="none" strike="noStrike" baseline="30000" dirty="0" smtClean="0">
                          <a:solidFill>
                            <a:srgbClr val="000000"/>
                          </a:solidFill>
                          <a:effectLst/>
                          <a:latin typeface="+mn-lt"/>
                        </a:rPr>
                        <a:t>rd</a:t>
                      </a:r>
                      <a:r>
                        <a:rPr lang="en-US" sz="1050" b="0" i="0" u="none" strike="noStrike" baseline="0" dirty="0" smtClean="0">
                          <a:solidFill>
                            <a:srgbClr val="000000"/>
                          </a:solidFill>
                          <a:effectLst/>
                          <a:latin typeface="+mn-lt"/>
                        </a:rPr>
                        <a:t> party, vendor agnostic research to guide RBC architecture strategy and decisions</a:t>
                      </a:r>
                      <a:endParaRPr lang="en-US" sz="1050" b="0" i="0" u="none" strike="noStrike" dirty="0">
                        <a:solidFill>
                          <a:srgbClr val="000000"/>
                        </a:solidFill>
                        <a:effectLst/>
                        <a:latin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6361">
                <a:tc gridSpan="4">
                  <a:txBody>
                    <a:bodyPr/>
                    <a:lstStyle/>
                    <a:p>
                      <a:pPr marL="0" marR="0" lvl="0" indent="0" algn="r" defTabSz="914498" rtl="0" eaLnBrk="1" fontAlgn="auto" latinLnBrk="0" hangingPunct="1">
                        <a:lnSpc>
                          <a:spcPct val="100000"/>
                        </a:lnSpc>
                        <a:spcBef>
                          <a:spcPts val="0"/>
                        </a:spcBef>
                        <a:spcAft>
                          <a:spcPts val="0"/>
                        </a:spcAft>
                        <a:buClrTx/>
                        <a:buSzTx/>
                        <a:buFontTx/>
                        <a:buNone/>
                        <a:tabLst/>
                        <a:defRPr/>
                      </a:pPr>
                      <a:r>
                        <a:rPr lang="en-US" sz="1050" b="1" dirty="0" smtClean="0">
                          <a:solidFill>
                            <a:schemeClr val="tx1"/>
                          </a:solidFill>
                          <a:latin typeface="+mn-lt"/>
                          <a:cs typeface="Arial" panose="020B0604020202020204" pitchFamily="34" charset="0"/>
                        </a:rPr>
                        <a:t>Total</a:t>
                      </a:r>
                    </a:p>
                  </a:txBody>
                  <a:tcPr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sz="900" dirty="0">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sz="900" b="1" dirty="0">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r" defTabSz="914498" rtl="0" eaLnBrk="1" fontAlgn="auto" latinLnBrk="0" hangingPunct="1">
                        <a:lnSpc>
                          <a:spcPct val="100000"/>
                        </a:lnSpc>
                        <a:spcBef>
                          <a:spcPts val="0"/>
                        </a:spcBef>
                        <a:spcAft>
                          <a:spcPts val="0"/>
                        </a:spcAft>
                        <a:buClrTx/>
                        <a:buSzTx/>
                        <a:buFontTx/>
                        <a:buNone/>
                        <a:tabLst/>
                        <a:defRPr/>
                      </a:pPr>
                      <a:endParaRPr lang="en-US" sz="900" b="1" dirty="0" smtClean="0">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00" b="1" i="0" u="none" strike="noStrike" dirty="0" smtClean="0">
                          <a:solidFill>
                            <a:srgbClr val="000000"/>
                          </a:solidFill>
                          <a:effectLst/>
                          <a:latin typeface="+mn-lt"/>
                        </a:rPr>
                        <a:t>1.4</a:t>
                      </a:r>
                      <a:endParaRPr lang="en-US" sz="1000" b="1" i="0" u="none" strike="noStrike" dirty="0">
                        <a:solidFill>
                          <a:srgbClr val="000000"/>
                        </a:solidFill>
                        <a:effectLst/>
                        <a:latin typeface="+mn-lt"/>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50" b="1" dirty="0">
                        <a:solidFill>
                          <a:schemeClr val="tx1"/>
                        </a:solidFill>
                        <a:latin typeface="+mn-lt"/>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Title 1"/>
          <p:cNvSpPr txBox="1">
            <a:spLocks/>
          </p:cNvSpPr>
          <p:nvPr/>
        </p:nvSpPr>
        <p:spPr>
          <a:xfrm>
            <a:off x="48692" y="531515"/>
            <a:ext cx="11902795" cy="2121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solidFill>
                  <a:prstClr val="black"/>
                </a:solidFill>
                <a:latin typeface="Calibri" panose="020F0502020204030204"/>
                <a:cs typeface="Arial" panose="020B0604020202020204" pitchFamily="34" charset="0"/>
              </a:rPr>
              <a:t>Enterprise Software</a:t>
            </a:r>
            <a:endParaRPr lang="en-US" sz="2000" b="1" dirty="0">
              <a:solidFill>
                <a:prstClr val="black"/>
              </a:solidFill>
              <a:latin typeface="Calibri" panose="020F0502020204030204"/>
              <a:cs typeface="Arial" panose="020B0604020202020204" pitchFamily="34" charset="0"/>
            </a:endParaRPr>
          </a:p>
        </p:txBody>
      </p:sp>
      <p:graphicFrame>
        <p:nvGraphicFramePr>
          <p:cNvPr id="10" name="Table 9"/>
          <p:cNvGraphicFramePr>
            <a:graphicFrameLocks noGrp="1"/>
          </p:cNvGraphicFramePr>
          <p:nvPr>
            <p:extLst/>
          </p:nvPr>
        </p:nvGraphicFramePr>
        <p:xfrm>
          <a:off x="8143386" y="6186965"/>
          <a:ext cx="1730530" cy="500772"/>
        </p:xfrm>
        <a:graphic>
          <a:graphicData uri="http://schemas.openxmlformats.org/drawingml/2006/table">
            <a:tbl>
              <a:tblPr firstRow="1" bandRow="1">
                <a:tableStyleId>{5940675A-B579-460E-94D1-54222C63F5DA}</a:tableStyleId>
              </a:tblPr>
              <a:tblGrid>
                <a:gridCol w="1251105"/>
                <a:gridCol w="479425"/>
              </a:tblGrid>
              <a:tr h="250386">
                <a:tc>
                  <a:txBody>
                    <a:bodyPr/>
                    <a:lstStyle/>
                    <a:p>
                      <a:pPr algn="r"/>
                      <a:endParaRPr lang="en-US" sz="900" b="1" kern="1200" dirty="0">
                        <a:solidFill>
                          <a:schemeClr val="tx1"/>
                        </a:solidFill>
                        <a:latin typeface="+mn-lt"/>
                        <a:ea typeface="+mn-ea"/>
                        <a:cs typeface="Arial" panose="020B0604020202020204" pitchFamily="34" charset="0"/>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1" kern="1200" dirty="0" smtClean="0">
                          <a:solidFill>
                            <a:schemeClr val="tx1"/>
                          </a:solidFill>
                          <a:latin typeface="+mn-lt"/>
                          <a:ea typeface="+mn-ea"/>
                          <a:cs typeface="Arial" panose="020B0604020202020204" pitchFamily="34" charset="0"/>
                        </a:rPr>
                        <a:t>$MM</a:t>
                      </a:r>
                      <a:endParaRPr lang="en-US" sz="900" b="1" kern="1200" dirty="0">
                        <a:solidFill>
                          <a:schemeClr val="tx1"/>
                        </a:solidFill>
                        <a:latin typeface="+mn-lt"/>
                        <a:ea typeface="+mn-ea"/>
                        <a:cs typeface="Arial" panose="020B0604020202020204" pitchFamily="34" charset="0"/>
                      </a:endParaRPr>
                    </a:p>
                  </a:txBody>
                  <a:tcPr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50386">
                <a:tc>
                  <a:txBody>
                    <a:bodyPr/>
                    <a:lstStyle/>
                    <a:p>
                      <a:pPr algn="r"/>
                      <a:r>
                        <a:rPr lang="en-US" sz="900" b="1" kern="1200" dirty="0" smtClean="0">
                          <a:solidFill>
                            <a:schemeClr val="tx1"/>
                          </a:solidFill>
                          <a:latin typeface="+mn-lt"/>
                          <a:ea typeface="+mn-ea"/>
                          <a:cs typeface="Arial" panose="020B0604020202020204" pitchFamily="34" charset="0"/>
                        </a:rPr>
                        <a:t>2018 Run-rate</a:t>
                      </a:r>
                      <a:endParaRPr lang="en-US" sz="900" b="1" kern="1200" dirty="0">
                        <a:solidFill>
                          <a:schemeClr val="tx1"/>
                        </a:solidFill>
                        <a:latin typeface="+mn-lt"/>
                        <a:ea typeface="+mn-ea"/>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1" kern="1200" dirty="0" smtClean="0">
                          <a:solidFill>
                            <a:schemeClr val="tx1"/>
                          </a:solidFill>
                          <a:latin typeface="+mn-lt"/>
                          <a:ea typeface="+mn-ea"/>
                          <a:cs typeface="Arial" panose="020B0604020202020204" pitchFamily="34" charset="0"/>
                        </a:rPr>
                        <a:t>1.4</a:t>
                      </a:r>
                      <a:endParaRPr lang="en-US" sz="900" b="1" kern="1200" dirty="0">
                        <a:solidFill>
                          <a:schemeClr val="tx1"/>
                        </a:solidFill>
                        <a:latin typeface="+mn-lt"/>
                        <a:ea typeface="+mn-ea"/>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Slide Number Placeholder 3"/>
          <p:cNvSpPr>
            <a:spLocks noGrp="1"/>
          </p:cNvSpPr>
          <p:nvPr>
            <p:ph type="sldNum" sz="quarter" idx="12"/>
          </p:nvPr>
        </p:nvSpPr>
        <p:spPr/>
        <p:txBody>
          <a:bodyPr/>
          <a:lstStyle/>
          <a:p>
            <a:fld id="{1190BA2A-4E42-4548-BB76-F9393884CAA5}" type="slidenum">
              <a:rPr lang="en-US" smtClean="0">
                <a:solidFill>
                  <a:prstClr val="black">
                    <a:tint val="75000"/>
                  </a:prstClr>
                </a:solidFill>
              </a:rPr>
              <a:pPr/>
              <a:t>46</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22671569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T&amp;O Innovation: ICI</a:t>
            </a:r>
            <a:endParaRPr lang="en-US" dirty="0"/>
          </a:p>
        </p:txBody>
      </p:sp>
      <p:sp>
        <p:nvSpPr>
          <p:cNvPr id="4" name="Text Placeholder 3"/>
          <p:cNvSpPr>
            <a:spLocks noGrp="1"/>
          </p:cNvSpPr>
          <p:nvPr>
            <p:ph type="body" sz="quarter" idx="11"/>
          </p:nvPr>
        </p:nvSpPr>
        <p:spPr>
          <a:xfrm>
            <a:off x="3742116" y="3234877"/>
            <a:ext cx="4665979" cy="281492"/>
          </a:xfrm>
        </p:spPr>
        <p:txBody>
          <a:bodyPr/>
          <a:lstStyle/>
          <a:p>
            <a:pPr marL="11248" indent="0">
              <a:buNone/>
            </a:pPr>
            <a:r>
              <a:rPr lang="en-US" sz="1097" dirty="0"/>
              <a:t>September 2018</a:t>
            </a:r>
          </a:p>
        </p:txBody>
      </p:sp>
    </p:spTree>
    <p:custDataLst>
      <p:tags r:id="rId1"/>
    </p:custDataLst>
    <p:extLst>
      <p:ext uri="{BB962C8B-B14F-4D97-AF65-F5344CB8AC3E}">
        <p14:creationId xmlns:p14="http://schemas.microsoft.com/office/powerpoint/2010/main" val="9075056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250" dirty="0"/>
              <a:t>T&amp;O Innovation: Proposed Team Capacity – FY2019 </a:t>
            </a:r>
          </a:p>
        </p:txBody>
      </p:sp>
      <p:graphicFrame>
        <p:nvGraphicFramePr>
          <p:cNvPr id="5" name="Table 4"/>
          <p:cNvGraphicFramePr>
            <a:graphicFrameLocks noGrp="1"/>
          </p:cNvGraphicFramePr>
          <p:nvPr>
            <p:extLst/>
          </p:nvPr>
        </p:nvGraphicFramePr>
        <p:xfrm>
          <a:off x="928687" y="1841660"/>
          <a:ext cx="10315277" cy="4287113"/>
        </p:xfrm>
        <a:graphic>
          <a:graphicData uri="http://schemas.openxmlformats.org/drawingml/2006/table">
            <a:tbl>
              <a:tblPr firstRow="1" bandRow="1">
                <a:tableStyleId>{2D5ABB26-0587-4C30-8999-92F81FD0307C}</a:tableStyleId>
              </a:tblPr>
              <a:tblGrid>
                <a:gridCol w="1473611"/>
                <a:gridCol w="1473611"/>
                <a:gridCol w="1473611"/>
                <a:gridCol w="1473611"/>
                <a:gridCol w="1473611"/>
                <a:gridCol w="1473611"/>
                <a:gridCol w="1473611"/>
              </a:tblGrid>
              <a:tr h="162021">
                <a:tc rowSpan="2">
                  <a:txBody>
                    <a:bodyPr/>
                    <a:lstStyle/>
                    <a:p>
                      <a:pPr algn="ctr" fontAlgn="b"/>
                      <a:r>
                        <a:rPr lang="en-US" sz="800" b="1" i="0" u="none" strike="noStrike" dirty="0" smtClean="0">
                          <a:solidFill>
                            <a:srgbClr val="FFFFFF"/>
                          </a:solidFill>
                          <a:effectLst/>
                          <a:latin typeface="Calibri"/>
                        </a:rPr>
                        <a:t>Capabilities</a:t>
                      </a:r>
                      <a:endParaRPr lang="en-US" sz="800" b="1" i="0" u="none" strike="noStrike" dirty="0">
                        <a:solidFill>
                          <a:srgbClr val="FFFFFF"/>
                        </a:solidFill>
                        <a:effectLst/>
                        <a:latin typeface="Calibri"/>
                      </a:endParaRP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750"/>
                    </a:solidFill>
                  </a:tcPr>
                </a:tc>
                <a:tc>
                  <a:txBody>
                    <a:bodyPr/>
                    <a:lstStyle/>
                    <a:p>
                      <a:pPr marL="228600" indent="-228600" algn="ctr" fontAlgn="b">
                        <a:buAutoNum type="arabicPeriod"/>
                      </a:pPr>
                      <a:r>
                        <a:rPr lang="en-US" sz="800" b="1" i="0" u="none" strike="noStrike" dirty="0" smtClean="0">
                          <a:solidFill>
                            <a:srgbClr val="FFFFFF"/>
                          </a:solidFill>
                          <a:effectLst/>
                          <a:latin typeface="Calibri"/>
                        </a:rPr>
                        <a:t>Blockchain</a:t>
                      </a:r>
                      <a:endParaRPr lang="en-US" sz="800" b="1" i="0" u="none" strike="noStrike" dirty="0">
                        <a:solidFill>
                          <a:srgbClr val="FFFFFF"/>
                        </a:solidFill>
                        <a:effectLst/>
                        <a:latin typeface="Calibri"/>
                      </a:endParaRP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750"/>
                    </a:solidFill>
                  </a:tcPr>
                </a:tc>
                <a:tc>
                  <a:txBody>
                    <a:bodyPr/>
                    <a:lstStyle/>
                    <a:p>
                      <a:pPr algn="ctr" fontAlgn="b"/>
                      <a:r>
                        <a:rPr lang="en-US" sz="800" b="1" i="0" u="none" strike="noStrike" dirty="0" smtClean="0">
                          <a:solidFill>
                            <a:srgbClr val="FFFFFF"/>
                          </a:solidFill>
                          <a:effectLst/>
                          <a:latin typeface="Calibri"/>
                        </a:rPr>
                        <a:t>2. Security</a:t>
                      </a:r>
                      <a:endParaRPr lang="en-US" sz="800" b="1" i="0" u="none" strike="noStrike" dirty="0">
                        <a:solidFill>
                          <a:srgbClr val="FFFFFF"/>
                        </a:solidFill>
                        <a:effectLst/>
                        <a:latin typeface="Calibri"/>
                      </a:endParaRP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750"/>
                    </a:solidFill>
                  </a:tcPr>
                </a:tc>
                <a:tc>
                  <a:txBody>
                    <a:bodyPr/>
                    <a:lstStyle/>
                    <a:p>
                      <a:pPr algn="ctr" fontAlgn="b"/>
                      <a:r>
                        <a:rPr lang="en-US" sz="800" b="1" i="0" u="none" strike="noStrike" dirty="0" smtClean="0">
                          <a:solidFill>
                            <a:srgbClr val="FFFFFF"/>
                          </a:solidFill>
                          <a:effectLst/>
                          <a:latin typeface="Calibri"/>
                        </a:rPr>
                        <a:t>3. Voice</a:t>
                      </a:r>
                      <a:endParaRPr lang="en-US" sz="800" b="1" i="0" u="none" strike="noStrike" dirty="0">
                        <a:solidFill>
                          <a:srgbClr val="FFFFFF"/>
                        </a:solidFill>
                        <a:effectLst/>
                        <a:latin typeface="Calibri"/>
                      </a:endParaRP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750"/>
                    </a:solidFill>
                  </a:tcPr>
                </a:tc>
                <a:tc>
                  <a:txBody>
                    <a:bodyPr/>
                    <a:lstStyle/>
                    <a:p>
                      <a:pPr algn="ctr" fontAlgn="b"/>
                      <a:r>
                        <a:rPr lang="en-US" sz="800" b="1" i="0" u="none" strike="noStrike" dirty="0" smtClean="0">
                          <a:solidFill>
                            <a:srgbClr val="FFFFFF"/>
                          </a:solidFill>
                          <a:effectLst/>
                          <a:latin typeface="Calibri"/>
                        </a:rPr>
                        <a:t>4. Identity</a:t>
                      </a:r>
                      <a:endParaRPr lang="en-US" sz="800" b="1" i="0" u="none" strike="noStrike" dirty="0">
                        <a:solidFill>
                          <a:srgbClr val="FFFFFF"/>
                        </a:solidFill>
                        <a:effectLst/>
                        <a:latin typeface="Calibri"/>
                      </a:endParaRP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750"/>
                    </a:solidFill>
                  </a:tcPr>
                </a:tc>
                <a:tc>
                  <a:txBody>
                    <a:bodyPr/>
                    <a:lstStyle/>
                    <a:p>
                      <a:pPr algn="ctr" fontAlgn="b"/>
                      <a:r>
                        <a:rPr lang="en-US" sz="800" b="1" i="0" u="none" strike="noStrike" dirty="0" smtClean="0">
                          <a:solidFill>
                            <a:srgbClr val="FFFFFF"/>
                          </a:solidFill>
                          <a:effectLst/>
                          <a:latin typeface="Calibri"/>
                        </a:rPr>
                        <a:t>5.</a:t>
                      </a:r>
                      <a:r>
                        <a:rPr lang="en-US" sz="800" b="1" i="0" u="none" strike="noStrike" baseline="0" dirty="0" smtClean="0">
                          <a:solidFill>
                            <a:srgbClr val="FFFFFF"/>
                          </a:solidFill>
                          <a:effectLst/>
                          <a:latin typeface="Calibri"/>
                        </a:rPr>
                        <a:t> Other </a:t>
                      </a:r>
                      <a:endParaRPr lang="en-US" sz="800" b="1" i="0" u="none" strike="noStrike" dirty="0">
                        <a:solidFill>
                          <a:srgbClr val="FFFFFF"/>
                        </a:solidFill>
                        <a:effectLst/>
                        <a:latin typeface="Calibri"/>
                      </a:endParaRP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750"/>
                    </a:solidFill>
                  </a:tcPr>
                </a:tc>
                <a:tc rowSpan="2">
                  <a:txBody>
                    <a:bodyPr/>
                    <a:lstStyle/>
                    <a:p>
                      <a:pPr algn="ctr" fontAlgn="b"/>
                      <a:r>
                        <a:rPr lang="en-US" sz="800" b="1" i="0" u="none" strike="noStrike" dirty="0" smtClean="0">
                          <a:solidFill>
                            <a:srgbClr val="FFFFFF"/>
                          </a:solidFill>
                          <a:effectLst/>
                          <a:latin typeface="Calibri"/>
                        </a:rPr>
                        <a:t>Sub-Totals</a:t>
                      </a:r>
                      <a:r>
                        <a:rPr lang="en-US" sz="800" b="1" i="0" u="none" strike="noStrike" baseline="0" dirty="0" smtClean="0">
                          <a:solidFill>
                            <a:srgbClr val="FFFFFF"/>
                          </a:solidFill>
                          <a:effectLst/>
                          <a:latin typeface="Calibri"/>
                        </a:rPr>
                        <a:t> </a:t>
                      </a:r>
                      <a:endParaRPr lang="en-US" sz="800" b="1" i="0" u="none" strike="noStrike" dirty="0">
                        <a:solidFill>
                          <a:srgbClr val="FFFFFF"/>
                        </a:solidFill>
                        <a:effectLst/>
                        <a:latin typeface="Calibri"/>
                      </a:endParaRP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750"/>
                    </a:solidFill>
                  </a:tcPr>
                </a:tc>
              </a:tr>
              <a:tr h="676371">
                <a:tc vMerge="1">
                  <a:txBody>
                    <a:bodyPr/>
                    <a:lstStyle/>
                    <a:p>
                      <a:pPr marL="0" marR="0" indent="0" algn="l" defTabSz="615300" rtl="0" eaLnBrk="1" fontAlgn="b" latinLnBrk="0" hangingPunct="1">
                        <a:lnSpc>
                          <a:spcPct val="100000"/>
                        </a:lnSpc>
                        <a:spcBef>
                          <a:spcPts val="0"/>
                        </a:spcBef>
                        <a:spcAft>
                          <a:spcPts val="0"/>
                        </a:spcAft>
                        <a:buClrTx/>
                        <a:buSzTx/>
                        <a:buFontTx/>
                        <a:buNone/>
                        <a:tabLst/>
                        <a:defRPr/>
                      </a:pPr>
                      <a:endParaRPr lang="en-US" sz="1000" b="1" i="0" u="none" strike="noStrike" baseline="0" dirty="0" smtClean="0">
                        <a:solidFill>
                          <a:srgbClr val="FFFFFF"/>
                        </a:solidFill>
                        <a:effectLst/>
                        <a:latin typeface="+mn-lt"/>
                      </a:endParaRPr>
                    </a:p>
                  </a:txBody>
                  <a:tcPr marL="17831" marR="17831" marT="17831" marB="1783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750"/>
                    </a:solidFill>
                  </a:tcPr>
                </a:tc>
                <a:tc>
                  <a:txBody>
                    <a:bodyPr/>
                    <a:lstStyle/>
                    <a:p>
                      <a:pPr marL="171450" marR="0" lvl="0" indent="-171450" algn="l" defTabSz="599918" rtl="0" eaLnBrk="1" fontAlgn="b" latinLnBrk="0" hangingPunct="1">
                        <a:lnSpc>
                          <a:spcPct val="100000"/>
                        </a:lnSpc>
                        <a:spcBef>
                          <a:spcPts val="0"/>
                        </a:spcBef>
                        <a:spcAft>
                          <a:spcPts val="0"/>
                        </a:spcAft>
                        <a:buClrTx/>
                        <a:buSzTx/>
                        <a:buFontTx/>
                        <a:buChar char="-"/>
                        <a:tabLst/>
                        <a:defRPr/>
                      </a:pPr>
                      <a:r>
                        <a:rPr lang="en-US" sz="800" b="0" i="0" u="none" strike="noStrike" dirty="0" smtClean="0">
                          <a:solidFill>
                            <a:srgbClr val="FFFFFF"/>
                          </a:solidFill>
                          <a:effectLst/>
                          <a:latin typeface="+mn-lt"/>
                        </a:rPr>
                        <a:t>Payments</a:t>
                      </a:r>
                    </a:p>
                    <a:p>
                      <a:pPr marL="171450" marR="0" lvl="0" indent="-171450" algn="l" defTabSz="599918" rtl="0" eaLnBrk="1" fontAlgn="b" latinLnBrk="0" hangingPunct="1">
                        <a:lnSpc>
                          <a:spcPct val="100000"/>
                        </a:lnSpc>
                        <a:spcBef>
                          <a:spcPts val="0"/>
                        </a:spcBef>
                        <a:spcAft>
                          <a:spcPts val="0"/>
                        </a:spcAft>
                        <a:buClrTx/>
                        <a:buSzTx/>
                        <a:buFontTx/>
                        <a:buChar char="-"/>
                        <a:tabLst/>
                        <a:defRPr/>
                      </a:pPr>
                      <a:r>
                        <a:rPr lang="en-US" sz="800" b="0" i="0" u="none" strike="noStrike" dirty="0" smtClean="0">
                          <a:solidFill>
                            <a:srgbClr val="FFFFFF"/>
                          </a:solidFill>
                          <a:effectLst/>
                          <a:latin typeface="+mn-lt"/>
                        </a:rPr>
                        <a:t>Reconciliations </a:t>
                      </a:r>
                    </a:p>
                    <a:p>
                      <a:pPr marL="171450" marR="0" lvl="0" indent="-171450" algn="l" defTabSz="599918" rtl="0" eaLnBrk="1" fontAlgn="b" latinLnBrk="0" hangingPunct="1">
                        <a:lnSpc>
                          <a:spcPct val="100000"/>
                        </a:lnSpc>
                        <a:spcBef>
                          <a:spcPts val="0"/>
                        </a:spcBef>
                        <a:spcAft>
                          <a:spcPts val="0"/>
                        </a:spcAft>
                        <a:buClrTx/>
                        <a:buSzTx/>
                        <a:buFontTx/>
                        <a:buChar char="-"/>
                        <a:tabLst/>
                        <a:defRPr/>
                      </a:pPr>
                      <a:r>
                        <a:rPr lang="en-US" sz="800" b="0" i="0" u="none" strike="noStrike" dirty="0" smtClean="0">
                          <a:solidFill>
                            <a:srgbClr val="FFFFFF"/>
                          </a:solidFill>
                          <a:effectLst/>
                          <a:latin typeface="+mn-lt"/>
                        </a:rPr>
                        <a:t>Trade</a:t>
                      </a:r>
                      <a:r>
                        <a:rPr lang="en-US" sz="800" b="0" i="0" u="none" strike="noStrike" baseline="0" dirty="0" smtClean="0">
                          <a:solidFill>
                            <a:srgbClr val="FFFFFF"/>
                          </a:solidFill>
                          <a:effectLst/>
                          <a:latin typeface="+mn-lt"/>
                        </a:rPr>
                        <a:t> Finance </a:t>
                      </a:r>
                    </a:p>
                    <a:p>
                      <a:pPr marL="171450" marR="0" lvl="0" indent="-171450" algn="l" defTabSz="599918" rtl="0" eaLnBrk="1" fontAlgn="b" latinLnBrk="0" hangingPunct="1">
                        <a:lnSpc>
                          <a:spcPct val="100000"/>
                        </a:lnSpc>
                        <a:spcBef>
                          <a:spcPts val="0"/>
                        </a:spcBef>
                        <a:spcAft>
                          <a:spcPts val="0"/>
                        </a:spcAft>
                        <a:buClrTx/>
                        <a:buSzTx/>
                        <a:buFontTx/>
                        <a:buChar char="-"/>
                        <a:tabLst/>
                        <a:defRPr/>
                      </a:pPr>
                      <a:r>
                        <a:rPr lang="en-US" sz="800" b="0" i="0" u="none" strike="noStrike" baseline="0" dirty="0" smtClean="0">
                          <a:solidFill>
                            <a:srgbClr val="FFFFFF"/>
                          </a:solidFill>
                          <a:effectLst/>
                          <a:latin typeface="+mn-lt"/>
                        </a:rPr>
                        <a:t>Tokenization</a:t>
                      </a:r>
                    </a:p>
                    <a:p>
                      <a:pPr marL="171450" marR="0" lvl="0" indent="-171450" algn="l" defTabSz="599918" rtl="0" eaLnBrk="1" fontAlgn="b" latinLnBrk="0" hangingPunct="1">
                        <a:lnSpc>
                          <a:spcPct val="100000"/>
                        </a:lnSpc>
                        <a:spcBef>
                          <a:spcPts val="0"/>
                        </a:spcBef>
                        <a:spcAft>
                          <a:spcPts val="0"/>
                        </a:spcAft>
                        <a:buClrTx/>
                        <a:buSzTx/>
                        <a:buFontTx/>
                        <a:buChar char="-"/>
                        <a:tabLst/>
                        <a:defRPr/>
                      </a:pPr>
                      <a:r>
                        <a:rPr lang="en-US" sz="800" b="0" i="0" u="none" strike="noStrike" baseline="0" dirty="0" smtClean="0">
                          <a:solidFill>
                            <a:srgbClr val="FFFFFF"/>
                          </a:solidFill>
                          <a:effectLst/>
                          <a:latin typeface="+mn-lt"/>
                        </a:rPr>
                        <a:t>External Networks </a:t>
                      </a:r>
                      <a:endParaRPr lang="en-US" sz="800" b="0" i="0" u="none" strike="noStrike" dirty="0" smtClean="0">
                        <a:solidFill>
                          <a:srgbClr val="FFFFFF"/>
                        </a:solidFill>
                        <a:effectLst/>
                        <a:latin typeface="+mn-lt"/>
                      </a:endParaRPr>
                    </a:p>
                  </a:txBody>
                  <a:tcPr marL="42863" marR="42863" marT="16717" marB="1671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750"/>
                    </a:solidFill>
                  </a:tcPr>
                </a:tc>
                <a:tc>
                  <a:txBody>
                    <a:bodyPr/>
                    <a:lstStyle/>
                    <a:p>
                      <a:pPr marL="171450" marR="0" lvl="0" indent="-171450" algn="l" defTabSz="599918" rtl="0" eaLnBrk="1" fontAlgn="b" latinLnBrk="0" hangingPunct="1">
                        <a:lnSpc>
                          <a:spcPct val="100000"/>
                        </a:lnSpc>
                        <a:spcBef>
                          <a:spcPts val="0"/>
                        </a:spcBef>
                        <a:spcAft>
                          <a:spcPts val="0"/>
                        </a:spcAft>
                        <a:buClrTx/>
                        <a:buSzTx/>
                        <a:buFontTx/>
                        <a:buChar char="-"/>
                        <a:tabLst/>
                        <a:defRPr/>
                      </a:pPr>
                      <a:r>
                        <a:rPr lang="en-US" sz="800" b="0" i="0" u="none" strike="noStrike" dirty="0" smtClean="0">
                          <a:solidFill>
                            <a:srgbClr val="FFFFFF"/>
                          </a:solidFill>
                          <a:effectLst/>
                          <a:latin typeface="+mn-lt"/>
                        </a:rPr>
                        <a:t>Privacy </a:t>
                      </a:r>
                    </a:p>
                    <a:p>
                      <a:pPr marL="171450" marR="0" lvl="0" indent="-171450" algn="l" defTabSz="599918" rtl="0" eaLnBrk="1" fontAlgn="b" latinLnBrk="0" hangingPunct="1">
                        <a:lnSpc>
                          <a:spcPct val="100000"/>
                        </a:lnSpc>
                        <a:spcBef>
                          <a:spcPts val="0"/>
                        </a:spcBef>
                        <a:spcAft>
                          <a:spcPts val="0"/>
                        </a:spcAft>
                        <a:buClrTx/>
                        <a:buSzTx/>
                        <a:buFontTx/>
                        <a:buChar char="-"/>
                        <a:tabLst/>
                        <a:defRPr/>
                      </a:pPr>
                      <a:r>
                        <a:rPr lang="en-US" sz="800" b="0" i="0" u="none" strike="noStrike" dirty="0" smtClean="0">
                          <a:solidFill>
                            <a:srgbClr val="FFFFFF"/>
                          </a:solidFill>
                          <a:effectLst/>
                          <a:latin typeface="+mn-lt"/>
                        </a:rPr>
                        <a:t>Intelligent Security </a:t>
                      </a:r>
                    </a:p>
                    <a:p>
                      <a:pPr marL="171450" marR="0" lvl="0" indent="-171450" algn="l" defTabSz="599918" rtl="0" eaLnBrk="1" fontAlgn="b" latinLnBrk="0" hangingPunct="1">
                        <a:lnSpc>
                          <a:spcPct val="100000"/>
                        </a:lnSpc>
                        <a:spcBef>
                          <a:spcPts val="0"/>
                        </a:spcBef>
                        <a:spcAft>
                          <a:spcPts val="0"/>
                        </a:spcAft>
                        <a:buClrTx/>
                        <a:buSzTx/>
                        <a:buFontTx/>
                        <a:buChar char="-"/>
                        <a:tabLst/>
                        <a:defRPr/>
                      </a:pPr>
                      <a:r>
                        <a:rPr lang="en-US" sz="800" b="0" i="0" u="none" strike="noStrike" dirty="0" smtClean="0">
                          <a:solidFill>
                            <a:srgbClr val="FFFFFF"/>
                          </a:solidFill>
                          <a:effectLst/>
                          <a:latin typeface="+mn-lt"/>
                        </a:rPr>
                        <a:t>Authentication </a:t>
                      </a:r>
                    </a:p>
                    <a:p>
                      <a:pPr marL="171450" marR="0" lvl="0" indent="-171450" algn="l" defTabSz="599918" rtl="0" eaLnBrk="1" fontAlgn="b" latinLnBrk="0" hangingPunct="1">
                        <a:lnSpc>
                          <a:spcPct val="100000"/>
                        </a:lnSpc>
                        <a:spcBef>
                          <a:spcPts val="0"/>
                        </a:spcBef>
                        <a:spcAft>
                          <a:spcPts val="0"/>
                        </a:spcAft>
                        <a:buClrTx/>
                        <a:buSzTx/>
                        <a:buFontTx/>
                        <a:buChar char="-"/>
                        <a:tabLst/>
                        <a:defRPr/>
                      </a:pPr>
                      <a:r>
                        <a:rPr lang="en-US" sz="800" b="0" i="0" u="none" strike="noStrike" dirty="0" smtClean="0">
                          <a:solidFill>
                            <a:srgbClr val="FFFFFF"/>
                          </a:solidFill>
                          <a:effectLst/>
                          <a:latin typeface="+mn-lt"/>
                        </a:rPr>
                        <a:t>Quantum</a:t>
                      </a:r>
                      <a:r>
                        <a:rPr lang="en-US" sz="800" b="0" i="0" u="none" strike="noStrike" baseline="0" dirty="0" smtClean="0">
                          <a:solidFill>
                            <a:srgbClr val="FFFFFF"/>
                          </a:solidFill>
                          <a:effectLst/>
                          <a:latin typeface="+mn-lt"/>
                        </a:rPr>
                        <a:t> Security </a:t>
                      </a:r>
                      <a:endParaRPr lang="en-US" sz="800" b="0" i="0" u="none" strike="noStrike" dirty="0" smtClean="0">
                        <a:solidFill>
                          <a:srgbClr val="FFFFFF"/>
                        </a:solidFill>
                        <a:effectLst/>
                        <a:latin typeface="+mn-lt"/>
                      </a:endParaRPr>
                    </a:p>
                  </a:txBody>
                  <a:tcPr marL="42863" marR="42863" marT="16717" marB="1671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750"/>
                    </a:solidFill>
                  </a:tcPr>
                </a:tc>
                <a:tc>
                  <a:txBody>
                    <a:bodyPr/>
                    <a:lstStyle/>
                    <a:p>
                      <a:pPr marL="171450" marR="0" indent="-171450" algn="l" defTabSz="599918" rtl="0" eaLnBrk="1" fontAlgn="b" latinLnBrk="0" hangingPunct="1">
                        <a:lnSpc>
                          <a:spcPct val="100000"/>
                        </a:lnSpc>
                        <a:spcBef>
                          <a:spcPts val="0"/>
                        </a:spcBef>
                        <a:spcAft>
                          <a:spcPts val="0"/>
                        </a:spcAft>
                        <a:buClrTx/>
                        <a:buSzTx/>
                        <a:buFontTx/>
                        <a:buChar char="-"/>
                        <a:tabLst/>
                        <a:defRPr/>
                      </a:pPr>
                      <a:r>
                        <a:rPr lang="en-US" sz="800" b="0" i="0" u="none" strike="noStrike" dirty="0" smtClean="0">
                          <a:solidFill>
                            <a:srgbClr val="FFFFFF"/>
                          </a:solidFill>
                          <a:effectLst/>
                          <a:latin typeface="+mn-lt"/>
                        </a:rPr>
                        <a:t>Voice authentication</a:t>
                      </a:r>
                    </a:p>
                    <a:p>
                      <a:pPr marL="171450" marR="0" indent="-171450" algn="l" defTabSz="599918" rtl="0" eaLnBrk="1" fontAlgn="b" latinLnBrk="0" hangingPunct="1">
                        <a:lnSpc>
                          <a:spcPct val="100000"/>
                        </a:lnSpc>
                        <a:spcBef>
                          <a:spcPts val="0"/>
                        </a:spcBef>
                        <a:spcAft>
                          <a:spcPts val="0"/>
                        </a:spcAft>
                        <a:buClrTx/>
                        <a:buSzTx/>
                        <a:buFontTx/>
                        <a:buChar char="-"/>
                        <a:tabLst/>
                        <a:defRPr/>
                      </a:pPr>
                      <a:r>
                        <a:rPr lang="en-US" sz="800" b="0" i="0" u="none" strike="noStrike" dirty="0" smtClean="0">
                          <a:solidFill>
                            <a:srgbClr val="FFFFFF"/>
                          </a:solidFill>
                          <a:effectLst/>
                          <a:latin typeface="+mn-lt"/>
                        </a:rPr>
                        <a:t>Cross platform voice</a:t>
                      </a:r>
                    </a:p>
                    <a:p>
                      <a:pPr marL="171450" marR="0" indent="-171450" algn="l" defTabSz="599918" rtl="0" eaLnBrk="1" fontAlgn="b" latinLnBrk="0" hangingPunct="1">
                        <a:lnSpc>
                          <a:spcPct val="100000"/>
                        </a:lnSpc>
                        <a:spcBef>
                          <a:spcPts val="0"/>
                        </a:spcBef>
                        <a:spcAft>
                          <a:spcPts val="0"/>
                        </a:spcAft>
                        <a:buClrTx/>
                        <a:buSzTx/>
                        <a:buFontTx/>
                        <a:buChar char="-"/>
                        <a:tabLst/>
                        <a:defRPr/>
                      </a:pPr>
                      <a:r>
                        <a:rPr lang="en-US" sz="800" b="0" i="0" u="none" strike="noStrike" dirty="0" err="1" smtClean="0">
                          <a:solidFill>
                            <a:srgbClr val="FFFFFF"/>
                          </a:solidFill>
                          <a:effectLst/>
                          <a:latin typeface="+mn-lt"/>
                        </a:rPr>
                        <a:t>SecureVoice</a:t>
                      </a:r>
                      <a:r>
                        <a:rPr lang="en-US" sz="800" b="0" i="0" u="none" strike="noStrike" dirty="0" smtClean="0">
                          <a:solidFill>
                            <a:srgbClr val="FFFFFF"/>
                          </a:solidFill>
                          <a:effectLst/>
                          <a:latin typeface="+mn-lt"/>
                        </a:rPr>
                        <a:t> reuse</a:t>
                      </a:r>
                    </a:p>
                  </a:txBody>
                  <a:tcPr marL="42863" marR="42863" marT="16717" marB="1671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750"/>
                    </a:solidFill>
                  </a:tcPr>
                </a:tc>
                <a:tc>
                  <a:txBody>
                    <a:bodyPr/>
                    <a:lstStyle/>
                    <a:p>
                      <a:pPr marL="171450" indent="-171450" algn="l" fontAlgn="b">
                        <a:buFontTx/>
                        <a:buChar char="-"/>
                      </a:pPr>
                      <a:r>
                        <a:rPr lang="en-US" sz="800" b="0" i="0" u="none" strike="noStrike" dirty="0" smtClean="0">
                          <a:solidFill>
                            <a:srgbClr val="FFFFFF"/>
                          </a:solidFill>
                          <a:effectLst/>
                          <a:latin typeface="+mn-lt"/>
                        </a:rPr>
                        <a:t>IDV </a:t>
                      </a:r>
                    </a:p>
                    <a:p>
                      <a:pPr marL="171450" indent="-171450" algn="l" fontAlgn="b">
                        <a:buFontTx/>
                        <a:buChar char="-"/>
                      </a:pPr>
                      <a:r>
                        <a:rPr lang="en-US" sz="800" b="0" i="0" u="none" strike="noStrike" dirty="0" smtClean="0">
                          <a:solidFill>
                            <a:srgbClr val="FFFFFF"/>
                          </a:solidFill>
                          <a:effectLst/>
                          <a:latin typeface="+mn-lt"/>
                        </a:rPr>
                        <a:t>Authentication </a:t>
                      </a:r>
                    </a:p>
                    <a:p>
                      <a:pPr marL="171450" marR="0" indent="-171450" algn="l" defTabSz="599918" rtl="0" eaLnBrk="1" fontAlgn="b" latinLnBrk="0" hangingPunct="1">
                        <a:lnSpc>
                          <a:spcPct val="100000"/>
                        </a:lnSpc>
                        <a:spcBef>
                          <a:spcPts val="0"/>
                        </a:spcBef>
                        <a:spcAft>
                          <a:spcPts val="0"/>
                        </a:spcAft>
                        <a:buClrTx/>
                        <a:buSzTx/>
                        <a:buFontTx/>
                        <a:buChar char="-"/>
                        <a:tabLst/>
                        <a:defRPr/>
                      </a:pPr>
                      <a:r>
                        <a:rPr lang="en-US" sz="800" b="0" i="0" u="none" strike="noStrike" dirty="0" smtClean="0">
                          <a:solidFill>
                            <a:srgbClr val="FFFFFF"/>
                          </a:solidFill>
                          <a:effectLst/>
                          <a:latin typeface="+mn-lt"/>
                        </a:rPr>
                        <a:t>Biometrics</a:t>
                      </a:r>
                    </a:p>
                  </a:txBody>
                  <a:tcPr marL="42863" marR="42863" marT="16717" marB="1671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750"/>
                    </a:solidFill>
                  </a:tcPr>
                </a:tc>
                <a:tc>
                  <a:txBody>
                    <a:bodyPr/>
                    <a:lstStyle/>
                    <a:p>
                      <a:pPr marL="171450" indent="-171450" algn="l" fontAlgn="b">
                        <a:buFontTx/>
                        <a:buChar char="-"/>
                      </a:pPr>
                      <a:r>
                        <a:rPr lang="en-US" sz="800" b="0" i="0" u="none" strike="noStrike" baseline="0" dirty="0" smtClean="0">
                          <a:solidFill>
                            <a:srgbClr val="FFFFFF"/>
                          </a:solidFill>
                          <a:effectLst/>
                          <a:latin typeface="Calibri"/>
                        </a:rPr>
                        <a:t>Digital platforms</a:t>
                      </a:r>
                    </a:p>
                    <a:p>
                      <a:pPr marL="171450" indent="-171450" algn="l" fontAlgn="b">
                        <a:buFontTx/>
                        <a:buChar char="-"/>
                      </a:pPr>
                      <a:r>
                        <a:rPr lang="en-US" sz="800" b="0" i="0" u="none" strike="noStrike" baseline="0" dirty="0" smtClean="0">
                          <a:solidFill>
                            <a:srgbClr val="FFFFFF"/>
                          </a:solidFill>
                          <a:effectLst/>
                          <a:latin typeface="Calibri"/>
                        </a:rPr>
                        <a:t>User interfaces </a:t>
                      </a:r>
                    </a:p>
                    <a:p>
                      <a:pPr marL="171450" indent="-171450" algn="l" fontAlgn="b">
                        <a:buFontTx/>
                        <a:buChar char="-"/>
                      </a:pPr>
                      <a:r>
                        <a:rPr lang="en-US" sz="800" b="0" i="0" u="none" strike="noStrike" baseline="0" dirty="0" err="1" smtClean="0">
                          <a:solidFill>
                            <a:srgbClr val="FFFFFF"/>
                          </a:solidFill>
                          <a:effectLst/>
                          <a:latin typeface="Calibri"/>
                        </a:rPr>
                        <a:t>IoT</a:t>
                      </a:r>
                      <a:r>
                        <a:rPr lang="en-US" sz="800" b="0" i="0" u="none" strike="noStrike" baseline="0" dirty="0" smtClean="0">
                          <a:solidFill>
                            <a:srgbClr val="FFFFFF"/>
                          </a:solidFill>
                          <a:effectLst/>
                          <a:latin typeface="Calibri"/>
                        </a:rPr>
                        <a:t> </a:t>
                      </a:r>
                    </a:p>
                  </a:txBody>
                  <a:tcPr marL="42863" marR="42863" marT="16717" marB="1671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750"/>
                    </a:solidFill>
                  </a:tcPr>
                </a:tc>
                <a:tc vMerge="1">
                  <a:txBody>
                    <a:bodyPr/>
                    <a:lstStyle/>
                    <a:p>
                      <a:pPr marL="0" indent="0" algn="l" fontAlgn="b">
                        <a:buFont typeface="Wingdings" panose="05000000000000000000" pitchFamily="2" charset="2"/>
                        <a:buNone/>
                      </a:pPr>
                      <a:endParaRPr lang="en-US" sz="1000" b="0" i="0" u="none" strike="noStrike" baseline="0" dirty="0" smtClean="0">
                        <a:solidFill>
                          <a:srgbClr val="FFFFFF"/>
                        </a:solidFill>
                        <a:effectLst/>
                        <a:latin typeface="Calibri"/>
                      </a:endParaRPr>
                    </a:p>
                  </a:txBody>
                  <a:tcPr marL="17831" marR="17831" marT="17831" marB="1783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750"/>
                    </a:solidFill>
                  </a:tcPr>
                </a:tc>
              </a:tr>
              <a:tr h="547783">
                <a:tc>
                  <a:txBody>
                    <a:bodyPr/>
                    <a:lstStyle/>
                    <a:p>
                      <a:pPr marL="0" marR="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baseline="0" dirty="0" smtClean="0">
                          <a:solidFill>
                            <a:srgbClr val="000000"/>
                          </a:solidFill>
                          <a:effectLst/>
                          <a:latin typeface="+mn-lt"/>
                        </a:rPr>
                        <a:t>Labs </a:t>
                      </a:r>
                    </a:p>
                    <a:p>
                      <a:pPr marL="171450" marR="0" indent="-171450" algn="l" defTabSz="615300" rtl="0" eaLnBrk="1" fontAlgn="b" latinLnBrk="0" hangingPunct="1">
                        <a:lnSpc>
                          <a:spcPct val="100000"/>
                        </a:lnSpc>
                        <a:spcBef>
                          <a:spcPts val="0"/>
                        </a:spcBef>
                        <a:spcAft>
                          <a:spcPts val="0"/>
                        </a:spcAft>
                        <a:buClrTx/>
                        <a:buSzTx/>
                        <a:buFontTx/>
                        <a:buChar char="-"/>
                        <a:tabLst/>
                        <a:defRPr/>
                      </a:pPr>
                      <a:r>
                        <a:rPr lang="en-US" sz="800" b="0" i="0" u="none" strike="noStrike" baseline="0" dirty="0" smtClean="0">
                          <a:solidFill>
                            <a:srgbClr val="000000"/>
                          </a:solidFill>
                          <a:effectLst/>
                          <a:latin typeface="+mn-lt"/>
                        </a:rPr>
                        <a:t>Rapid prototyping </a:t>
                      </a:r>
                    </a:p>
                    <a:p>
                      <a:pPr marL="171450" marR="0" indent="-171450" algn="l" defTabSz="615300" rtl="0" eaLnBrk="1" fontAlgn="b" latinLnBrk="0" hangingPunct="1">
                        <a:lnSpc>
                          <a:spcPct val="100000"/>
                        </a:lnSpc>
                        <a:spcBef>
                          <a:spcPts val="0"/>
                        </a:spcBef>
                        <a:spcAft>
                          <a:spcPts val="0"/>
                        </a:spcAft>
                        <a:buClrTx/>
                        <a:buSzTx/>
                        <a:buFontTx/>
                        <a:buChar char="-"/>
                        <a:tabLst/>
                        <a:defRPr/>
                      </a:pPr>
                      <a:r>
                        <a:rPr lang="en-US" sz="800" b="0" i="0" u="none" strike="noStrike" baseline="0" dirty="0" smtClean="0">
                          <a:solidFill>
                            <a:srgbClr val="000000"/>
                          </a:solidFill>
                          <a:effectLst/>
                          <a:latin typeface="+mn-lt"/>
                        </a:rPr>
                        <a:t>UI/UX </a:t>
                      </a:r>
                    </a:p>
                    <a:p>
                      <a:pPr marL="171450" marR="0" indent="-171450" algn="l" defTabSz="615300" rtl="0" eaLnBrk="1" fontAlgn="b" latinLnBrk="0" hangingPunct="1">
                        <a:lnSpc>
                          <a:spcPct val="100000"/>
                        </a:lnSpc>
                        <a:spcBef>
                          <a:spcPts val="0"/>
                        </a:spcBef>
                        <a:spcAft>
                          <a:spcPts val="0"/>
                        </a:spcAft>
                        <a:buClrTx/>
                        <a:buSzTx/>
                        <a:buFontTx/>
                        <a:buChar char="-"/>
                        <a:tabLst/>
                        <a:defRPr/>
                      </a:pPr>
                      <a:r>
                        <a:rPr lang="en-US" sz="800" b="0" i="0" u="none" strike="noStrike" baseline="0" dirty="0" smtClean="0">
                          <a:solidFill>
                            <a:srgbClr val="000000"/>
                          </a:solidFill>
                          <a:effectLst/>
                          <a:latin typeface="+mn-lt"/>
                        </a:rPr>
                        <a:t>APIs, </a:t>
                      </a:r>
                      <a:r>
                        <a:rPr lang="en-US" sz="800" b="0" i="0" u="none" strike="noStrike" baseline="0" dirty="0" err="1" smtClean="0">
                          <a:solidFill>
                            <a:srgbClr val="000000"/>
                          </a:solidFill>
                          <a:effectLst/>
                          <a:latin typeface="+mn-lt"/>
                        </a:rPr>
                        <a:t>microservices</a:t>
                      </a:r>
                      <a:endParaRPr lang="en-US" sz="800" b="0" i="0" u="none" strike="noStrike" baseline="0" dirty="0" smtClean="0">
                        <a:solidFill>
                          <a:srgbClr val="000000"/>
                        </a:solidFill>
                        <a:effectLst/>
                        <a:latin typeface="+mn-lt"/>
                      </a:endParaRPr>
                    </a:p>
                  </a:txBody>
                  <a:tcPr marL="42863" marR="42863" marT="16717" marB="1671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0" u="none" strike="noStrike" dirty="0" smtClean="0">
                          <a:solidFill>
                            <a:srgbClr val="000000"/>
                          </a:solidFill>
                          <a:effectLst/>
                          <a:latin typeface="+mn-lt"/>
                        </a:rPr>
                        <a:t>10 FTE</a:t>
                      </a:r>
                      <a:br>
                        <a:rPr lang="en-US" sz="800" b="0" i="0" u="none" strike="noStrike" dirty="0" smtClean="0">
                          <a:solidFill>
                            <a:srgbClr val="000000"/>
                          </a:solidFill>
                          <a:effectLst/>
                          <a:latin typeface="+mn-lt"/>
                        </a:rPr>
                      </a:br>
                      <a:r>
                        <a:rPr lang="en-US" sz="800" b="0" i="0" u="none" strike="noStrike" dirty="0" smtClean="0">
                          <a:solidFill>
                            <a:srgbClr val="000000"/>
                          </a:solidFill>
                          <a:effectLst/>
                          <a:latin typeface="+mn-lt"/>
                        </a:rPr>
                        <a:t>(</a:t>
                      </a:r>
                      <a:r>
                        <a:rPr lang="en-US" sz="800" b="0" i="1" u="none" strike="noStrike" dirty="0" smtClean="0">
                          <a:solidFill>
                            <a:srgbClr val="000000"/>
                          </a:solidFill>
                          <a:effectLst/>
                          <a:latin typeface="+mn-lt"/>
                        </a:rPr>
                        <a:t>Transformation)</a:t>
                      </a:r>
                      <a:endParaRPr lang="en-US" sz="800" b="0" i="0" u="none" strike="noStrike" dirty="0" smtClean="0">
                        <a:solidFill>
                          <a:srgbClr val="000000"/>
                        </a:solidFill>
                        <a:effectLst/>
                        <a:latin typeface="+mn-lt"/>
                      </a:endParaRP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0" u="none" strike="noStrike" dirty="0" smtClean="0">
                          <a:solidFill>
                            <a:srgbClr val="000000"/>
                          </a:solidFill>
                          <a:effectLst/>
                          <a:latin typeface="+mn-lt"/>
                        </a:rPr>
                        <a:t>4 FTE </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0" u="none" strike="noStrike" dirty="0" smtClean="0">
                          <a:solidFill>
                            <a:srgbClr val="000000"/>
                          </a:solidFill>
                          <a:effectLst/>
                          <a:latin typeface="+mn-lt"/>
                        </a:rPr>
                        <a:t>7 FTE</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0" i="0" u="none" strike="noStrike" dirty="0" smtClean="0">
                          <a:solidFill>
                            <a:srgbClr val="000000"/>
                          </a:solidFill>
                          <a:effectLst/>
                          <a:latin typeface="+mn-lt"/>
                        </a:rPr>
                        <a:t>4 FTE</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0" i="0" u="none" strike="noStrike" baseline="0" dirty="0" smtClean="0">
                          <a:solidFill>
                            <a:srgbClr val="000000"/>
                          </a:solidFill>
                          <a:effectLst/>
                          <a:latin typeface="Calibri"/>
                        </a:rPr>
                        <a:t>2 FTE</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0" i="0" u="none" strike="noStrike" baseline="0" dirty="0" smtClean="0">
                          <a:solidFill>
                            <a:srgbClr val="000000"/>
                          </a:solidFill>
                          <a:effectLst/>
                          <a:latin typeface="Calibri"/>
                        </a:rPr>
                        <a:t>30 FTE</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r>
              <a:tr h="419196">
                <a:tc>
                  <a:txBody>
                    <a:bodyPr/>
                    <a:lstStyle/>
                    <a:p>
                      <a:pPr marL="0" indent="0" algn="l" fontAlgn="b">
                        <a:buFont typeface="Wingdings" panose="05000000000000000000" pitchFamily="2" charset="2"/>
                        <a:buNone/>
                      </a:pPr>
                      <a:r>
                        <a:rPr lang="en-US" sz="800" b="1" i="0" u="none" strike="noStrike" baseline="0" dirty="0" smtClean="0">
                          <a:solidFill>
                            <a:schemeClr val="tx2"/>
                          </a:solidFill>
                          <a:effectLst/>
                          <a:latin typeface="Calibri"/>
                        </a:rPr>
                        <a:t>Start-up Partnerships </a:t>
                      </a:r>
                    </a:p>
                    <a:p>
                      <a:pPr marL="171450" indent="-171450" algn="l" fontAlgn="b">
                        <a:buFontTx/>
                        <a:buChar char="-"/>
                      </a:pPr>
                      <a:r>
                        <a:rPr lang="en-US" sz="800" b="0" i="0" u="none" strike="noStrike" baseline="0" dirty="0" err="1" smtClean="0">
                          <a:solidFill>
                            <a:schemeClr val="tx2"/>
                          </a:solidFill>
                          <a:effectLst/>
                          <a:latin typeface="Calibri"/>
                        </a:rPr>
                        <a:t>PoC</a:t>
                      </a:r>
                      <a:r>
                        <a:rPr lang="en-US" sz="800" b="0" i="0" u="none" strike="noStrike" baseline="0" dirty="0" smtClean="0">
                          <a:solidFill>
                            <a:schemeClr val="tx2"/>
                          </a:solidFill>
                          <a:effectLst/>
                          <a:latin typeface="Calibri"/>
                        </a:rPr>
                        <a:t> engagements </a:t>
                      </a:r>
                    </a:p>
                    <a:p>
                      <a:pPr marL="171450" indent="-171450" algn="l" fontAlgn="b">
                        <a:buFontTx/>
                        <a:buChar char="-"/>
                      </a:pPr>
                      <a:r>
                        <a:rPr lang="en-US" sz="800" b="0" i="0" u="none" strike="noStrike" baseline="0" dirty="0" err="1" smtClean="0">
                          <a:solidFill>
                            <a:schemeClr val="tx2"/>
                          </a:solidFill>
                          <a:effectLst/>
                          <a:latin typeface="Calibri"/>
                        </a:rPr>
                        <a:t>LoB</a:t>
                      </a:r>
                      <a:r>
                        <a:rPr lang="en-US" sz="800" b="0" i="0" u="none" strike="noStrike" baseline="0" dirty="0" smtClean="0">
                          <a:solidFill>
                            <a:schemeClr val="tx2"/>
                          </a:solidFill>
                          <a:effectLst/>
                          <a:latin typeface="Calibri"/>
                        </a:rPr>
                        <a:t> introductions </a:t>
                      </a:r>
                      <a:endParaRPr lang="en-US" sz="800" b="1" i="0" u="none" strike="noStrike" baseline="0" dirty="0" smtClean="0">
                        <a:solidFill>
                          <a:schemeClr val="tx2"/>
                        </a:solidFill>
                        <a:effectLst/>
                        <a:latin typeface="Calibri"/>
                      </a:endParaRPr>
                    </a:p>
                  </a:txBody>
                  <a:tcPr marL="42863" marR="42863" marT="16717" marB="1671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0" u="none" strike="noStrike" dirty="0" smtClean="0">
                          <a:solidFill>
                            <a:srgbClr val="000000"/>
                          </a:solidFill>
                          <a:effectLst/>
                          <a:latin typeface="+mn-lt"/>
                        </a:rPr>
                        <a:t>0.5 FTE</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0" u="none" strike="noStrike" dirty="0" smtClean="0">
                          <a:solidFill>
                            <a:srgbClr val="000000"/>
                          </a:solidFill>
                          <a:effectLst/>
                          <a:latin typeface="+mn-lt"/>
                        </a:rPr>
                        <a:t>-</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0" i="0" u="none" strike="noStrike" dirty="0" smtClean="0">
                          <a:solidFill>
                            <a:schemeClr val="tx2"/>
                          </a:solidFill>
                          <a:effectLst/>
                          <a:latin typeface="Calibri"/>
                        </a:rPr>
                        <a:t>1</a:t>
                      </a:r>
                      <a:r>
                        <a:rPr lang="en-US" sz="800" b="0" i="0" u="none" strike="noStrike" baseline="0" dirty="0" smtClean="0">
                          <a:solidFill>
                            <a:schemeClr val="tx2"/>
                          </a:solidFill>
                          <a:effectLst/>
                          <a:latin typeface="Calibri"/>
                        </a:rPr>
                        <a:t> FTE </a:t>
                      </a:r>
                      <a:endParaRPr lang="en-US" sz="800" b="0" i="0" u="none" strike="noStrike" dirty="0">
                        <a:solidFill>
                          <a:schemeClr val="tx2"/>
                        </a:solidFill>
                        <a:effectLst/>
                        <a:latin typeface="Calibri"/>
                      </a:endParaRP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0" i="0" u="none" strike="noStrike" dirty="0" smtClean="0">
                          <a:solidFill>
                            <a:schemeClr val="tx2"/>
                          </a:solidFill>
                          <a:effectLst/>
                          <a:latin typeface="Calibri"/>
                        </a:rPr>
                        <a:t>1</a:t>
                      </a:r>
                      <a:r>
                        <a:rPr lang="en-US" sz="800" b="0" i="0" u="none" strike="noStrike" baseline="0" dirty="0" smtClean="0">
                          <a:solidFill>
                            <a:schemeClr val="tx2"/>
                          </a:solidFill>
                          <a:effectLst/>
                          <a:latin typeface="Calibri"/>
                        </a:rPr>
                        <a:t> FTE </a:t>
                      </a:r>
                      <a:endParaRPr lang="en-US" sz="800" b="0" i="0" u="none" strike="noStrike" dirty="0">
                        <a:solidFill>
                          <a:schemeClr val="tx2"/>
                        </a:solidFill>
                        <a:effectLst/>
                        <a:latin typeface="Calibri"/>
                      </a:endParaRP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0" u="none" strike="noStrike" dirty="0" smtClean="0">
                          <a:solidFill>
                            <a:srgbClr val="000000"/>
                          </a:solidFill>
                          <a:effectLst/>
                          <a:latin typeface="+mn-lt"/>
                        </a:rPr>
                        <a:t>0.5 FTE</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0" u="none" strike="noStrike" dirty="0" smtClean="0">
                          <a:solidFill>
                            <a:srgbClr val="000000"/>
                          </a:solidFill>
                          <a:effectLst/>
                          <a:latin typeface="+mn-lt"/>
                        </a:rPr>
                        <a:t>3</a:t>
                      </a:r>
                      <a:r>
                        <a:rPr lang="en-US" sz="800" b="0" i="0" u="none" strike="noStrike" baseline="0" dirty="0" smtClean="0">
                          <a:solidFill>
                            <a:srgbClr val="000000"/>
                          </a:solidFill>
                          <a:effectLst/>
                          <a:latin typeface="+mn-lt"/>
                        </a:rPr>
                        <a:t> </a:t>
                      </a:r>
                      <a:r>
                        <a:rPr lang="en-US" sz="800" b="0" i="0" u="none" strike="noStrike" dirty="0" smtClean="0">
                          <a:solidFill>
                            <a:srgbClr val="000000"/>
                          </a:solidFill>
                          <a:effectLst/>
                          <a:latin typeface="+mn-lt"/>
                        </a:rPr>
                        <a:t>FTE</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r>
              <a:tr h="419196">
                <a:tc>
                  <a:txBody>
                    <a:bodyPr/>
                    <a:lstStyle/>
                    <a:p>
                      <a:pPr marL="0" marR="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baseline="0" dirty="0" smtClean="0">
                          <a:solidFill>
                            <a:schemeClr val="tx2"/>
                          </a:solidFill>
                          <a:effectLst/>
                          <a:latin typeface="Calibri"/>
                        </a:rPr>
                        <a:t>Academic Partnerships</a:t>
                      </a:r>
                    </a:p>
                    <a:p>
                      <a:pPr marL="171450" marR="0" indent="-171450" algn="l" defTabSz="615300" rtl="0" eaLnBrk="1" fontAlgn="b" latinLnBrk="0" hangingPunct="1">
                        <a:lnSpc>
                          <a:spcPct val="100000"/>
                        </a:lnSpc>
                        <a:spcBef>
                          <a:spcPts val="0"/>
                        </a:spcBef>
                        <a:spcAft>
                          <a:spcPts val="0"/>
                        </a:spcAft>
                        <a:buClrTx/>
                        <a:buSzTx/>
                        <a:buFontTx/>
                        <a:buChar char="-"/>
                        <a:tabLst/>
                        <a:defRPr/>
                      </a:pPr>
                      <a:r>
                        <a:rPr lang="en-US" sz="800" b="0" i="0" u="none" strike="noStrike" baseline="0" dirty="0" smtClean="0">
                          <a:solidFill>
                            <a:schemeClr val="tx2"/>
                          </a:solidFill>
                          <a:effectLst/>
                          <a:latin typeface="Calibri"/>
                        </a:rPr>
                        <a:t>IP / research product </a:t>
                      </a:r>
                    </a:p>
                    <a:p>
                      <a:pPr marL="171450" marR="0" indent="-171450" algn="l" defTabSz="615300" rtl="0" eaLnBrk="1" fontAlgn="b" latinLnBrk="0" hangingPunct="1">
                        <a:lnSpc>
                          <a:spcPct val="100000"/>
                        </a:lnSpc>
                        <a:spcBef>
                          <a:spcPts val="0"/>
                        </a:spcBef>
                        <a:spcAft>
                          <a:spcPts val="0"/>
                        </a:spcAft>
                        <a:buClrTx/>
                        <a:buSzTx/>
                        <a:buFontTx/>
                        <a:buChar char="-"/>
                        <a:tabLst/>
                        <a:defRPr/>
                      </a:pPr>
                      <a:r>
                        <a:rPr lang="en-US" sz="800" b="0" i="0" u="none" strike="noStrike" baseline="0" dirty="0" smtClean="0">
                          <a:solidFill>
                            <a:schemeClr val="tx2"/>
                          </a:solidFill>
                          <a:effectLst/>
                          <a:latin typeface="Calibri"/>
                        </a:rPr>
                        <a:t>Access to talent </a:t>
                      </a:r>
                      <a:r>
                        <a:rPr lang="en-US" sz="800" b="1" i="0" u="none" strike="noStrike" baseline="0" dirty="0" smtClean="0">
                          <a:solidFill>
                            <a:schemeClr val="tx2"/>
                          </a:solidFill>
                          <a:effectLst/>
                          <a:latin typeface="Calibri"/>
                        </a:rPr>
                        <a:t> </a:t>
                      </a:r>
                    </a:p>
                  </a:txBody>
                  <a:tcPr marL="42863" marR="42863" marT="16717" marB="1671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0" i="0" u="none" strike="noStrike" dirty="0" smtClean="0">
                          <a:solidFill>
                            <a:schemeClr val="tx2"/>
                          </a:solidFill>
                          <a:effectLst/>
                          <a:latin typeface="Calibri"/>
                        </a:rPr>
                        <a:t>-</a:t>
                      </a:r>
                      <a:endParaRPr lang="en-US" sz="800" b="0" i="0" u="none" strike="noStrike" dirty="0">
                        <a:solidFill>
                          <a:schemeClr val="tx2"/>
                        </a:solidFill>
                        <a:effectLst/>
                        <a:latin typeface="Calibri"/>
                      </a:endParaRP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0" i="0" u="none" strike="noStrike" dirty="0" smtClean="0">
                          <a:solidFill>
                            <a:schemeClr val="tx2"/>
                          </a:solidFill>
                          <a:effectLst/>
                          <a:latin typeface="Calibri"/>
                        </a:rPr>
                        <a:t>1</a:t>
                      </a:r>
                      <a:r>
                        <a:rPr lang="en-US" sz="800" b="0" i="0" u="none" strike="noStrike" baseline="0" dirty="0" smtClean="0">
                          <a:solidFill>
                            <a:schemeClr val="tx2"/>
                          </a:solidFill>
                          <a:effectLst/>
                          <a:latin typeface="Calibri"/>
                        </a:rPr>
                        <a:t> FTE </a:t>
                      </a:r>
                      <a:br>
                        <a:rPr lang="en-US" sz="800" b="0" i="0" u="none" strike="noStrike" baseline="0" dirty="0" smtClean="0">
                          <a:solidFill>
                            <a:schemeClr val="tx2"/>
                          </a:solidFill>
                          <a:effectLst/>
                          <a:latin typeface="Calibri"/>
                        </a:rPr>
                      </a:br>
                      <a:r>
                        <a:rPr lang="en-US" sz="800" b="0" i="1" u="none" strike="noStrike" baseline="0" dirty="0" smtClean="0">
                          <a:solidFill>
                            <a:schemeClr val="tx2"/>
                          </a:solidFill>
                          <a:effectLst/>
                          <a:latin typeface="Calibri"/>
                        </a:rPr>
                        <a:t>(+ academic research partners)</a:t>
                      </a:r>
                      <a:endParaRPr lang="en-US" sz="800" b="0" i="1" u="none" strike="noStrike" baseline="30000" dirty="0">
                        <a:solidFill>
                          <a:schemeClr val="tx2"/>
                        </a:solidFill>
                        <a:effectLst/>
                        <a:latin typeface="Calibri"/>
                      </a:endParaRP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0" i="0" u="none" strike="noStrike" dirty="0" smtClean="0">
                          <a:solidFill>
                            <a:schemeClr val="tx2"/>
                          </a:solidFill>
                          <a:effectLst/>
                          <a:latin typeface="Calibri"/>
                        </a:rPr>
                        <a:t>-</a:t>
                      </a:r>
                      <a:endParaRPr lang="en-US" sz="800" b="0" i="0" u="none" strike="noStrike" dirty="0">
                        <a:solidFill>
                          <a:schemeClr val="tx2"/>
                        </a:solidFill>
                        <a:effectLst/>
                        <a:latin typeface="Calibri"/>
                      </a:endParaRP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0" i="0" u="none" strike="noStrike" dirty="0" smtClean="0">
                          <a:solidFill>
                            <a:schemeClr val="tx2"/>
                          </a:solidFill>
                          <a:effectLst/>
                          <a:latin typeface="+mn-lt"/>
                        </a:rPr>
                        <a:t>-</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0" u="none" strike="noStrike" dirty="0" smtClean="0">
                          <a:solidFill>
                            <a:schemeClr val="tx2"/>
                          </a:solidFill>
                          <a:effectLst/>
                          <a:latin typeface="+mn-lt"/>
                        </a:rPr>
                        <a:t>-</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0" u="none" strike="noStrike" dirty="0" smtClean="0">
                          <a:solidFill>
                            <a:schemeClr val="tx2"/>
                          </a:solidFill>
                          <a:effectLst/>
                          <a:latin typeface="+mn-lt"/>
                        </a:rPr>
                        <a:t>1 FTE</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r>
              <a:tr h="547783">
                <a:tc>
                  <a:txBody>
                    <a:bodyPr/>
                    <a:lstStyle/>
                    <a:p>
                      <a:pPr marL="0" marR="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Calibri"/>
                        </a:rPr>
                        <a:t>Ecosystem</a:t>
                      </a:r>
                      <a:r>
                        <a:rPr lang="en-US" sz="800" b="1" i="0" u="none" strike="noStrike" baseline="0" dirty="0" smtClean="0">
                          <a:solidFill>
                            <a:schemeClr val="tx2"/>
                          </a:solidFill>
                          <a:effectLst/>
                          <a:latin typeface="Calibri"/>
                        </a:rPr>
                        <a:t> Partnerships</a:t>
                      </a:r>
                    </a:p>
                    <a:p>
                      <a:pPr marL="171450" marR="0" indent="-171450" algn="l" defTabSz="615300" rtl="0" eaLnBrk="1" fontAlgn="b" latinLnBrk="0" hangingPunct="1">
                        <a:lnSpc>
                          <a:spcPct val="100000"/>
                        </a:lnSpc>
                        <a:spcBef>
                          <a:spcPts val="0"/>
                        </a:spcBef>
                        <a:spcAft>
                          <a:spcPts val="0"/>
                        </a:spcAft>
                        <a:buClrTx/>
                        <a:buSzTx/>
                        <a:buFontTx/>
                        <a:buChar char="-"/>
                        <a:tabLst/>
                        <a:defRPr/>
                      </a:pPr>
                      <a:r>
                        <a:rPr lang="en-US" sz="800" b="0" i="0" u="none" strike="noStrike" baseline="0" dirty="0" smtClean="0">
                          <a:solidFill>
                            <a:schemeClr val="tx2"/>
                          </a:solidFill>
                          <a:effectLst/>
                          <a:latin typeface="Calibri"/>
                        </a:rPr>
                        <a:t>Branding </a:t>
                      </a:r>
                    </a:p>
                    <a:p>
                      <a:pPr marL="171450" marR="0" indent="-171450" algn="l" defTabSz="615300" rtl="0" eaLnBrk="1" fontAlgn="b" latinLnBrk="0" hangingPunct="1">
                        <a:lnSpc>
                          <a:spcPct val="100000"/>
                        </a:lnSpc>
                        <a:spcBef>
                          <a:spcPts val="0"/>
                        </a:spcBef>
                        <a:spcAft>
                          <a:spcPts val="0"/>
                        </a:spcAft>
                        <a:buClrTx/>
                        <a:buSzTx/>
                        <a:buFontTx/>
                        <a:buChar char="-"/>
                        <a:tabLst/>
                        <a:defRPr/>
                      </a:pPr>
                      <a:r>
                        <a:rPr lang="en-US" sz="800" b="0" i="0" u="none" strike="noStrike" baseline="0" dirty="0" smtClean="0">
                          <a:solidFill>
                            <a:schemeClr val="tx2"/>
                          </a:solidFill>
                          <a:effectLst/>
                          <a:latin typeface="Calibri"/>
                        </a:rPr>
                        <a:t>Access to talent </a:t>
                      </a:r>
                    </a:p>
                    <a:p>
                      <a:pPr marL="171450" marR="0" indent="-171450" algn="l" defTabSz="615300" rtl="0" eaLnBrk="1" fontAlgn="b" latinLnBrk="0" hangingPunct="1">
                        <a:lnSpc>
                          <a:spcPct val="100000"/>
                        </a:lnSpc>
                        <a:spcBef>
                          <a:spcPts val="0"/>
                        </a:spcBef>
                        <a:spcAft>
                          <a:spcPts val="0"/>
                        </a:spcAft>
                        <a:buClrTx/>
                        <a:buSzTx/>
                        <a:buFontTx/>
                        <a:buChar char="-"/>
                        <a:tabLst/>
                        <a:defRPr/>
                      </a:pPr>
                      <a:r>
                        <a:rPr lang="en-US" sz="800" b="0" i="0" u="none" strike="noStrike" baseline="0" dirty="0" smtClean="0">
                          <a:solidFill>
                            <a:schemeClr val="tx2"/>
                          </a:solidFill>
                          <a:effectLst/>
                          <a:latin typeface="Calibri"/>
                        </a:rPr>
                        <a:t>Access to start-ups </a:t>
                      </a:r>
                      <a:endParaRPr lang="en-US" sz="800" b="0" i="0" u="none" strike="noStrike" dirty="0">
                        <a:solidFill>
                          <a:schemeClr val="tx2"/>
                        </a:solidFill>
                        <a:effectLst/>
                        <a:latin typeface="Calibri"/>
                      </a:endParaRPr>
                    </a:p>
                  </a:txBody>
                  <a:tcPr marL="42863" marR="42863" marT="16717" marB="1671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0" i="0" u="none" strike="noStrike" dirty="0" smtClean="0">
                          <a:solidFill>
                            <a:schemeClr val="tx2"/>
                          </a:solidFill>
                          <a:effectLst/>
                          <a:latin typeface="Calibri"/>
                        </a:rPr>
                        <a:t>-</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0" i="0" u="none" strike="noStrike" dirty="0" smtClean="0">
                          <a:solidFill>
                            <a:schemeClr val="tx2"/>
                          </a:solidFill>
                          <a:effectLst/>
                          <a:latin typeface="Calibri"/>
                        </a:rPr>
                        <a:t>-</a:t>
                      </a:r>
                      <a:endParaRPr lang="en-US" sz="800" b="0" i="0" u="none" strike="noStrike" dirty="0">
                        <a:solidFill>
                          <a:schemeClr val="tx2"/>
                        </a:solidFill>
                        <a:effectLst/>
                        <a:latin typeface="Calibri"/>
                      </a:endParaRP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0" u="none" strike="noStrike" smtClean="0">
                          <a:solidFill>
                            <a:srgbClr val="000000"/>
                          </a:solidFill>
                          <a:effectLst/>
                          <a:latin typeface="+mn-lt"/>
                        </a:rPr>
                        <a:t>0.5 FTE</a:t>
                      </a:r>
                      <a:endParaRPr lang="en-US" sz="800" b="0" i="0" u="none" strike="noStrike" dirty="0" smtClean="0">
                        <a:solidFill>
                          <a:srgbClr val="000000"/>
                        </a:solidFill>
                        <a:effectLst/>
                        <a:latin typeface="+mn-lt"/>
                      </a:endParaRP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0" u="none" strike="noStrike" dirty="0" smtClean="0">
                          <a:solidFill>
                            <a:srgbClr val="000000"/>
                          </a:solidFill>
                          <a:effectLst/>
                          <a:latin typeface="+mn-lt"/>
                        </a:rPr>
                        <a:t>0.5</a:t>
                      </a:r>
                      <a:r>
                        <a:rPr lang="en-US" sz="800" b="0" i="0" u="none" strike="noStrike" baseline="0" dirty="0" smtClean="0">
                          <a:solidFill>
                            <a:srgbClr val="000000"/>
                          </a:solidFill>
                          <a:effectLst/>
                          <a:latin typeface="+mn-lt"/>
                        </a:rPr>
                        <a:t> FTE</a:t>
                      </a:r>
                      <a:endParaRPr lang="en-US" sz="800" b="0" i="0" u="none" strike="noStrike" dirty="0" smtClean="0">
                        <a:solidFill>
                          <a:srgbClr val="000000"/>
                        </a:solidFill>
                        <a:effectLst/>
                        <a:latin typeface="+mn-lt"/>
                      </a:endParaRP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0" i="0" u="none" strike="noStrike" dirty="0" smtClean="0">
                          <a:solidFill>
                            <a:schemeClr val="tx2"/>
                          </a:solidFill>
                          <a:effectLst/>
                          <a:latin typeface="+mn-lt"/>
                        </a:rPr>
                        <a:t>-</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0" i="0" u="none" strike="noStrike" dirty="0" smtClean="0">
                          <a:solidFill>
                            <a:schemeClr val="tx2"/>
                          </a:solidFill>
                          <a:effectLst/>
                          <a:latin typeface="+mn-lt"/>
                        </a:rPr>
                        <a:t>1 FTE</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r>
              <a:tr h="676371">
                <a:tc>
                  <a:txBody>
                    <a:bodyPr/>
                    <a:lstStyle/>
                    <a:p>
                      <a:pPr marL="0" marR="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baseline="0" dirty="0" smtClean="0">
                          <a:solidFill>
                            <a:schemeClr val="tx2"/>
                          </a:solidFill>
                          <a:effectLst/>
                          <a:latin typeface="Calibri"/>
                        </a:rPr>
                        <a:t>Governance (for COEs) </a:t>
                      </a:r>
                    </a:p>
                    <a:p>
                      <a:pPr marL="171450" marR="0" indent="-171450" algn="l" defTabSz="615300" rtl="0" eaLnBrk="1" fontAlgn="b" latinLnBrk="0" hangingPunct="1">
                        <a:lnSpc>
                          <a:spcPct val="100000"/>
                        </a:lnSpc>
                        <a:spcBef>
                          <a:spcPts val="0"/>
                        </a:spcBef>
                        <a:spcAft>
                          <a:spcPts val="0"/>
                        </a:spcAft>
                        <a:buClrTx/>
                        <a:buSzTx/>
                        <a:buFontTx/>
                        <a:buChar char="-"/>
                        <a:tabLst/>
                        <a:defRPr/>
                      </a:pPr>
                      <a:r>
                        <a:rPr lang="en-US" sz="800" b="0" i="0" u="none" strike="noStrike" baseline="0" dirty="0" smtClean="0">
                          <a:solidFill>
                            <a:schemeClr val="tx2"/>
                          </a:solidFill>
                          <a:effectLst/>
                          <a:latin typeface="Calibri"/>
                        </a:rPr>
                        <a:t>Industry research</a:t>
                      </a:r>
                    </a:p>
                    <a:p>
                      <a:pPr marL="171450" marR="0" indent="-171450" algn="l" defTabSz="615300" rtl="0" eaLnBrk="1" fontAlgn="b" latinLnBrk="0" hangingPunct="1">
                        <a:lnSpc>
                          <a:spcPct val="100000"/>
                        </a:lnSpc>
                        <a:spcBef>
                          <a:spcPts val="0"/>
                        </a:spcBef>
                        <a:spcAft>
                          <a:spcPts val="0"/>
                        </a:spcAft>
                        <a:buClrTx/>
                        <a:buSzTx/>
                        <a:buFontTx/>
                        <a:buChar char="-"/>
                        <a:tabLst/>
                        <a:defRPr/>
                      </a:pPr>
                      <a:r>
                        <a:rPr lang="en-US" sz="800" b="0" i="0" u="none" strike="noStrike" baseline="0" dirty="0" smtClean="0">
                          <a:solidFill>
                            <a:schemeClr val="tx2"/>
                          </a:solidFill>
                          <a:effectLst/>
                          <a:latin typeface="Calibri"/>
                        </a:rPr>
                        <a:t>Benchmarking  </a:t>
                      </a:r>
                    </a:p>
                    <a:p>
                      <a:pPr marL="171450" marR="0" indent="-171450" algn="l" defTabSz="615300" rtl="0" eaLnBrk="1" fontAlgn="b" latinLnBrk="0" hangingPunct="1">
                        <a:lnSpc>
                          <a:spcPct val="100000"/>
                        </a:lnSpc>
                        <a:spcBef>
                          <a:spcPts val="0"/>
                        </a:spcBef>
                        <a:spcAft>
                          <a:spcPts val="0"/>
                        </a:spcAft>
                        <a:buClrTx/>
                        <a:buSzTx/>
                        <a:buFontTx/>
                        <a:buChar char="-"/>
                        <a:tabLst/>
                        <a:defRPr/>
                      </a:pPr>
                      <a:r>
                        <a:rPr lang="en-US" sz="800" b="0" i="0" u="none" strike="noStrike" baseline="0" dirty="0" smtClean="0">
                          <a:solidFill>
                            <a:schemeClr val="tx2"/>
                          </a:solidFill>
                          <a:effectLst/>
                          <a:latin typeface="Calibri"/>
                        </a:rPr>
                        <a:t>Enterprise-wide initiative oversight / coordination</a:t>
                      </a:r>
                    </a:p>
                  </a:txBody>
                  <a:tcPr marL="42863" marR="42863" marT="16717" marB="16717">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0" i="0" u="none" strike="noStrike" dirty="0" smtClean="0">
                          <a:solidFill>
                            <a:schemeClr val="tx2"/>
                          </a:solidFill>
                          <a:effectLst/>
                          <a:latin typeface="+mn-lt"/>
                        </a:rPr>
                        <a:t>0.5 FTE</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0" u="none" strike="noStrike" smtClean="0">
                          <a:solidFill>
                            <a:schemeClr val="tx2"/>
                          </a:solidFill>
                          <a:effectLst/>
                          <a:latin typeface="+mn-lt"/>
                        </a:rPr>
                        <a:t>-</a:t>
                      </a:r>
                      <a:endParaRPr lang="en-US" sz="800" b="0" i="0" u="none" strike="noStrike" dirty="0" smtClean="0">
                        <a:solidFill>
                          <a:schemeClr val="tx2"/>
                        </a:solidFill>
                        <a:effectLst/>
                        <a:latin typeface="+mn-lt"/>
                      </a:endParaRP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0" u="none" strike="noStrike" smtClean="0">
                          <a:solidFill>
                            <a:schemeClr val="tx2"/>
                          </a:solidFill>
                          <a:effectLst/>
                          <a:latin typeface="+mn-lt"/>
                        </a:rPr>
                        <a:t>0.5 FTE</a:t>
                      </a:r>
                      <a:endParaRPr lang="en-US" sz="800" b="0" i="0" u="none" strike="noStrike" dirty="0" smtClean="0">
                        <a:solidFill>
                          <a:schemeClr val="tx2"/>
                        </a:solidFill>
                        <a:effectLst/>
                        <a:latin typeface="+mn-lt"/>
                      </a:endParaRP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0" u="none" strike="noStrike" smtClean="0">
                          <a:solidFill>
                            <a:schemeClr val="tx2"/>
                          </a:solidFill>
                          <a:effectLst/>
                          <a:latin typeface="+mn-lt"/>
                        </a:rPr>
                        <a:t>0.5 FTE</a:t>
                      </a:r>
                      <a:endParaRPr lang="en-US" sz="800" b="0" i="0" u="none" strike="noStrike" dirty="0" smtClean="0">
                        <a:solidFill>
                          <a:schemeClr val="tx2"/>
                        </a:solidFill>
                        <a:effectLst/>
                        <a:latin typeface="+mn-lt"/>
                      </a:endParaRP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0" i="0" u="none" strike="noStrike" dirty="0" smtClean="0">
                          <a:solidFill>
                            <a:schemeClr val="tx2"/>
                          </a:solidFill>
                          <a:effectLst/>
                          <a:latin typeface="+mn-lt"/>
                        </a:rPr>
                        <a:t>0.5 FTE</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0" i="0" u="none" strike="noStrike" dirty="0" smtClean="0">
                          <a:solidFill>
                            <a:schemeClr val="tx2"/>
                          </a:solidFill>
                          <a:effectLst/>
                          <a:latin typeface="+mn-lt"/>
                        </a:rPr>
                        <a:t>2 FTE </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r>
              <a:tr h="419196">
                <a:tc>
                  <a:txBody>
                    <a:bodyPr/>
                    <a:lstStyle/>
                    <a:p>
                      <a:pPr marL="0" marR="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baseline="0" dirty="0" smtClean="0">
                          <a:solidFill>
                            <a:srgbClr val="000000"/>
                          </a:solidFill>
                          <a:effectLst/>
                          <a:latin typeface="+mn-lt"/>
                        </a:rPr>
                        <a:t>Sub-Totals</a:t>
                      </a:r>
                      <a:br>
                        <a:rPr lang="en-US" sz="800" b="1" i="0" u="none" strike="noStrike" baseline="0" dirty="0" smtClean="0">
                          <a:solidFill>
                            <a:srgbClr val="000000"/>
                          </a:solidFill>
                          <a:effectLst/>
                          <a:latin typeface="+mn-lt"/>
                        </a:rPr>
                      </a:br>
                      <a:r>
                        <a:rPr lang="en-US" sz="800" b="0" i="1" u="none" strike="noStrike" baseline="0" dirty="0" smtClean="0">
                          <a:solidFill>
                            <a:srgbClr val="000000"/>
                          </a:solidFill>
                          <a:effectLst/>
                          <a:latin typeface="+mn-lt"/>
                        </a:rPr>
                        <a:t>(Totals are Innovation FTE </a:t>
                      </a:r>
                      <a:br>
                        <a:rPr lang="en-US" sz="800" b="0" i="1" u="none" strike="noStrike" baseline="0" dirty="0" smtClean="0">
                          <a:solidFill>
                            <a:srgbClr val="000000"/>
                          </a:solidFill>
                          <a:effectLst/>
                          <a:latin typeface="+mn-lt"/>
                        </a:rPr>
                      </a:br>
                      <a:r>
                        <a:rPr lang="en-US" sz="800" b="0" i="1" u="none" strike="noStrike" baseline="0" dirty="0" smtClean="0">
                          <a:solidFill>
                            <a:srgbClr val="000000"/>
                          </a:solidFill>
                          <a:effectLst/>
                          <a:latin typeface="+mn-lt"/>
                        </a:rPr>
                        <a:t>unless otherwise noted) </a:t>
                      </a:r>
                      <a:endParaRPr lang="en-US" sz="800" b="1" i="0" u="none" strike="noStrike" baseline="0" dirty="0" smtClean="0">
                        <a:solidFill>
                          <a:srgbClr val="000000"/>
                        </a:solidFill>
                        <a:effectLst/>
                        <a:latin typeface="+mn-lt"/>
                      </a:endParaRP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20000"/>
                        <a:lumOff val="80000"/>
                      </a:schemeClr>
                    </a:solidFill>
                  </a:tcPr>
                </a:tc>
                <a:tc>
                  <a:txBody>
                    <a:bodyPr/>
                    <a:lstStyle/>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rgbClr val="000000"/>
                          </a:solidFill>
                          <a:effectLst/>
                          <a:latin typeface="+mn-lt"/>
                        </a:rPr>
                        <a:t>11 FTE</a:t>
                      </a:r>
                      <a:endParaRPr lang="en-US" sz="800" b="1" i="1" u="none" strike="noStrike" dirty="0" smtClean="0">
                        <a:solidFill>
                          <a:srgbClr val="000000"/>
                        </a:solidFill>
                        <a:effectLst/>
                        <a:latin typeface="+mn-lt"/>
                      </a:endParaRP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20000"/>
                        <a:lumOff val="80000"/>
                      </a:schemeClr>
                    </a:solidFill>
                  </a:tcPr>
                </a:tc>
                <a:tc>
                  <a:txBody>
                    <a:bodyPr/>
                    <a:lstStyle/>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rgbClr val="000000"/>
                          </a:solidFill>
                          <a:effectLst/>
                          <a:latin typeface="+mn-lt"/>
                        </a:rPr>
                        <a:t>5 FTE </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20000"/>
                        <a:lumOff val="80000"/>
                      </a:schemeClr>
                    </a:solidFill>
                  </a:tcPr>
                </a:tc>
                <a:tc>
                  <a:txBody>
                    <a:bodyPr/>
                    <a:lstStyle/>
                    <a:p>
                      <a:pPr marL="0" indent="0" algn="ctr" fontAlgn="b">
                        <a:buFont typeface="Wingdings" panose="05000000000000000000" pitchFamily="2" charset="2"/>
                        <a:buNone/>
                      </a:pPr>
                      <a:r>
                        <a:rPr lang="en-US" sz="800" b="1" i="0" u="none" strike="noStrike" baseline="0" dirty="0" smtClean="0">
                          <a:solidFill>
                            <a:srgbClr val="000000"/>
                          </a:solidFill>
                          <a:effectLst/>
                          <a:latin typeface="Calibri"/>
                        </a:rPr>
                        <a:t>9 FTE</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20000"/>
                        <a:lumOff val="80000"/>
                      </a:schemeClr>
                    </a:solidFill>
                  </a:tcPr>
                </a:tc>
                <a:tc>
                  <a:txBody>
                    <a:bodyPr/>
                    <a:lstStyle/>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baseline="0" dirty="0" smtClean="0">
                          <a:solidFill>
                            <a:srgbClr val="000000"/>
                          </a:solidFill>
                          <a:effectLst/>
                          <a:latin typeface="+mn-lt"/>
                        </a:rPr>
                        <a:t>6 FTE</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20000"/>
                        <a:lumOff val="80000"/>
                      </a:schemeClr>
                    </a:solidFill>
                  </a:tcPr>
                </a:tc>
                <a:tc>
                  <a:txBody>
                    <a:bodyPr/>
                    <a:lstStyle/>
                    <a:p>
                      <a:pPr marL="0" indent="0" algn="ctr" fontAlgn="b">
                        <a:buFont typeface="Wingdings" panose="05000000000000000000" pitchFamily="2" charset="2"/>
                        <a:buNone/>
                      </a:pPr>
                      <a:r>
                        <a:rPr lang="en-US" sz="800" b="1" i="0" u="none" strike="noStrike" baseline="0" dirty="0" smtClean="0">
                          <a:solidFill>
                            <a:srgbClr val="000000"/>
                          </a:solidFill>
                          <a:effectLst/>
                          <a:latin typeface="Calibri"/>
                        </a:rPr>
                        <a:t>3 FTE</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20000"/>
                        <a:lumOff val="80000"/>
                      </a:schemeClr>
                    </a:solidFill>
                  </a:tcPr>
                </a:tc>
                <a:tc>
                  <a:txBody>
                    <a:bodyPr/>
                    <a:lstStyle/>
                    <a:p>
                      <a:pPr marL="0" indent="0" algn="ctr" fontAlgn="b">
                        <a:buFont typeface="Wingdings" panose="05000000000000000000" pitchFamily="2" charset="2"/>
                        <a:buNone/>
                      </a:pPr>
                      <a:r>
                        <a:rPr lang="en-US" sz="800" b="1" i="0" u="none" strike="noStrike" baseline="0" dirty="0" smtClean="0">
                          <a:solidFill>
                            <a:srgbClr val="000000"/>
                          </a:solidFill>
                          <a:effectLst/>
                          <a:latin typeface="Calibri"/>
                        </a:rPr>
                        <a:t>37 FTE</a:t>
                      </a: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20000"/>
                        <a:lumOff val="80000"/>
                      </a:schemeClr>
                    </a:solidFill>
                  </a:tcPr>
                </a:tc>
              </a:tr>
              <a:tr h="419196">
                <a:tc>
                  <a:txBody>
                    <a:bodyPr/>
                    <a:lstStyle/>
                    <a:p>
                      <a:pPr marL="0" marR="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endParaRPr lang="en-US" sz="800" b="1" i="0" u="none" strike="noStrike" baseline="0" dirty="0" smtClean="0">
                        <a:solidFill>
                          <a:srgbClr val="000000"/>
                        </a:solidFill>
                        <a:effectLst/>
                        <a:latin typeface="+mn-lt"/>
                      </a:endParaRPr>
                    </a:p>
                  </a:txBody>
                  <a:tcPr marL="42863" marR="42863" marT="16717" marB="167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endParaRPr lang="en-US" sz="800" b="1" i="0" u="none" strike="noStrike" dirty="0" smtClean="0">
                        <a:solidFill>
                          <a:srgbClr val="000000"/>
                        </a:solidFill>
                        <a:effectLst/>
                        <a:latin typeface="+mn-lt"/>
                      </a:endParaRPr>
                    </a:p>
                  </a:txBody>
                  <a:tcPr marL="42863" marR="42863" marT="16717" marB="167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endParaRPr lang="en-US" sz="800" b="1" i="0" u="none" strike="noStrike" dirty="0" smtClean="0">
                        <a:solidFill>
                          <a:srgbClr val="000000"/>
                        </a:solidFill>
                        <a:effectLst/>
                        <a:latin typeface="+mn-lt"/>
                      </a:endParaRPr>
                    </a:p>
                  </a:txBody>
                  <a:tcPr marL="42863" marR="42863" marT="16717" marB="167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indent="0" algn="ctr" fontAlgn="b">
                        <a:buFont typeface="Wingdings" panose="05000000000000000000" pitchFamily="2" charset="2"/>
                        <a:buNone/>
                      </a:pPr>
                      <a:endParaRPr lang="en-US" sz="800" b="1" i="0" u="none" strike="noStrike" baseline="0" dirty="0" smtClean="0">
                        <a:solidFill>
                          <a:srgbClr val="000000"/>
                        </a:solidFill>
                        <a:effectLst/>
                        <a:latin typeface="Calibri"/>
                      </a:endParaRPr>
                    </a:p>
                  </a:txBody>
                  <a:tcPr marL="42863" marR="42863" marT="16717" marB="167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endParaRPr lang="en-US" sz="800" b="1" i="0" u="none" strike="noStrike" baseline="0" dirty="0" smtClean="0">
                        <a:solidFill>
                          <a:srgbClr val="000000"/>
                        </a:solidFill>
                        <a:effectLst/>
                        <a:latin typeface="+mn-lt"/>
                      </a:endParaRPr>
                    </a:p>
                  </a:txBody>
                  <a:tcPr marL="42863" marR="42863" marT="16717" marB="167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baseline="0" dirty="0" smtClean="0">
                          <a:solidFill>
                            <a:srgbClr val="000000"/>
                          </a:solidFill>
                          <a:effectLst/>
                          <a:latin typeface="+mn-lt"/>
                        </a:rPr>
                        <a:t>Total Innovation &amp; Transformation FTE </a:t>
                      </a:r>
                    </a:p>
                  </a:txBody>
                  <a:tcPr marL="42863" marR="42863" marT="16717" marB="16717" anchor="b">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indent="0" algn="ctr" fontAlgn="b">
                        <a:buFont typeface="Wingdings" panose="05000000000000000000" pitchFamily="2" charset="2"/>
                        <a:buNone/>
                      </a:pPr>
                      <a:r>
                        <a:rPr lang="en-US" sz="800" b="1" i="0" u="none" strike="noStrike" baseline="0" dirty="0" smtClean="0">
                          <a:solidFill>
                            <a:srgbClr val="000000"/>
                          </a:solidFill>
                          <a:effectLst/>
                          <a:latin typeface="Calibri"/>
                        </a:rPr>
                        <a:t>41 FTE</a:t>
                      </a:r>
                    </a:p>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1" u="none" strike="noStrike" dirty="0" smtClean="0">
                          <a:solidFill>
                            <a:srgbClr val="000000"/>
                          </a:solidFill>
                          <a:effectLst/>
                          <a:latin typeface="+mn-lt"/>
                        </a:rPr>
                        <a:t>(31 Innovation </a:t>
                      </a:r>
                      <a:br>
                        <a:rPr lang="en-US" sz="800" b="0" i="1" u="none" strike="noStrike" dirty="0" smtClean="0">
                          <a:solidFill>
                            <a:srgbClr val="000000"/>
                          </a:solidFill>
                          <a:effectLst/>
                          <a:latin typeface="+mn-lt"/>
                        </a:rPr>
                      </a:br>
                      <a:r>
                        <a:rPr lang="en-US" sz="800" b="0" i="1" u="none" strike="noStrike" dirty="0" smtClean="0">
                          <a:solidFill>
                            <a:srgbClr val="000000"/>
                          </a:solidFill>
                          <a:effectLst/>
                          <a:latin typeface="+mn-lt"/>
                        </a:rPr>
                        <a:t>+ 10 Transformation</a:t>
                      </a:r>
                      <a:r>
                        <a:rPr lang="en-US" sz="800" b="0" i="1" u="none" strike="noStrike" baseline="0" dirty="0" smtClean="0">
                          <a:solidFill>
                            <a:srgbClr val="000000"/>
                          </a:solidFill>
                          <a:effectLst/>
                          <a:latin typeface="+mn-lt"/>
                        </a:rPr>
                        <a:t>)</a:t>
                      </a:r>
                      <a:endParaRPr lang="en-US" sz="800" b="1" i="1" u="none" strike="noStrike" dirty="0" smtClean="0">
                        <a:solidFill>
                          <a:srgbClr val="000000"/>
                        </a:solidFill>
                        <a:effectLst/>
                        <a:latin typeface="+mn-lt"/>
                      </a:endParaRPr>
                    </a:p>
                  </a:txBody>
                  <a:tcPr marL="42863" marR="42863" marT="16717" marB="1671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20000"/>
                        <a:lumOff val="80000"/>
                      </a:schemeClr>
                    </a:solidFill>
                  </a:tcPr>
                </a:tc>
              </a:tr>
            </a:tbl>
          </a:graphicData>
        </a:graphic>
      </p:graphicFrame>
      <p:sp>
        <p:nvSpPr>
          <p:cNvPr id="2" name="Left-Right Arrow 1"/>
          <p:cNvSpPr/>
          <p:nvPr/>
        </p:nvSpPr>
        <p:spPr bwMode="gray">
          <a:xfrm>
            <a:off x="928688" y="959048"/>
            <a:ext cx="10315278" cy="773312"/>
          </a:xfrm>
          <a:prstGeom prst="leftRightArrow">
            <a:avLst/>
          </a:prstGeom>
          <a:solidFill>
            <a:srgbClr val="F2F1F0"/>
          </a:solidFill>
          <a:ln w="9525" cmpd="sng" algn="ctr">
            <a:solidFill>
              <a:schemeClr val="bg1">
                <a:lumMod val="65000"/>
              </a:schemeClr>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2863" rIns="42863" rtlCol="0" anchor="ctr"/>
          <a:lstStyle/>
          <a:p>
            <a:pPr algn="ctr"/>
            <a:r>
              <a:rPr lang="en-US" sz="844" i="1" dirty="0">
                <a:solidFill>
                  <a:srgbClr val="000000"/>
                </a:solidFill>
              </a:rPr>
              <a:t>Cross-Platform Strategy and Support</a:t>
            </a:r>
          </a:p>
          <a:p>
            <a:pPr algn="ctr"/>
            <a:r>
              <a:rPr lang="en-US" sz="844" b="1" dirty="0">
                <a:solidFill>
                  <a:srgbClr val="000000"/>
                </a:solidFill>
              </a:rPr>
              <a:t>Strategic Development &amp; Communications: 2 FTE  |  Operations: 2 FTE </a:t>
            </a:r>
          </a:p>
        </p:txBody>
      </p:sp>
      <p:cxnSp>
        <p:nvCxnSpPr>
          <p:cNvPr id="10" name="Straight Arrow Connector 9"/>
          <p:cNvCxnSpPr/>
          <p:nvPr/>
        </p:nvCxnSpPr>
        <p:spPr bwMode="auto">
          <a:xfrm>
            <a:off x="9525001" y="5965031"/>
            <a:ext cx="455414" cy="0"/>
          </a:xfrm>
          <a:prstGeom prst="straightConnector1">
            <a:avLst/>
          </a:prstGeom>
          <a:solidFill>
            <a:srgbClr val="EBF0F5"/>
          </a:solidFill>
          <a:ln w="12700" cap="flat" cmpd="sng" algn="ctr">
            <a:solidFill>
              <a:schemeClr val="bg1">
                <a:lumMod val="65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ustDataLst>
      <p:tags r:id="rId1"/>
    </p:custDataLst>
    <p:extLst>
      <p:ext uri="{BB962C8B-B14F-4D97-AF65-F5344CB8AC3E}">
        <p14:creationId xmlns:p14="http://schemas.microsoft.com/office/powerpoint/2010/main" val="11027081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250" dirty="0"/>
              <a:t>T&amp;O Innovation</a:t>
            </a:r>
          </a:p>
        </p:txBody>
      </p:sp>
      <p:graphicFrame>
        <p:nvGraphicFramePr>
          <p:cNvPr id="5" name="Table 4"/>
          <p:cNvGraphicFramePr>
            <a:graphicFrameLocks noGrp="1"/>
          </p:cNvGraphicFramePr>
          <p:nvPr>
            <p:extLst/>
          </p:nvPr>
        </p:nvGraphicFramePr>
        <p:xfrm>
          <a:off x="917237" y="1135894"/>
          <a:ext cx="10326730" cy="4902071"/>
        </p:xfrm>
        <a:graphic>
          <a:graphicData uri="http://schemas.openxmlformats.org/drawingml/2006/table">
            <a:tbl>
              <a:tblPr firstRow="1" bandRow="1">
                <a:tableStyleId>{2D5ABB26-0587-4C30-8999-92F81FD0307C}</a:tableStyleId>
              </a:tblPr>
              <a:tblGrid>
                <a:gridCol w="3419235"/>
                <a:gridCol w="1381499"/>
                <a:gridCol w="1381499"/>
                <a:gridCol w="1381499"/>
                <a:gridCol w="1381499"/>
                <a:gridCol w="1381499"/>
              </a:tblGrid>
              <a:tr h="290608">
                <a:tc>
                  <a:txBody>
                    <a:bodyPr/>
                    <a:lstStyle/>
                    <a:p>
                      <a:pPr algn="ctr" fontAlgn="b"/>
                      <a:r>
                        <a:rPr lang="en-US" sz="800" b="1" i="0" u="none" strike="noStrike" dirty="0" smtClean="0">
                          <a:solidFill>
                            <a:srgbClr val="FFFFFF"/>
                          </a:solidFill>
                          <a:effectLst/>
                          <a:latin typeface="Calibri"/>
                        </a:rPr>
                        <a:t>Initiatives &amp; Impact</a:t>
                      </a:r>
                      <a:endParaRPr lang="en-US" sz="800" b="1" i="0" u="none" strike="noStrike" dirty="0">
                        <a:solidFill>
                          <a:srgbClr val="FFFFFF"/>
                        </a:solidFill>
                        <a:effectLst/>
                        <a:latin typeface="Calibri"/>
                      </a:endParaRPr>
                    </a:p>
                  </a:txBody>
                  <a:tcPr marL="16717" marR="16717" marT="16717" marB="16717" anchor="ctr">
                    <a:lnL w="12700" cap="flat" cmpd="sng" algn="ctr">
                      <a:solidFill>
                        <a:schemeClr val="bg1">
                          <a:lumMod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2750"/>
                    </a:solidFill>
                  </a:tcPr>
                </a:tc>
                <a:tc>
                  <a:txBody>
                    <a:bodyPr/>
                    <a:lstStyle/>
                    <a:p>
                      <a:pPr algn="ctr" fontAlgn="b"/>
                      <a:r>
                        <a:rPr lang="en-US" sz="800" b="1" i="0" u="none" strike="noStrike" dirty="0" smtClean="0">
                          <a:solidFill>
                            <a:srgbClr val="FFFFFF"/>
                          </a:solidFill>
                          <a:effectLst/>
                          <a:latin typeface="Calibri"/>
                        </a:rPr>
                        <a:t>2018 Original</a:t>
                      </a:r>
                      <a:r>
                        <a:rPr lang="en-US" sz="800" b="1" i="0" u="none" strike="noStrike" baseline="0" dirty="0" smtClean="0">
                          <a:solidFill>
                            <a:srgbClr val="FFFFFF"/>
                          </a:solidFill>
                          <a:effectLst/>
                          <a:latin typeface="Calibri"/>
                        </a:rPr>
                        <a:t> Plan</a:t>
                      </a:r>
                      <a:br>
                        <a:rPr lang="en-US" sz="800" b="1" i="0" u="none" strike="noStrike" baseline="0" dirty="0" smtClean="0">
                          <a:solidFill>
                            <a:srgbClr val="FFFFFF"/>
                          </a:solidFill>
                          <a:effectLst/>
                          <a:latin typeface="Calibri"/>
                        </a:rPr>
                      </a:br>
                      <a:r>
                        <a:rPr lang="en-US" sz="800" b="1" i="0" u="none" strike="noStrike" baseline="0" dirty="0" smtClean="0">
                          <a:solidFill>
                            <a:srgbClr val="FFFFFF"/>
                          </a:solidFill>
                          <a:effectLst/>
                          <a:latin typeface="Calibri"/>
                        </a:rPr>
                        <a:t>(Finance)</a:t>
                      </a:r>
                      <a:endParaRPr lang="en-US" sz="800" b="1" i="0" u="none" strike="noStrike" dirty="0">
                        <a:solidFill>
                          <a:srgbClr val="FFFFFF"/>
                        </a:solidFill>
                        <a:effectLst/>
                        <a:latin typeface="Calibri"/>
                      </a:endParaRPr>
                    </a:p>
                  </a:txBody>
                  <a:tcPr marL="16717" marR="16717" marT="16717" marB="1671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750"/>
                    </a:solidFill>
                  </a:tcPr>
                </a:tc>
                <a:tc>
                  <a:txBody>
                    <a:bodyPr/>
                    <a:lstStyle/>
                    <a:p>
                      <a:pPr algn="ctr" fontAlgn="b"/>
                      <a:r>
                        <a:rPr lang="en-US" sz="800" b="1" i="0" u="none" strike="noStrike" dirty="0" smtClean="0">
                          <a:solidFill>
                            <a:srgbClr val="FFFFFF"/>
                          </a:solidFill>
                          <a:effectLst/>
                          <a:latin typeface="Calibri"/>
                        </a:rPr>
                        <a:t> 2018</a:t>
                      </a:r>
                      <a:r>
                        <a:rPr lang="en-US" sz="800" b="1" i="0" u="none" strike="noStrike" baseline="0" dirty="0" smtClean="0">
                          <a:solidFill>
                            <a:srgbClr val="FFFFFF"/>
                          </a:solidFill>
                          <a:effectLst/>
                          <a:latin typeface="Calibri"/>
                        </a:rPr>
                        <a:t> Target Forecast (Finance)</a:t>
                      </a:r>
                      <a:endParaRPr lang="en-US" sz="800" b="1" i="0" u="none" strike="noStrike" dirty="0">
                        <a:solidFill>
                          <a:srgbClr val="FFFFFF"/>
                        </a:solidFill>
                        <a:effectLst/>
                        <a:latin typeface="Calibri"/>
                      </a:endParaRPr>
                    </a:p>
                  </a:txBody>
                  <a:tcPr marL="16717" marR="16717" marT="16717" marB="1671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750"/>
                    </a:solidFill>
                  </a:tcPr>
                </a:tc>
                <a:tc>
                  <a:txBody>
                    <a:bodyPr/>
                    <a:lstStyle/>
                    <a:p>
                      <a:pPr algn="ctr" fontAlgn="b"/>
                      <a:r>
                        <a:rPr lang="en-US" sz="800" b="1" i="0" u="none" strike="noStrike" dirty="0" smtClean="0">
                          <a:solidFill>
                            <a:srgbClr val="FFFFFF"/>
                          </a:solidFill>
                          <a:effectLst/>
                          <a:latin typeface="Calibri"/>
                        </a:rPr>
                        <a:t>2018 Emerging</a:t>
                      </a:r>
                      <a:r>
                        <a:rPr lang="en-US" sz="800" b="1" i="0" u="none" strike="noStrike" baseline="0" dirty="0" smtClean="0">
                          <a:solidFill>
                            <a:srgbClr val="FFFFFF"/>
                          </a:solidFill>
                          <a:effectLst/>
                          <a:latin typeface="Calibri"/>
                        </a:rPr>
                        <a:t> Forecast (Actual)</a:t>
                      </a:r>
                      <a:endParaRPr lang="en-US" sz="800" b="1" i="0" u="none" strike="noStrike" dirty="0">
                        <a:solidFill>
                          <a:srgbClr val="FFFFFF"/>
                        </a:solidFill>
                        <a:effectLst/>
                        <a:latin typeface="Calibri"/>
                      </a:endParaRPr>
                    </a:p>
                  </a:txBody>
                  <a:tcPr marL="16717" marR="16717" marT="16717" marB="1671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750"/>
                    </a:solidFill>
                  </a:tcPr>
                </a:tc>
                <a:tc>
                  <a:txBody>
                    <a:bodyPr/>
                    <a:lstStyle/>
                    <a:p>
                      <a:pPr algn="ctr" fontAlgn="b"/>
                      <a:r>
                        <a:rPr lang="en-US" sz="800" b="1" i="0" u="none" strike="noStrike" dirty="0" smtClean="0">
                          <a:solidFill>
                            <a:srgbClr val="FFFFFF"/>
                          </a:solidFill>
                          <a:effectLst/>
                          <a:latin typeface="Calibri"/>
                        </a:rPr>
                        <a:t>2019</a:t>
                      </a:r>
                      <a:r>
                        <a:rPr lang="en-US" sz="800" b="1" i="0" u="none" strike="noStrike" baseline="0" dirty="0" smtClean="0">
                          <a:solidFill>
                            <a:srgbClr val="FFFFFF"/>
                          </a:solidFill>
                          <a:effectLst/>
                          <a:latin typeface="Calibri"/>
                        </a:rPr>
                        <a:t> Plan</a:t>
                      </a:r>
                      <a:endParaRPr lang="en-US" sz="800" b="1" i="0" u="none" strike="noStrike" dirty="0">
                        <a:solidFill>
                          <a:srgbClr val="FFFFFF"/>
                        </a:solidFill>
                        <a:effectLst/>
                        <a:latin typeface="Calibri"/>
                      </a:endParaRPr>
                    </a:p>
                  </a:txBody>
                  <a:tcPr marL="16717" marR="16717" marT="16717" marB="1671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750"/>
                    </a:solidFill>
                  </a:tcPr>
                </a:tc>
                <a:tc>
                  <a:txBody>
                    <a:bodyPr/>
                    <a:lstStyle/>
                    <a:p>
                      <a:pPr algn="ctr" fontAlgn="b"/>
                      <a:r>
                        <a:rPr lang="en-US" sz="800" b="1" i="0" u="none" strike="noStrike" dirty="0" smtClean="0">
                          <a:solidFill>
                            <a:srgbClr val="FFFFFF"/>
                          </a:solidFill>
                          <a:effectLst/>
                          <a:latin typeface="Calibri"/>
                        </a:rPr>
                        <a:t>2019</a:t>
                      </a:r>
                      <a:r>
                        <a:rPr lang="en-US" sz="800" b="1" i="0" u="none" strike="noStrike" baseline="0" dirty="0" smtClean="0">
                          <a:solidFill>
                            <a:srgbClr val="FFFFFF"/>
                          </a:solidFill>
                          <a:effectLst/>
                          <a:latin typeface="Calibri"/>
                        </a:rPr>
                        <a:t> Ask </a:t>
                      </a:r>
                      <a:endParaRPr lang="en-US" sz="800" b="1" i="0" u="none" strike="noStrike" dirty="0">
                        <a:solidFill>
                          <a:srgbClr val="FFFFFF"/>
                        </a:solidFill>
                        <a:effectLst/>
                        <a:latin typeface="Calibri"/>
                      </a:endParaRPr>
                    </a:p>
                  </a:txBody>
                  <a:tcPr marL="16717" marR="16717" marT="16717" marB="1671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750"/>
                    </a:solidFill>
                  </a:tcPr>
                </a:tc>
              </a:tr>
              <a:tr h="547783">
                <a:tc>
                  <a:txBody>
                    <a:bodyPr/>
                    <a:lstStyle/>
                    <a:p>
                      <a:pPr marL="0" marR="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baseline="0" dirty="0" smtClean="0">
                          <a:solidFill>
                            <a:srgbClr val="000000"/>
                          </a:solidFill>
                          <a:effectLst/>
                          <a:latin typeface="+mn-lt"/>
                        </a:rPr>
                        <a:t>Total FY Budget </a:t>
                      </a: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rgbClr val="000000"/>
                          </a:solidFill>
                          <a:effectLst/>
                          <a:latin typeface="+mn-lt"/>
                        </a:rPr>
                        <a:t>$</a:t>
                      </a:r>
                      <a:r>
                        <a:rPr lang="en-US" sz="800" b="1" i="0" u="none" strike="noStrike" baseline="0" dirty="0" smtClean="0">
                          <a:solidFill>
                            <a:srgbClr val="000000"/>
                          </a:solidFill>
                          <a:effectLst/>
                          <a:latin typeface="+mn-lt"/>
                        </a:rPr>
                        <a:t>8.4MM </a:t>
                      </a:r>
                      <a:r>
                        <a:rPr lang="en-US" sz="800" b="0" i="0" u="none" strike="noStrike" baseline="0" dirty="0" smtClean="0">
                          <a:solidFill>
                            <a:srgbClr val="000000"/>
                          </a:solidFill>
                          <a:effectLst/>
                          <a:latin typeface="+mn-lt"/>
                        </a:rPr>
                        <a:t/>
                      </a:r>
                      <a:br>
                        <a:rPr lang="en-US" sz="800" b="0" i="0" u="none" strike="noStrike" baseline="0" dirty="0" smtClean="0">
                          <a:solidFill>
                            <a:srgbClr val="000000"/>
                          </a:solidFill>
                          <a:effectLst/>
                          <a:latin typeface="+mn-lt"/>
                        </a:rPr>
                      </a:br>
                      <a:r>
                        <a:rPr lang="en-US" sz="800" b="0" i="0" u="none" strike="noStrike" baseline="0" dirty="0" smtClean="0">
                          <a:solidFill>
                            <a:srgbClr val="000000"/>
                          </a:solidFill>
                          <a:effectLst/>
                          <a:latin typeface="+mn-lt"/>
                        </a:rPr>
                        <a:t>($7.0MM Innovation</a:t>
                      </a:r>
                      <a:br>
                        <a:rPr lang="en-US" sz="800" b="0" i="0" u="none" strike="noStrike" baseline="0" dirty="0" smtClean="0">
                          <a:solidFill>
                            <a:srgbClr val="000000"/>
                          </a:solidFill>
                          <a:effectLst/>
                          <a:latin typeface="+mn-lt"/>
                        </a:rPr>
                      </a:br>
                      <a:r>
                        <a:rPr lang="en-US" sz="800" b="0" i="0" u="none" strike="noStrike" baseline="0" dirty="0" smtClean="0">
                          <a:solidFill>
                            <a:srgbClr val="000000"/>
                          </a:solidFill>
                          <a:effectLst/>
                          <a:latin typeface="+mn-lt"/>
                        </a:rPr>
                        <a:t>$1.4MM Blockchain)</a:t>
                      </a:r>
                      <a:endParaRPr lang="en-US" sz="800" b="1" i="0" u="none" strike="noStrike" dirty="0" smtClean="0">
                        <a:solidFill>
                          <a:srgbClr val="000000"/>
                        </a:solidFill>
                        <a:effectLst/>
                        <a:latin typeface="+mn-lt"/>
                      </a:endParaRPr>
                    </a:p>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endParaRPr lang="en-US" sz="800" b="1" i="0" u="none" strike="noStrike" dirty="0" smtClean="0">
                        <a:solidFill>
                          <a:srgbClr val="000000"/>
                        </a:solidFill>
                        <a:effectLst/>
                        <a:latin typeface="+mn-lt"/>
                      </a:endParaRP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baseline="0" dirty="0" smtClean="0">
                          <a:solidFill>
                            <a:srgbClr val="000000"/>
                          </a:solidFill>
                          <a:effectLst/>
                          <a:latin typeface="+mn-lt"/>
                        </a:rPr>
                        <a:t>$6.8MM </a:t>
                      </a:r>
                      <a:r>
                        <a:rPr lang="en-US" sz="800" b="0" i="0" u="none" strike="noStrike" baseline="0" dirty="0" smtClean="0">
                          <a:solidFill>
                            <a:srgbClr val="000000"/>
                          </a:solidFill>
                          <a:effectLst/>
                          <a:latin typeface="+mn-lt"/>
                        </a:rPr>
                        <a:t/>
                      </a:r>
                      <a:br>
                        <a:rPr lang="en-US" sz="800" b="0" i="0" u="none" strike="noStrike" baseline="0" dirty="0" smtClean="0">
                          <a:solidFill>
                            <a:srgbClr val="000000"/>
                          </a:solidFill>
                          <a:effectLst/>
                          <a:latin typeface="+mn-lt"/>
                        </a:rPr>
                      </a:br>
                      <a:r>
                        <a:rPr lang="en-US" sz="800" b="0" i="0" u="none" strike="noStrike" baseline="0" dirty="0" smtClean="0">
                          <a:solidFill>
                            <a:srgbClr val="000000"/>
                          </a:solidFill>
                          <a:effectLst/>
                          <a:latin typeface="+mn-lt"/>
                        </a:rPr>
                        <a:t>($5.5MM Innovation</a:t>
                      </a:r>
                      <a:br>
                        <a:rPr lang="en-US" sz="800" b="0" i="0" u="none" strike="noStrike" baseline="0" dirty="0" smtClean="0">
                          <a:solidFill>
                            <a:srgbClr val="000000"/>
                          </a:solidFill>
                          <a:effectLst/>
                          <a:latin typeface="+mn-lt"/>
                        </a:rPr>
                      </a:br>
                      <a:r>
                        <a:rPr lang="en-US" sz="800" b="0" i="0" u="none" strike="noStrike" baseline="0" dirty="0" smtClean="0">
                          <a:solidFill>
                            <a:srgbClr val="000000"/>
                          </a:solidFill>
                          <a:effectLst/>
                          <a:latin typeface="+mn-lt"/>
                        </a:rPr>
                        <a:t>$1.3MM Blockchain)</a:t>
                      </a:r>
                      <a:endParaRPr lang="en-US" sz="800" b="1" i="0" u="none" strike="noStrike" dirty="0" smtClean="0">
                        <a:solidFill>
                          <a:srgbClr val="000000"/>
                        </a:solidFill>
                        <a:effectLst/>
                        <a:latin typeface="+mn-lt"/>
                      </a:endParaRP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marR="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rgbClr val="000000"/>
                          </a:solidFill>
                          <a:effectLst/>
                          <a:latin typeface="+mn-lt"/>
                        </a:rPr>
                        <a:t>$6.9MM (+$0.1MM vs. Blockchain</a:t>
                      </a:r>
                      <a:r>
                        <a:rPr lang="en-US" sz="800" b="1" i="0" u="none" strike="noStrike" baseline="0" dirty="0" smtClean="0">
                          <a:solidFill>
                            <a:srgbClr val="000000"/>
                          </a:solidFill>
                          <a:effectLst/>
                          <a:latin typeface="+mn-lt"/>
                        </a:rPr>
                        <a:t> </a:t>
                      </a:r>
                      <a:r>
                        <a:rPr lang="en-US" sz="800" b="1" i="0" u="none" strike="noStrike" dirty="0" smtClean="0">
                          <a:solidFill>
                            <a:srgbClr val="000000"/>
                          </a:solidFill>
                          <a:effectLst/>
                          <a:latin typeface="+mn-lt"/>
                        </a:rPr>
                        <a:t>Target) </a:t>
                      </a:r>
                      <a:r>
                        <a:rPr lang="en-US" sz="800" b="0" i="0" u="none" strike="noStrike" dirty="0" smtClean="0">
                          <a:solidFill>
                            <a:srgbClr val="000000"/>
                          </a:solidFill>
                          <a:effectLst/>
                          <a:latin typeface="+mn-lt"/>
                        </a:rPr>
                        <a:t/>
                      </a:r>
                      <a:br>
                        <a:rPr lang="en-US" sz="800" b="0" i="0" u="none" strike="noStrike" dirty="0" smtClean="0">
                          <a:solidFill>
                            <a:srgbClr val="000000"/>
                          </a:solidFill>
                          <a:effectLst/>
                          <a:latin typeface="+mn-lt"/>
                        </a:rPr>
                      </a:br>
                      <a:r>
                        <a:rPr lang="en-US" sz="800" b="0" i="0" u="none" strike="noStrike" dirty="0" smtClean="0">
                          <a:solidFill>
                            <a:srgbClr val="000000"/>
                          </a:solidFill>
                          <a:effectLst/>
                          <a:latin typeface="+mn-lt"/>
                        </a:rPr>
                        <a:t>($5.5MM Innovation</a:t>
                      </a:r>
                      <a:br>
                        <a:rPr lang="en-US" sz="800" b="0" i="0" u="none" strike="noStrike" dirty="0" smtClean="0">
                          <a:solidFill>
                            <a:srgbClr val="000000"/>
                          </a:solidFill>
                          <a:effectLst/>
                          <a:latin typeface="+mn-lt"/>
                        </a:rPr>
                      </a:br>
                      <a:r>
                        <a:rPr lang="en-US" sz="800" b="0" i="0" u="none" strike="noStrike" dirty="0" smtClean="0">
                          <a:solidFill>
                            <a:srgbClr val="000000"/>
                          </a:solidFill>
                          <a:effectLst/>
                          <a:latin typeface="+mn-lt"/>
                        </a:rPr>
                        <a:t>$1.4MM</a:t>
                      </a:r>
                      <a:r>
                        <a:rPr lang="en-US" sz="800" b="0" i="0" u="none" strike="noStrike" baseline="0" dirty="0" smtClean="0">
                          <a:solidFill>
                            <a:srgbClr val="000000"/>
                          </a:solidFill>
                          <a:effectLst/>
                          <a:latin typeface="+mn-lt"/>
                        </a:rPr>
                        <a:t> Blockchain)</a:t>
                      </a:r>
                      <a:endParaRPr lang="en-US" sz="800" b="0" i="0" u="none" strike="noStrike" dirty="0" smtClean="0">
                        <a:solidFill>
                          <a:srgbClr val="000000"/>
                        </a:solidFill>
                        <a:effectLst/>
                        <a:latin typeface="+mn-lt"/>
                      </a:endParaRP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rgbClr val="000000"/>
                          </a:solidFill>
                          <a:effectLst/>
                          <a:latin typeface="+mn-lt"/>
                        </a:rPr>
                        <a:t>$7.8MM</a:t>
                      </a:r>
                    </a:p>
                    <a:p>
                      <a:pPr marL="0" indent="0" algn="ctr" fontAlgn="b">
                        <a:buFont typeface="Wingdings" panose="05000000000000000000" pitchFamily="2" charset="2"/>
                        <a:buNone/>
                      </a:pPr>
                      <a:r>
                        <a:rPr lang="en-US" sz="800" b="0" i="0" u="none" strike="noStrike" dirty="0" smtClean="0">
                          <a:solidFill>
                            <a:srgbClr val="000000"/>
                          </a:solidFill>
                          <a:effectLst/>
                          <a:latin typeface="+mn-lt"/>
                        </a:rPr>
                        <a:t>($5.6MM Innovation</a:t>
                      </a:r>
                      <a:br>
                        <a:rPr lang="en-US" sz="800" b="0" i="0" u="none" strike="noStrike" dirty="0" smtClean="0">
                          <a:solidFill>
                            <a:srgbClr val="000000"/>
                          </a:solidFill>
                          <a:effectLst/>
                          <a:latin typeface="+mn-lt"/>
                        </a:rPr>
                      </a:br>
                      <a:r>
                        <a:rPr lang="en-US" sz="800" b="0" i="0" u="none" strike="noStrike" dirty="0" smtClean="0">
                          <a:solidFill>
                            <a:srgbClr val="000000"/>
                          </a:solidFill>
                          <a:effectLst/>
                          <a:latin typeface="+mn-lt"/>
                        </a:rPr>
                        <a:t>$2.2MM Blockchain)</a:t>
                      </a: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baseline="0" dirty="0" smtClean="0">
                          <a:solidFill>
                            <a:srgbClr val="000000"/>
                          </a:solidFill>
                          <a:effectLst/>
                          <a:latin typeface="Calibri"/>
                        </a:rPr>
                        <a:t>$7.8MM</a:t>
                      </a:r>
                      <a:br>
                        <a:rPr lang="en-US" sz="800" b="1" i="0" u="none" strike="noStrike" baseline="0" dirty="0" smtClean="0">
                          <a:solidFill>
                            <a:srgbClr val="000000"/>
                          </a:solidFill>
                          <a:effectLst/>
                          <a:latin typeface="Calibri"/>
                        </a:rPr>
                      </a:br>
                      <a:r>
                        <a:rPr lang="en-US" sz="800" b="0" i="0" u="none" strike="noStrike" baseline="0" dirty="0" smtClean="0">
                          <a:solidFill>
                            <a:srgbClr val="000000"/>
                          </a:solidFill>
                          <a:effectLst/>
                          <a:latin typeface="Calibri"/>
                        </a:rPr>
                        <a:t>($5.6MM Innovation</a:t>
                      </a:r>
                      <a:br>
                        <a:rPr lang="en-US" sz="800" b="0" i="0" u="none" strike="noStrike" baseline="0" dirty="0" smtClean="0">
                          <a:solidFill>
                            <a:srgbClr val="000000"/>
                          </a:solidFill>
                          <a:effectLst/>
                          <a:latin typeface="Calibri"/>
                        </a:rPr>
                      </a:br>
                      <a:r>
                        <a:rPr lang="en-US" sz="800" b="0" i="0" u="none" strike="noStrike" baseline="0" dirty="0" smtClean="0">
                          <a:solidFill>
                            <a:srgbClr val="000000"/>
                          </a:solidFill>
                          <a:effectLst/>
                          <a:latin typeface="Calibri"/>
                        </a:rPr>
                        <a:t>$2.2MM Blockchain) </a:t>
                      </a:r>
                      <a:endParaRPr lang="en-US" sz="800" b="1" i="0" u="none" strike="noStrike" baseline="0" dirty="0" smtClean="0">
                        <a:solidFill>
                          <a:srgbClr val="000000"/>
                        </a:solidFill>
                        <a:effectLst/>
                        <a:latin typeface="Calibri"/>
                      </a:endParaRP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r>
              <a:tr h="229197">
                <a:tc>
                  <a:txBody>
                    <a:bodyPr/>
                    <a:lstStyle/>
                    <a:p>
                      <a:pPr marL="0" marR="0" indent="0" algn="l"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baseline="0" dirty="0" smtClean="0">
                          <a:solidFill>
                            <a:srgbClr val="FFFFFF"/>
                          </a:solidFill>
                          <a:effectLst/>
                          <a:latin typeface="+mn-lt"/>
                        </a:rPr>
                        <a:t>Breakdown by FTE</a:t>
                      </a: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solidFill>
                  </a:tcPr>
                </a:tc>
                <a:tc>
                  <a:txBody>
                    <a:bodyPr/>
                    <a:lstStyle/>
                    <a:p>
                      <a:pPr marL="0" marR="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endParaRPr lang="en-US" sz="800" b="1" i="0" u="none" strike="noStrike" baseline="30000" dirty="0" smtClean="0">
                        <a:solidFill>
                          <a:schemeClr val="tx2"/>
                        </a:solidFill>
                        <a:effectLst/>
                        <a:latin typeface="+mn-lt"/>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solidFill>
                  </a:tcPr>
                </a:tc>
                <a:tc>
                  <a:txBody>
                    <a:bodyPr/>
                    <a:lstStyle/>
                    <a:p>
                      <a:pPr marL="0" marR="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endParaRPr lang="en-US" sz="800" b="1" i="0" u="none" strike="noStrike" baseline="30000" dirty="0" smtClean="0">
                        <a:solidFill>
                          <a:schemeClr val="tx2"/>
                        </a:solidFill>
                        <a:effectLst/>
                        <a:latin typeface="+mn-lt"/>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solidFill>
                  </a:tcPr>
                </a:tc>
                <a:tc>
                  <a:txBody>
                    <a:bodyPr/>
                    <a:lstStyle/>
                    <a:p>
                      <a:pPr marL="0" indent="0" algn="ctr" fontAlgn="b">
                        <a:buFont typeface="Wingdings" panose="05000000000000000000" pitchFamily="2" charset="2"/>
                        <a:buNone/>
                      </a:pPr>
                      <a:endParaRPr lang="en-US" sz="800" b="1" i="0" u="none" strike="noStrike" baseline="30000" dirty="0">
                        <a:solidFill>
                          <a:schemeClr val="tx2"/>
                        </a:solidFill>
                        <a:effectLst/>
                        <a:latin typeface="Calibri"/>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solidFill>
                  </a:tcPr>
                </a:tc>
                <a:tc>
                  <a:txBody>
                    <a:bodyPr/>
                    <a:lstStyle/>
                    <a:p>
                      <a:pPr marL="0" marR="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endParaRPr lang="en-US" sz="800" b="1" i="0" u="none" strike="noStrike" baseline="30000" dirty="0" smtClean="0">
                        <a:solidFill>
                          <a:schemeClr val="tx2"/>
                        </a:solidFill>
                        <a:effectLst/>
                        <a:latin typeface="+mn-lt"/>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solidFill>
                  </a:tcPr>
                </a:tc>
                <a:tc>
                  <a:txBody>
                    <a:bodyPr/>
                    <a:lstStyle/>
                    <a:p>
                      <a:pPr marL="0" indent="0" algn="ctr" fontAlgn="b">
                        <a:buFont typeface="Wingdings" panose="05000000000000000000" pitchFamily="2" charset="2"/>
                        <a:buNone/>
                      </a:pPr>
                      <a:endParaRPr lang="en-US" sz="800" b="1" i="0" u="none" strike="noStrike" baseline="30000" dirty="0">
                        <a:solidFill>
                          <a:schemeClr val="tx2"/>
                        </a:solidFill>
                        <a:effectLst/>
                        <a:latin typeface="Calibri"/>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solidFill>
                  </a:tcPr>
                </a:tc>
              </a:tr>
              <a:tr h="676371">
                <a:tc>
                  <a:txBody>
                    <a:bodyPr/>
                    <a:lstStyle/>
                    <a:p>
                      <a:pPr marL="0" indent="0" algn="l" fontAlgn="b">
                        <a:buFont typeface="Wingdings" panose="05000000000000000000" pitchFamily="2" charset="2"/>
                        <a:buNone/>
                      </a:pPr>
                      <a:r>
                        <a:rPr lang="en-US" sz="800" b="1" i="0" u="none" strike="noStrike" dirty="0" smtClean="0">
                          <a:solidFill>
                            <a:schemeClr val="tx2"/>
                          </a:solidFill>
                          <a:effectLst/>
                          <a:latin typeface="+mn-lt"/>
                        </a:rPr>
                        <a:t>Emerging Technology Lab</a:t>
                      </a:r>
                      <a:endParaRPr lang="en-US" sz="800" b="0" i="0" u="none" strike="noStrike" dirty="0" smtClean="0">
                        <a:solidFill>
                          <a:schemeClr val="tx2"/>
                        </a:solidFill>
                        <a:effectLst/>
                        <a:latin typeface="Calibri"/>
                      </a:endParaRPr>
                    </a:p>
                    <a:p>
                      <a:pPr marL="171450" marR="0"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0" i="0" u="none" strike="noStrike" baseline="0" dirty="0" smtClean="0">
                          <a:solidFill>
                            <a:schemeClr val="tx2"/>
                          </a:solidFill>
                          <a:effectLst/>
                          <a:latin typeface="+mn-lt"/>
                        </a:rPr>
                        <a:t>Delivering reusable technology solutions to business problems for enterprise use </a:t>
                      </a:r>
                      <a:endParaRPr lang="en-US" sz="800" b="0" i="0" u="none" strike="noStrike" dirty="0" smtClean="0">
                        <a:solidFill>
                          <a:schemeClr val="tx2"/>
                        </a:solidFill>
                        <a:effectLst/>
                        <a:latin typeface="Calibri"/>
                      </a:endParaRPr>
                    </a:p>
                    <a:p>
                      <a:pPr marL="171450" indent="-171450" algn="l" fontAlgn="b">
                        <a:buFont typeface="Wingdings" panose="05000000000000000000" pitchFamily="2" charset="2"/>
                        <a:buChar char="§"/>
                      </a:pPr>
                      <a:r>
                        <a:rPr lang="en-US" sz="800" b="0" i="0" u="none" strike="noStrike" dirty="0" smtClean="0">
                          <a:solidFill>
                            <a:schemeClr val="tx2"/>
                          </a:solidFill>
                          <a:effectLst/>
                          <a:latin typeface="Calibri"/>
                        </a:rPr>
                        <a:t>Develop</a:t>
                      </a:r>
                      <a:r>
                        <a:rPr lang="en-US" sz="800" b="0" i="0" u="none" strike="noStrike" baseline="0" dirty="0" smtClean="0">
                          <a:solidFill>
                            <a:schemeClr val="tx2"/>
                          </a:solidFill>
                          <a:effectLst/>
                          <a:latin typeface="Calibri"/>
                        </a:rPr>
                        <a:t>ing </a:t>
                      </a:r>
                      <a:r>
                        <a:rPr lang="en-US" sz="800" b="0" i="0" u="none" strike="noStrike" dirty="0" smtClean="0">
                          <a:solidFill>
                            <a:schemeClr val="tx2"/>
                          </a:solidFill>
                          <a:effectLst/>
                          <a:latin typeface="Calibri"/>
                        </a:rPr>
                        <a:t>innovation products</a:t>
                      </a:r>
                      <a:r>
                        <a:rPr lang="en-US" sz="800" b="0" i="0" u="none" strike="noStrike" baseline="0" dirty="0" smtClean="0">
                          <a:solidFill>
                            <a:schemeClr val="tx2"/>
                          </a:solidFill>
                          <a:effectLst/>
                          <a:latin typeface="Calibri"/>
                        </a:rPr>
                        <a:t> in partnership with RBC teams and emerging technology companies  </a:t>
                      </a: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chemeClr val="tx2"/>
                          </a:solidFill>
                          <a:effectLst/>
                          <a:latin typeface="Calibri"/>
                        </a:rPr>
                        <a:t>14</a:t>
                      </a:r>
                      <a:r>
                        <a:rPr lang="en-US" sz="800" b="1" i="0" u="none" strike="noStrike" baseline="0" dirty="0" smtClean="0">
                          <a:solidFill>
                            <a:schemeClr val="tx2"/>
                          </a:solidFill>
                          <a:effectLst/>
                          <a:latin typeface="Calibri"/>
                        </a:rPr>
                        <a:t> </a:t>
                      </a:r>
                      <a:r>
                        <a:rPr lang="en-US" sz="800" b="1" i="0" u="none" strike="noStrike" dirty="0" smtClean="0">
                          <a:solidFill>
                            <a:schemeClr val="tx2"/>
                          </a:solidFill>
                          <a:effectLst/>
                          <a:latin typeface="Calibri"/>
                        </a:rPr>
                        <a:t>FTE</a:t>
                      </a:r>
                      <a:endParaRPr lang="en-US" sz="800" b="1" i="0" u="none" strike="noStrike" baseline="30000" dirty="0">
                        <a:solidFill>
                          <a:schemeClr val="tx2"/>
                        </a:solidFill>
                        <a:effectLst/>
                        <a:latin typeface="Calibri"/>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mn-lt"/>
                        </a:rPr>
                        <a:t>12</a:t>
                      </a:r>
                      <a:r>
                        <a:rPr lang="en-US" sz="800" b="1" i="0" u="none" strike="noStrike" baseline="0" dirty="0" smtClean="0">
                          <a:solidFill>
                            <a:schemeClr val="tx2"/>
                          </a:solidFill>
                          <a:effectLst/>
                          <a:latin typeface="+mn-lt"/>
                        </a:rPr>
                        <a:t> </a:t>
                      </a:r>
                      <a:r>
                        <a:rPr lang="en-US" sz="800" b="1" i="0" u="none" strike="noStrike" dirty="0" smtClean="0">
                          <a:solidFill>
                            <a:schemeClr val="tx2"/>
                          </a:solidFill>
                          <a:effectLst/>
                          <a:latin typeface="+mn-lt"/>
                        </a:rPr>
                        <a:t>FTE</a:t>
                      </a:r>
                      <a:endParaRPr lang="en-US" sz="800" b="1" i="0" u="none" strike="noStrike" baseline="30000" dirty="0" smtClean="0">
                        <a:solidFill>
                          <a:schemeClr val="tx2"/>
                        </a:solidFill>
                        <a:effectLst/>
                        <a:latin typeface="+mn-lt"/>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chemeClr val="tx2"/>
                          </a:solidFill>
                          <a:effectLst/>
                          <a:latin typeface="Calibri"/>
                        </a:rPr>
                        <a:t>14</a:t>
                      </a:r>
                      <a:r>
                        <a:rPr lang="en-US" sz="800" b="1" i="0" u="none" strike="noStrike" baseline="0" dirty="0" smtClean="0">
                          <a:solidFill>
                            <a:schemeClr val="tx2"/>
                          </a:solidFill>
                          <a:effectLst/>
                          <a:latin typeface="Calibri"/>
                        </a:rPr>
                        <a:t> </a:t>
                      </a:r>
                      <a:r>
                        <a:rPr lang="en-US" sz="800" b="1" i="0" u="none" strike="noStrike" dirty="0" smtClean="0">
                          <a:solidFill>
                            <a:schemeClr val="tx2"/>
                          </a:solidFill>
                          <a:effectLst/>
                          <a:latin typeface="Calibri"/>
                        </a:rPr>
                        <a:t>FTE</a:t>
                      </a:r>
                      <a:br>
                        <a:rPr lang="en-US" sz="800" b="1" i="0" u="none" strike="noStrike" dirty="0" smtClean="0">
                          <a:solidFill>
                            <a:schemeClr val="tx2"/>
                          </a:solidFill>
                          <a:effectLst/>
                          <a:latin typeface="Calibri"/>
                        </a:rPr>
                      </a:br>
                      <a:r>
                        <a:rPr lang="en-US" sz="800" b="0" i="0" u="none" strike="noStrike" dirty="0" smtClean="0">
                          <a:solidFill>
                            <a:schemeClr val="tx2"/>
                          </a:solidFill>
                          <a:effectLst/>
                          <a:latin typeface="Calibri"/>
                        </a:rPr>
                        <a:t>(+2</a:t>
                      </a:r>
                      <a:r>
                        <a:rPr lang="en-US" sz="800" b="0" i="0" u="none" strike="noStrike" baseline="0" dirty="0" smtClean="0">
                          <a:solidFill>
                            <a:schemeClr val="tx2"/>
                          </a:solidFill>
                          <a:effectLst/>
                          <a:latin typeface="Calibri"/>
                        </a:rPr>
                        <a:t> Emerging Tech)</a:t>
                      </a:r>
                      <a:endParaRPr lang="en-US" sz="800" b="1" i="0" u="none" strike="noStrike" baseline="30000" dirty="0">
                        <a:solidFill>
                          <a:schemeClr val="tx2"/>
                        </a:solidFill>
                        <a:effectLst/>
                        <a:latin typeface="Calibri"/>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mn-lt"/>
                        </a:rPr>
                        <a:t>12</a:t>
                      </a:r>
                      <a:r>
                        <a:rPr lang="en-US" sz="800" b="1" i="0" u="none" strike="noStrike" baseline="0" dirty="0" smtClean="0">
                          <a:solidFill>
                            <a:schemeClr val="tx2"/>
                          </a:solidFill>
                          <a:effectLst/>
                          <a:latin typeface="+mn-lt"/>
                        </a:rPr>
                        <a:t> </a:t>
                      </a:r>
                      <a:r>
                        <a:rPr lang="en-US" sz="800" b="1" i="0" u="none" strike="noStrike" dirty="0" smtClean="0">
                          <a:solidFill>
                            <a:schemeClr val="tx2"/>
                          </a:solidFill>
                          <a:effectLst/>
                          <a:latin typeface="+mn-lt"/>
                        </a:rPr>
                        <a:t>FTE</a:t>
                      </a:r>
                      <a:endParaRPr lang="en-US" sz="800" b="1" i="0" u="none" strike="noStrike" baseline="30000" dirty="0" smtClean="0">
                        <a:solidFill>
                          <a:schemeClr val="tx2"/>
                        </a:solidFill>
                        <a:effectLst/>
                        <a:latin typeface="+mn-lt"/>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chemeClr val="tx2"/>
                          </a:solidFill>
                          <a:effectLst/>
                          <a:latin typeface="Calibri"/>
                        </a:rPr>
                        <a:t>14</a:t>
                      </a:r>
                      <a:r>
                        <a:rPr lang="en-US" sz="800" b="1" i="0" u="none" strike="noStrike" baseline="0" dirty="0" smtClean="0">
                          <a:solidFill>
                            <a:schemeClr val="tx2"/>
                          </a:solidFill>
                          <a:effectLst/>
                          <a:latin typeface="Calibri"/>
                        </a:rPr>
                        <a:t> </a:t>
                      </a:r>
                      <a:r>
                        <a:rPr lang="en-US" sz="800" b="1" i="0" u="none" strike="noStrike" dirty="0" smtClean="0">
                          <a:solidFill>
                            <a:schemeClr val="tx2"/>
                          </a:solidFill>
                          <a:effectLst/>
                          <a:latin typeface="Calibri"/>
                        </a:rPr>
                        <a:t>FTE</a:t>
                      </a:r>
                      <a:endParaRPr lang="en-US" sz="800" b="1" i="0" u="none" strike="noStrike" baseline="30000" dirty="0">
                        <a:solidFill>
                          <a:schemeClr val="tx2"/>
                        </a:solidFill>
                        <a:effectLst/>
                        <a:latin typeface="Calibri"/>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547783">
                <a:tc>
                  <a:txBody>
                    <a:bodyPr/>
                    <a:lstStyle/>
                    <a:p>
                      <a:pPr marL="0" marR="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mn-lt"/>
                        </a:rPr>
                        <a:t>Blockchain</a:t>
                      </a:r>
                      <a:r>
                        <a:rPr lang="en-US" sz="800" b="1" i="0" u="none" strike="noStrike" baseline="0" dirty="0" smtClean="0">
                          <a:solidFill>
                            <a:schemeClr val="tx2"/>
                          </a:solidFill>
                          <a:effectLst/>
                          <a:latin typeface="+mn-lt"/>
                        </a:rPr>
                        <a:t> Lab &amp; COE </a:t>
                      </a:r>
                      <a:endParaRPr lang="en-US" sz="800" b="0" i="0" u="none" strike="noStrike" dirty="0" smtClean="0">
                        <a:solidFill>
                          <a:schemeClr val="tx2"/>
                        </a:solidFill>
                        <a:effectLst/>
                        <a:latin typeface="Calibri"/>
                      </a:endParaRPr>
                    </a:p>
                    <a:p>
                      <a:pPr marL="171450" indent="-171450" algn="l" fontAlgn="b">
                        <a:buFont typeface="Wingdings" panose="05000000000000000000" pitchFamily="2" charset="2"/>
                        <a:buChar char="§"/>
                      </a:pPr>
                      <a:r>
                        <a:rPr lang="en-US" sz="800" b="0" i="0" u="none" strike="noStrike" dirty="0" smtClean="0">
                          <a:solidFill>
                            <a:schemeClr val="tx2"/>
                          </a:solidFill>
                          <a:effectLst/>
                          <a:latin typeface="Calibri"/>
                        </a:rPr>
                        <a:t>Exploring use cases for </a:t>
                      </a:r>
                      <a:r>
                        <a:rPr lang="en-US" sz="800" b="0" i="0" u="none" strike="noStrike" dirty="0" err="1" smtClean="0">
                          <a:solidFill>
                            <a:schemeClr val="tx2"/>
                          </a:solidFill>
                          <a:effectLst/>
                          <a:latin typeface="Calibri"/>
                        </a:rPr>
                        <a:t>blockchain</a:t>
                      </a:r>
                      <a:r>
                        <a:rPr lang="en-US" sz="800" b="0" i="0" u="none" strike="noStrike" dirty="0" smtClean="0">
                          <a:solidFill>
                            <a:schemeClr val="tx2"/>
                          </a:solidFill>
                          <a:effectLst/>
                          <a:latin typeface="Calibri"/>
                        </a:rPr>
                        <a:t> technology in the finance industry</a:t>
                      </a:r>
                      <a:r>
                        <a:rPr lang="en-US" sz="800" b="0" i="0" u="none" strike="noStrike" baseline="0" dirty="0" smtClean="0">
                          <a:solidFill>
                            <a:schemeClr val="tx2"/>
                          </a:solidFill>
                          <a:effectLst/>
                          <a:latin typeface="Calibri"/>
                        </a:rPr>
                        <a:t> </a:t>
                      </a:r>
                      <a:endParaRPr lang="en-US" sz="800" b="0" i="0" u="none" strike="noStrike" dirty="0" smtClean="0">
                        <a:solidFill>
                          <a:schemeClr val="tx2"/>
                        </a:solidFill>
                        <a:effectLst/>
                        <a:latin typeface="Calibri"/>
                      </a:endParaRPr>
                    </a:p>
                    <a:p>
                      <a:pPr marL="171450" indent="-171450" algn="l" fontAlgn="b">
                        <a:buFont typeface="Wingdings" panose="05000000000000000000" pitchFamily="2" charset="2"/>
                        <a:buChar char="§"/>
                      </a:pPr>
                      <a:r>
                        <a:rPr lang="en-US" sz="800" b="0" i="0" u="none" strike="noStrike" dirty="0" smtClean="0">
                          <a:solidFill>
                            <a:schemeClr val="tx2"/>
                          </a:solidFill>
                          <a:effectLst/>
                          <a:latin typeface="Calibri"/>
                        </a:rPr>
                        <a:t>Delivering</a:t>
                      </a:r>
                      <a:r>
                        <a:rPr lang="en-US" sz="800" b="0" i="0" u="none" strike="noStrike" baseline="0" dirty="0" smtClean="0">
                          <a:solidFill>
                            <a:schemeClr val="tx2"/>
                          </a:solidFill>
                          <a:effectLst/>
                          <a:latin typeface="Calibri"/>
                        </a:rPr>
                        <a:t> </a:t>
                      </a:r>
                      <a:r>
                        <a:rPr lang="en-US" sz="800" b="0" i="0" u="none" strike="noStrike" dirty="0" smtClean="0">
                          <a:solidFill>
                            <a:schemeClr val="tx2"/>
                          </a:solidFill>
                          <a:effectLst/>
                          <a:latin typeface="Calibri"/>
                        </a:rPr>
                        <a:t> source code for real-world</a:t>
                      </a:r>
                      <a:r>
                        <a:rPr lang="en-US" sz="800" b="0" i="0" u="none" strike="noStrike" baseline="0" dirty="0" smtClean="0">
                          <a:solidFill>
                            <a:schemeClr val="tx2"/>
                          </a:solidFill>
                          <a:effectLst/>
                          <a:latin typeface="Calibri"/>
                        </a:rPr>
                        <a:t> use  </a:t>
                      </a:r>
                    </a:p>
                    <a:p>
                      <a:pPr marL="171450" indent="-171450" algn="l" fontAlgn="b">
                        <a:buFont typeface="Wingdings" panose="05000000000000000000" pitchFamily="2" charset="2"/>
                        <a:buChar char="§"/>
                      </a:pPr>
                      <a:r>
                        <a:rPr lang="en-US" sz="800" b="0" i="0" u="none" strike="noStrike" baseline="0" dirty="0" smtClean="0">
                          <a:solidFill>
                            <a:schemeClr val="tx2"/>
                          </a:solidFill>
                          <a:effectLst/>
                          <a:latin typeface="Calibri"/>
                        </a:rPr>
                        <a:t>Building  RBC expertise, community and best-practice </a:t>
                      </a: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chemeClr val="tx2"/>
                          </a:solidFill>
                          <a:effectLst/>
                          <a:latin typeface="Calibri"/>
                        </a:rPr>
                        <a:t>6 FTE</a:t>
                      </a:r>
                      <a:endParaRPr lang="en-US" sz="800" b="1" i="0" u="none" strike="noStrike" dirty="0">
                        <a:solidFill>
                          <a:schemeClr val="tx2"/>
                        </a:solidFill>
                        <a:effectLst/>
                        <a:latin typeface="Calibri"/>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chemeClr val="tx2"/>
                          </a:solidFill>
                          <a:effectLst/>
                          <a:latin typeface="Calibri"/>
                        </a:rPr>
                        <a:t>6 FTE</a:t>
                      </a:r>
                      <a:endParaRPr lang="en-US" sz="800" b="1" i="0" u="none" strike="noStrike" dirty="0">
                        <a:solidFill>
                          <a:schemeClr val="tx2"/>
                        </a:solidFill>
                        <a:effectLst/>
                        <a:latin typeface="Calibri"/>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chemeClr val="tx2"/>
                          </a:solidFill>
                          <a:effectLst/>
                          <a:latin typeface="Calibri"/>
                        </a:rPr>
                        <a:t>7 FTE </a:t>
                      </a:r>
                    </a:p>
                    <a:p>
                      <a:pPr marL="0" indent="0" algn="ctr" fontAlgn="b">
                        <a:buFont typeface="Wingdings" panose="05000000000000000000" pitchFamily="2" charset="2"/>
                        <a:buNone/>
                      </a:pPr>
                      <a:r>
                        <a:rPr kumimoji="0" lang="en-US" sz="800" b="0" i="0" u="none" strike="noStrike" kern="1200" cap="none" spc="0" normalizeH="0" baseline="0" noProof="0" dirty="0" smtClean="0">
                          <a:ln>
                            <a:noFill/>
                          </a:ln>
                          <a:solidFill>
                            <a:srgbClr val="000000"/>
                          </a:solidFill>
                          <a:effectLst/>
                          <a:uLnTx/>
                          <a:uFillTx/>
                          <a:latin typeface="+mn-lt"/>
                          <a:ea typeface="+mn-ea"/>
                          <a:cs typeface="+mn-cs"/>
                        </a:rPr>
                        <a:t>(+1 early 2019 Hire)</a:t>
                      </a:r>
                      <a:endParaRPr lang="en-US" sz="800" b="1" i="0" u="none" strike="noStrike" dirty="0">
                        <a:solidFill>
                          <a:schemeClr val="tx2"/>
                        </a:solidFill>
                        <a:effectLst/>
                        <a:latin typeface="Calibri"/>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chemeClr val="tx2"/>
                          </a:solidFill>
                          <a:effectLst/>
                          <a:latin typeface="Calibri"/>
                        </a:rPr>
                        <a:t>10 FTE</a:t>
                      </a:r>
                    </a:p>
                    <a:p>
                      <a:pPr marL="0" marR="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kumimoji="0" lang="en-US" sz="800" b="0" i="0" u="none" strike="noStrike" kern="1200" cap="none" spc="0" normalizeH="0" baseline="0" noProof="0" dirty="0" smtClean="0">
                          <a:ln>
                            <a:noFill/>
                          </a:ln>
                          <a:solidFill>
                            <a:srgbClr val="000000"/>
                          </a:solidFill>
                          <a:effectLst/>
                          <a:uLnTx/>
                          <a:uFillTx/>
                          <a:latin typeface="+mn-lt"/>
                          <a:ea typeface="+mn-ea"/>
                          <a:cs typeface="+mn-cs"/>
                        </a:rPr>
                        <a:t>(+4 vs. 2018 Target)</a:t>
                      </a:r>
                      <a:endParaRPr lang="en-US" sz="800" b="1" i="0" u="none" strike="noStrike" dirty="0" smtClean="0">
                        <a:solidFill>
                          <a:schemeClr val="tx2"/>
                        </a:solidFill>
                        <a:effectLst/>
                        <a:latin typeface="+mn-lt"/>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Calibri"/>
                        </a:rPr>
                        <a:t>10 FTE</a:t>
                      </a:r>
                      <a:endParaRPr lang="en-US" sz="800" b="0" i="0" u="none" strike="noStrike" dirty="0" smtClean="0">
                        <a:solidFill>
                          <a:schemeClr val="tx2"/>
                        </a:solidFill>
                        <a:effectLst/>
                        <a:latin typeface="+mn-lt"/>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547783">
                <a:tc>
                  <a:txBody>
                    <a:bodyPr/>
                    <a:lstStyle/>
                    <a:p>
                      <a:pPr marL="0" marR="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mn-lt"/>
                        </a:rPr>
                        <a:t>Cybersecurity</a:t>
                      </a:r>
                      <a:r>
                        <a:rPr lang="en-US" sz="800" b="1" i="0" u="none" strike="noStrike" baseline="0" dirty="0" smtClean="0">
                          <a:solidFill>
                            <a:schemeClr val="tx2"/>
                          </a:solidFill>
                          <a:effectLst/>
                          <a:latin typeface="+mn-lt"/>
                        </a:rPr>
                        <a:t> Lab </a:t>
                      </a:r>
                      <a:endParaRPr lang="en-US" sz="800" b="0" i="0" u="none" strike="noStrike" dirty="0" smtClean="0">
                        <a:solidFill>
                          <a:schemeClr val="tx2"/>
                        </a:solidFill>
                        <a:effectLst/>
                        <a:latin typeface="Calibri"/>
                      </a:endParaRPr>
                    </a:p>
                    <a:p>
                      <a:pPr marL="171450" indent="-171450" algn="l" fontAlgn="b">
                        <a:buFont typeface="Wingdings" panose="05000000000000000000" pitchFamily="2" charset="2"/>
                        <a:buChar char="§"/>
                      </a:pPr>
                      <a:r>
                        <a:rPr lang="en-US" sz="800" b="0" i="0" u="none" strike="noStrike" dirty="0" smtClean="0">
                          <a:solidFill>
                            <a:schemeClr val="tx2"/>
                          </a:solidFill>
                          <a:effectLst/>
                          <a:latin typeface="Calibri"/>
                        </a:rPr>
                        <a:t>Partnering with academic</a:t>
                      </a:r>
                      <a:r>
                        <a:rPr lang="en-US" sz="800" b="0" i="0" u="none" strike="noStrike" baseline="0" dirty="0" smtClean="0">
                          <a:solidFill>
                            <a:schemeClr val="tx2"/>
                          </a:solidFill>
                          <a:effectLst/>
                          <a:latin typeface="Calibri"/>
                        </a:rPr>
                        <a:t> institutions and start-ups </a:t>
                      </a:r>
                    </a:p>
                    <a:p>
                      <a:pPr marL="171450" indent="-171450" algn="l" fontAlgn="b">
                        <a:buFont typeface="Wingdings" panose="05000000000000000000" pitchFamily="2" charset="2"/>
                        <a:buChar char="§"/>
                      </a:pPr>
                      <a:r>
                        <a:rPr lang="en-US" sz="800" b="0" i="0" u="none" strike="noStrike" baseline="0" dirty="0" smtClean="0">
                          <a:solidFill>
                            <a:schemeClr val="tx2"/>
                          </a:solidFill>
                          <a:effectLst/>
                          <a:latin typeface="Calibri"/>
                        </a:rPr>
                        <a:t>Developing security solutions for RBC and the industry </a:t>
                      </a:r>
                    </a:p>
                    <a:p>
                      <a:pPr marL="171450" indent="-171450" algn="l" fontAlgn="b">
                        <a:buFont typeface="Wingdings" panose="05000000000000000000" pitchFamily="2" charset="2"/>
                        <a:buChar char="§"/>
                      </a:pPr>
                      <a:r>
                        <a:rPr lang="en-US" sz="800" b="0" i="0" u="none" strike="noStrike" baseline="0" dirty="0" smtClean="0">
                          <a:solidFill>
                            <a:schemeClr val="tx2"/>
                          </a:solidFill>
                          <a:effectLst/>
                          <a:latin typeface="Calibri"/>
                        </a:rPr>
                        <a:t>Researching  and producing original IP to be published or patented </a:t>
                      </a:r>
                      <a:endParaRPr lang="en-US" sz="800" b="0" i="0" u="none" strike="noStrike" dirty="0">
                        <a:solidFill>
                          <a:schemeClr val="tx2"/>
                        </a:solidFill>
                        <a:effectLst/>
                        <a:latin typeface="Calibri"/>
                      </a:endParaRP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chemeClr val="tx2"/>
                          </a:solidFill>
                          <a:effectLst/>
                          <a:latin typeface="Calibri"/>
                        </a:rPr>
                        <a:t>5 FTE</a:t>
                      </a: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chemeClr val="tx2"/>
                          </a:solidFill>
                          <a:effectLst/>
                          <a:latin typeface="Calibri"/>
                        </a:rPr>
                        <a:t>5 FTE</a:t>
                      </a:r>
                      <a:endParaRPr lang="en-US" sz="800" b="1" i="0" u="none" strike="noStrike" dirty="0">
                        <a:solidFill>
                          <a:schemeClr val="tx2"/>
                        </a:solidFill>
                        <a:effectLst/>
                        <a:latin typeface="Calibri"/>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chemeClr val="tx2"/>
                          </a:solidFill>
                          <a:effectLst/>
                          <a:latin typeface="Calibri"/>
                        </a:rPr>
                        <a:t>5 FTE</a:t>
                      </a: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chemeClr val="tx2"/>
                          </a:solidFill>
                          <a:effectLst/>
                          <a:latin typeface="Calibri"/>
                        </a:rPr>
                        <a:t>5 FTE</a:t>
                      </a:r>
                      <a:endParaRPr lang="en-US" sz="800" b="1" i="0" u="none" strike="noStrike" dirty="0">
                        <a:solidFill>
                          <a:schemeClr val="tx2"/>
                        </a:solidFill>
                        <a:effectLst/>
                        <a:latin typeface="Calibri"/>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chemeClr val="tx2"/>
                          </a:solidFill>
                          <a:effectLst/>
                          <a:latin typeface="Calibri"/>
                        </a:rPr>
                        <a:t>5 FTE</a:t>
                      </a:r>
                      <a:endParaRPr lang="en-US" sz="800" b="0" i="0" u="none" strike="noStrike" dirty="0" smtClean="0">
                        <a:solidFill>
                          <a:schemeClr val="tx2"/>
                        </a:solidFill>
                        <a:effectLst/>
                        <a:latin typeface="+mn-lt"/>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676371">
                <a:tc>
                  <a:txBody>
                    <a:bodyPr/>
                    <a:lstStyle/>
                    <a:p>
                      <a:pPr marL="0" marR="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mn-lt"/>
                        </a:rPr>
                        <a:t>Strategy &amp; Operations</a:t>
                      </a:r>
                      <a:endParaRPr lang="en-US" sz="800" b="0" i="0" u="none" strike="noStrike" dirty="0" smtClean="0">
                        <a:solidFill>
                          <a:schemeClr val="tx2"/>
                        </a:solidFill>
                        <a:effectLst/>
                        <a:latin typeface="Calibri"/>
                      </a:endParaRPr>
                    </a:p>
                    <a:p>
                      <a:pPr marL="171450" indent="-171450" algn="l" fontAlgn="b">
                        <a:buFont typeface="Wingdings" panose="05000000000000000000" pitchFamily="2" charset="2"/>
                        <a:buChar char="§"/>
                      </a:pPr>
                      <a:r>
                        <a:rPr lang="en-US" sz="800" b="0" i="0" u="none" strike="noStrike" dirty="0" smtClean="0">
                          <a:solidFill>
                            <a:schemeClr val="tx2"/>
                          </a:solidFill>
                          <a:effectLst/>
                          <a:latin typeface="Calibri"/>
                        </a:rPr>
                        <a:t>Managing and leading key initiatives,</a:t>
                      </a:r>
                      <a:r>
                        <a:rPr lang="en-US" sz="800" b="0" i="0" u="none" strike="noStrike" baseline="0" dirty="0" smtClean="0">
                          <a:solidFill>
                            <a:schemeClr val="tx2"/>
                          </a:solidFill>
                          <a:effectLst/>
                          <a:latin typeface="Calibri"/>
                        </a:rPr>
                        <a:t> including COE governance </a:t>
                      </a:r>
                      <a:endParaRPr lang="en-US" sz="800" b="0" i="0" u="none" strike="noStrike" dirty="0" smtClean="0">
                        <a:solidFill>
                          <a:schemeClr val="tx2"/>
                        </a:solidFill>
                        <a:effectLst/>
                        <a:latin typeface="Calibri"/>
                      </a:endParaRPr>
                    </a:p>
                    <a:p>
                      <a:pPr marL="171450" indent="-171450" algn="l" fontAlgn="b">
                        <a:buFont typeface="Wingdings" panose="05000000000000000000" pitchFamily="2" charset="2"/>
                        <a:buChar char="§"/>
                      </a:pPr>
                      <a:r>
                        <a:rPr lang="en-US" sz="800" b="0" i="0" u="none" strike="noStrike" dirty="0" smtClean="0">
                          <a:solidFill>
                            <a:schemeClr val="tx2"/>
                          </a:solidFill>
                          <a:effectLst/>
                          <a:latin typeface="Calibri"/>
                        </a:rPr>
                        <a:t>Supporting</a:t>
                      </a:r>
                      <a:r>
                        <a:rPr lang="en-US" sz="800" b="0" i="0" u="none" strike="noStrike" baseline="0" dirty="0" smtClean="0">
                          <a:solidFill>
                            <a:schemeClr val="tx2"/>
                          </a:solidFill>
                          <a:effectLst/>
                          <a:latin typeface="Calibri"/>
                        </a:rPr>
                        <a:t> communication and execution of all RBC innovation strategies</a:t>
                      </a:r>
                    </a:p>
                    <a:p>
                      <a:pPr marL="171450" indent="-171450" algn="l" fontAlgn="b">
                        <a:buFont typeface="Wingdings" panose="05000000000000000000" pitchFamily="2" charset="2"/>
                        <a:buChar char="§"/>
                      </a:pPr>
                      <a:r>
                        <a:rPr lang="en-US" sz="800" b="0" i="0" u="none" strike="noStrike" baseline="0" dirty="0" smtClean="0">
                          <a:solidFill>
                            <a:schemeClr val="tx2"/>
                          </a:solidFill>
                          <a:effectLst/>
                          <a:latin typeface="Calibri"/>
                        </a:rPr>
                        <a:t>Driving adoption and awareness of next-gen technologies across RBC</a:t>
                      </a:r>
                    </a:p>
                    <a:p>
                      <a:pPr marL="171450" indent="-171450" algn="l" fontAlgn="b">
                        <a:buFont typeface="Wingdings" panose="05000000000000000000" pitchFamily="2" charset="2"/>
                        <a:buChar char="§"/>
                      </a:pPr>
                      <a:r>
                        <a:rPr lang="en-US" sz="800" b="0" i="0" u="none" strike="noStrike" baseline="0" dirty="0" smtClean="0">
                          <a:solidFill>
                            <a:schemeClr val="tx2"/>
                          </a:solidFill>
                          <a:effectLst/>
                          <a:latin typeface="Calibri"/>
                        </a:rPr>
                        <a:t>Delivering operational efficiencies for I&amp;T, Innovation </a:t>
                      </a:r>
                      <a:endParaRPr lang="en-US" sz="800" b="0" i="0" u="none" strike="noStrike" dirty="0">
                        <a:solidFill>
                          <a:schemeClr val="tx2"/>
                        </a:solidFill>
                        <a:effectLst/>
                        <a:latin typeface="Calibri"/>
                      </a:endParaRP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chemeClr val="tx2"/>
                          </a:solidFill>
                          <a:effectLst/>
                          <a:latin typeface="Calibri"/>
                        </a:rPr>
                        <a:t>7 FTE</a:t>
                      </a:r>
                      <a:endParaRPr lang="en-US" sz="800" b="0" i="0" u="none" strike="noStrike" dirty="0" smtClean="0">
                        <a:solidFill>
                          <a:schemeClr val="tx2"/>
                        </a:solidFill>
                        <a:effectLst/>
                        <a:latin typeface="+mn-lt"/>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chemeClr val="tx2"/>
                          </a:solidFill>
                          <a:effectLst/>
                          <a:latin typeface="Calibri"/>
                        </a:rPr>
                        <a:t>3 FTE</a:t>
                      </a:r>
                      <a:endParaRPr lang="en-US" sz="800" b="1" i="0" u="none" strike="noStrike" dirty="0">
                        <a:solidFill>
                          <a:schemeClr val="tx2"/>
                        </a:solidFill>
                        <a:effectLst/>
                        <a:latin typeface="Calibri"/>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chemeClr val="tx2"/>
                          </a:solidFill>
                          <a:effectLst/>
                          <a:latin typeface="Calibri"/>
                        </a:rPr>
                        <a:t>8 FTE</a:t>
                      </a:r>
                    </a:p>
                    <a:p>
                      <a:pPr marL="0" marR="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0" u="none" strike="noStrike" dirty="0" smtClean="0">
                          <a:solidFill>
                            <a:schemeClr val="tx2"/>
                          </a:solidFill>
                          <a:effectLst/>
                          <a:latin typeface="+mn-lt"/>
                        </a:rPr>
                        <a:t>(+4 S&amp;O</a:t>
                      </a:r>
                      <a:r>
                        <a:rPr lang="en-US" sz="800" b="0" i="0" u="none" strike="noStrike" baseline="0" dirty="0" smtClean="0">
                          <a:solidFill>
                            <a:schemeClr val="tx2"/>
                          </a:solidFill>
                          <a:effectLst/>
                          <a:latin typeface="+mn-lt"/>
                        </a:rPr>
                        <a:t> build-out,</a:t>
                      </a:r>
                      <a:br>
                        <a:rPr lang="en-US" sz="800" b="0" i="0" u="none" strike="noStrike" baseline="0" dirty="0" smtClean="0">
                          <a:solidFill>
                            <a:schemeClr val="tx2"/>
                          </a:solidFill>
                          <a:effectLst/>
                          <a:latin typeface="+mn-lt"/>
                        </a:rPr>
                      </a:br>
                      <a:r>
                        <a:rPr lang="en-US" sz="800" b="0" i="0" u="none" strike="noStrike" baseline="0" dirty="0" smtClean="0">
                          <a:solidFill>
                            <a:schemeClr val="tx2"/>
                          </a:solidFill>
                          <a:effectLst/>
                          <a:latin typeface="+mn-lt"/>
                        </a:rPr>
                        <a:t>+1 Amplify hire</a:t>
                      </a:r>
                      <a:r>
                        <a:rPr lang="en-US" sz="800" b="0" i="0" u="none" strike="noStrike" dirty="0" smtClean="0">
                          <a:solidFill>
                            <a:schemeClr val="tx2"/>
                          </a:solidFill>
                          <a:effectLst/>
                          <a:latin typeface="+mn-lt"/>
                        </a:rPr>
                        <a:t>)</a:t>
                      </a: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chemeClr val="tx2"/>
                          </a:solidFill>
                          <a:effectLst/>
                          <a:latin typeface="Calibri"/>
                        </a:rPr>
                        <a:t>3 FTE</a:t>
                      </a:r>
                      <a:endParaRPr lang="en-US" sz="800" b="1" i="0" u="none" strike="noStrike" dirty="0">
                        <a:solidFill>
                          <a:schemeClr val="tx2"/>
                        </a:solidFill>
                        <a:effectLst/>
                        <a:latin typeface="Calibri"/>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chemeClr val="tx2"/>
                          </a:solidFill>
                          <a:effectLst/>
                          <a:latin typeface="Calibri"/>
                        </a:rPr>
                        <a:t>8 FTE</a:t>
                      </a: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547783">
                <a:tc>
                  <a:txBody>
                    <a:bodyPr/>
                    <a:lstStyle/>
                    <a:p>
                      <a:pPr marL="0" marR="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mn-lt"/>
                        </a:rPr>
                        <a:t>Partnerships </a:t>
                      </a:r>
                      <a:endParaRPr lang="en-US" sz="800" b="0" i="0" u="none" strike="noStrike" dirty="0" smtClean="0">
                        <a:solidFill>
                          <a:schemeClr val="tx2"/>
                        </a:solidFill>
                        <a:effectLst/>
                        <a:latin typeface="Calibri"/>
                      </a:endParaRPr>
                    </a:p>
                    <a:p>
                      <a:pPr marL="171450" indent="-171450" algn="l" fontAlgn="b">
                        <a:buFont typeface="Wingdings" panose="05000000000000000000" pitchFamily="2" charset="2"/>
                        <a:buChar char="§"/>
                      </a:pPr>
                      <a:r>
                        <a:rPr lang="en-US" sz="800" b="0" i="0" u="none" strike="noStrike" dirty="0" smtClean="0">
                          <a:solidFill>
                            <a:schemeClr val="tx2"/>
                          </a:solidFill>
                          <a:effectLst/>
                          <a:latin typeface="Calibri"/>
                        </a:rPr>
                        <a:t>Matching high-potential start-ups</a:t>
                      </a:r>
                      <a:r>
                        <a:rPr lang="en-US" sz="800" b="0" i="0" u="none" strike="noStrike" baseline="0" dirty="0" smtClean="0">
                          <a:solidFill>
                            <a:schemeClr val="tx2"/>
                          </a:solidFill>
                          <a:effectLst/>
                          <a:latin typeface="Calibri"/>
                        </a:rPr>
                        <a:t> with business needs </a:t>
                      </a:r>
                    </a:p>
                    <a:p>
                      <a:pPr marL="171450" indent="-171450" algn="l" fontAlgn="b">
                        <a:buFont typeface="Wingdings" panose="05000000000000000000" pitchFamily="2" charset="2"/>
                        <a:buChar char="§"/>
                      </a:pPr>
                      <a:r>
                        <a:rPr lang="en-US" sz="800" b="0" i="0" u="none" strike="noStrike" baseline="0" dirty="0" smtClean="0">
                          <a:solidFill>
                            <a:schemeClr val="tx2"/>
                          </a:solidFill>
                          <a:effectLst/>
                          <a:latin typeface="Calibri"/>
                        </a:rPr>
                        <a:t>Building and maintaining connections with the </a:t>
                      </a:r>
                      <a:r>
                        <a:rPr lang="en-US" sz="800" b="0" i="0" u="none" strike="noStrike" baseline="0" dirty="0" err="1" smtClean="0">
                          <a:solidFill>
                            <a:schemeClr val="tx2"/>
                          </a:solidFill>
                          <a:effectLst/>
                          <a:latin typeface="Calibri"/>
                        </a:rPr>
                        <a:t>fintech</a:t>
                      </a:r>
                      <a:r>
                        <a:rPr lang="en-US" sz="800" b="0" i="0" u="none" strike="noStrike" baseline="0" dirty="0" smtClean="0">
                          <a:solidFill>
                            <a:schemeClr val="tx2"/>
                          </a:solidFill>
                          <a:effectLst/>
                          <a:latin typeface="Calibri"/>
                        </a:rPr>
                        <a:t> and start-up ecosystem </a:t>
                      </a:r>
                      <a:endParaRPr lang="en-US" sz="800" b="0" i="0" u="none" strike="noStrike" dirty="0">
                        <a:solidFill>
                          <a:schemeClr val="tx2"/>
                        </a:solidFill>
                        <a:effectLst/>
                        <a:latin typeface="Calibri"/>
                      </a:endParaRP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chemeClr val="tx2"/>
                          </a:solidFill>
                          <a:effectLst/>
                          <a:latin typeface="Calibri"/>
                        </a:rPr>
                        <a:t>4 FTE</a:t>
                      </a: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chemeClr val="tx2"/>
                          </a:solidFill>
                          <a:effectLst/>
                          <a:latin typeface="Calibri"/>
                        </a:rPr>
                        <a:t>4 FTE</a:t>
                      </a:r>
                      <a:endParaRPr lang="en-US" sz="800" b="1" i="0" u="none" strike="noStrike" dirty="0">
                        <a:solidFill>
                          <a:schemeClr val="tx2"/>
                        </a:solidFill>
                        <a:effectLst/>
                        <a:latin typeface="Calibri"/>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chemeClr val="tx2"/>
                          </a:solidFill>
                          <a:effectLst/>
                          <a:latin typeface="Calibri"/>
                        </a:rPr>
                        <a:t>4 FTE</a:t>
                      </a: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chemeClr val="tx2"/>
                          </a:solidFill>
                          <a:effectLst/>
                          <a:latin typeface="Calibri"/>
                        </a:rPr>
                        <a:t>4 FTE</a:t>
                      </a:r>
                      <a:endParaRPr lang="en-US" sz="800" b="1" i="0" u="none" strike="noStrike" dirty="0">
                        <a:solidFill>
                          <a:schemeClr val="tx2"/>
                        </a:solidFill>
                        <a:effectLst/>
                        <a:latin typeface="Calibri"/>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Calibri"/>
                        </a:rPr>
                        <a:t>6 FTE</a:t>
                      </a:r>
                      <a:endParaRPr lang="en-US" sz="800" b="0" i="0" u="none" strike="noStrike" baseline="30000" dirty="0" smtClean="0">
                        <a:solidFill>
                          <a:schemeClr val="tx2"/>
                        </a:solidFill>
                        <a:effectLst/>
                        <a:latin typeface="+mn-lt"/>
                      </a:endParaRPr>
                    </a:p>
                  </a:txBody>
                  <a:tcPr marL="16717" marR="16717" marT="16717" marB="1671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62021">
                <a:tc>
                  <a:txBody>
                    <a:bodyPr/>
                    <a:lstStyle/>
                    <a:p>
                      <a:pPr marL="0" marR="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baseline="0" dirty="0" smtClean="0">
                          <a:solidFill>
                            <a:srgbClr val="000000"/>
                          </a:solidFill>
                          <a:effectLst/>
                          <a:latin typeface="+mn-lt"/>
                        </a:rPr>
                        <a:t>Co-Ops  (Year-End) </a:t>
                      </a: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rgbClr val="000000"/>
                          </a:solidFill>
                          <a:effectLst/>
                          <a:latin typeface="+mn-lt"/>
                        </a:rPr>
                        <a:t>2 Co-Op</a:t>
                      </a: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rgbClr val="000000"/>
                          </a:solidFill>
                          <a:effectLst/>
                          <a:latin typeface="+mn-lt"/>
                        </a:rPr>
                        <a:t>-</a:t>
                      </a: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rgbClr val="000000"/>
                          </a:solidFill>
                          <a:effectLst/>
                          <a:latin typeface="+mn-lt"/>
                        </a:rPr>
                        <a:t>4 Co-Op</a:t>
                      </a: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indent="0" algn="ctr" fontAlgn="b">
                        <a:buFont typeface="Wingdings" panose="05000000000000000000" pitchFamily="2" charset="2"/>
                        <a:buNone/>
                      </a:pPr>
                      <a:r>
                        <a:rPr lang="en-US" sz="800" b="1" i="0" u="none" strike="noStrike" baseline="0" dirty="0" smtClean="0">
                          <a:solidFill>
                            <a:srgbClr val="000000"/>
                          </a:solidFill>
                          <a:effectLst/>
                          <a:latin typeface="+mn-lt"/>
                        </a:rPr>
                        <a:t>-</a:t>
                      </a: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indent="0" algn="ctr" fontAlgn="b">
                        <a:buFont typeface="Wingdings" panose="05000000000000000000" pitchFamily="2" charset="2"/>
                        <a:buNone/>
                      </a:pPr>
                      <a:r>
                        <a:rPr lang="en-US" sz="800" b="1" i="0" u="none" strike="noStrike" baseline="0" dirty="0" smtClean="0">
                          <a:solidFill>
                            <a:srgbClr val="000000"/>
                          </a:solidFill>
                          <a:effectLst/>
                          <a:latin typeface="Calibri"/>
                        </a:rPr>
                        <a:t>4 Co-Op</a:t>
                      </a: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r>
              <a:tr h="676371">
                <a:tc>
                  <a:txBody>
                    <a:bodyPr/>
                    <a:lstStyle/>
                    <a:p>
                      <a:pPr marL="0" marR="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0" u="none" strike="noStrike" baseline="0" dirty="0" smtClean="0">
                          <a:solidFill>
                            <a:srgbClr val="000000"/>
                          </a:solidFill>
                          <a:effectLst/>
                          <a:latin typeface="+mn-lt"/>
                        </a:rPr>
                        <a:t>Plan (2018 Emerging Forecast, 2019 Plan)  </a:t>
                      </a: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20000"/>
                        <a:lumOff val="80000"/>
                      </a:schemeClr>
                    </a:solidFill>
                  </a:tcPr>
                </a:tc>
                <a:tc>
                  <a:txBody>
                    <a:bodyPr/>
                    <a:lstStyle/>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rgbClr val="000000"/>
                          </a:solidFill>
                          <a:effectLst/>
                          <a:latin typeface="+mn-lt"/>
                        </a:rPr>
                        <a:t>30 FTE</a:t>
                      </a:r>
                      <a:br>
                        <a:rPr lang="en-US" sz="800" b="1" i="0" u="none" strike="noStrike" dirty="0" smtClean="0">
                          <a:solidFill>
                            <a:srgbClr val="000000"/>
                          </a:solidFill>
                          <a:effectLst/>
                          <a:latin typeface="+mn-lt"/>
                        </a:rPr>
                      </a:br>
                      <a:r>
                        <a:rPr lang="en-US" sz="800" b="0" i="0" u="none" strike="noStrike" dirty="0" smtClean="0">
                          <a:solidFill>
                            <a:srgbClr val="000000"/>
                          </a:solidFill>
                          <a:effectLst/>
                          <a:latin typeface="+mn-lt"/>
                        </a:rPr>
                        <a:t>(+6 Blockchain)</a:t>
                      </a:r>
                      <a:endParaRPr lang="en-US" sz="800" b="1" i="0" u="none" strike="noStrike" dirty="0" smtClean="0">
                        <a:solidFill>
                          <a:srgbClr val="000000"/>
                        </a:solidFill>
                        <a:effectLst/>
                        <a:latin typeface="+mn-lt"/>
                      </a:endParaRP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20000"/>
                        <a:lumOff val="80000"/>
                      </a:schemeClr>
                    </a:solidFill>
                  </a:tcPr>
                </a:tc>
                <a:tc>
                  <a:txBody>
                    <a:bodyPr/>
                    <a:lstStyle/>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kumimoji="0" lang="en-US" sz="800" b="1" i="0" u="none" strike="noStrike" kern="1200" cap="none" spc="0" normalizeH="0" baseline="0" noProof="0" dirty="0" smtClean="0">
                          <a:ln>
                            <a:noFill/>
                          </a:ln>
                          <a:solidFill>
                            <a:srgbClr val="000000"/>
                          </a:solidFill>
                          <a:effectLst/>
                          <a:uLnTx/>
                          <a:uFillTx/>
                          <a:latin typeface="+mn-lt"/>
                          <a:ea typeface="+mn-ea"/>
                          <a:cs typeface="+mn-cs"/>
                        </a:rPr>
                        <a:t>24 FTE </a:t>
                      </a:r>
                      <a:r>
                        <a:rPr kumimoji="0" lang="en-US" sz="800" b="0" i="0" u="none" strike="noStrike" kern="1200" cap="none" spc="0" normalizeH="0" baseline="0" noProof="0" dirty="0" smtClean="0">
                          <a:ln>
                            <a:noFill/>
                          </a:ln>
                          <a:solidFill>
                            <a:srgbClr val="000000"/>
                          </a:solidFill>
                          <a:effectLst/>
                          <a:uLnTx/>
                          <a:uFillTx/>
                          <a:latin typeface="+mn-lt"/>
                          <a:ea typeface="+mn-ea"/>
                          <a:cs typeface="+mn-cs"/>
                        </a:rPr>
                        <a:t/>
                      </a:r>
                      <a:br>
                        <a:rPr kumimoji="0" lang="en-US" sz="800" b="0" i="0" u="none" strike="noStrike" kern="1200" cap="none" spc="0" normalizeH="0" baseline="0" noProof="0" dirty="0" smtClean="0">
                          <a:ln>
                            <a:noFill/>
                          </a:ln>
                          <a:solidFill>
                            <a:srgbClr val="000000"/>
                          </a:solidFill>
                          <a:effectLst/>
                          <a:uLnTx/>
                          <a:uFillTx/>
                          <a:latin typeface="+mn-lt"/>
                          <a:ea typeface="+mn-ea"/>
                          <a:cs typeface="+mn-cs"/>
                        </a:rPr>
                      </a:br>
                      <a:r>
                        <a:rPr kumimoji="0" lang="en-US" sz="800" b="0" i="0" u="none" strike="noStrike" kern="1200" cap="none" spc="0" normalizeH="0" baseline="0" noProof="0" dirty="0" smtClean="0">
                          <a:ln>
                            <a:noFill/>
                          </a:ln>
                          <a:solidFill>
                            <a:srgbClr val="000000"/>
                          </a:solidFill>
                          <a:effectLst/>
                          <a:uLnTx/>
                          <a:uFillTx/>
                          <a:latin typeface="+mn-lt"/>
                          <a:ea typeface="+mn-ea"/>
                          <a:cs typeface="+mn-cs"/>
                        </a:rPr>
                        <a:t>(+6 Blockchain)</a:t>
                      </a:r>
                    </a:p>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endParaRPr kumimoji="0" lang="en-US" sz="8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rgbClr val="000000"/>
                          </a:solidFill>
                          <a:effectLst/>
                          <a:latin typeface="+mn-lt"/>
                        </a:rPr>
                        <a:t>-6 vs. Original Plan</a:t>
                      </a: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20000"/>
                        <a:lumOff val="80000"/>
                      </a:schemeClr>
                    </a:solidFill>
                  </a:tcPr>
                </a:tc>
                <a:tc>
                  <a:txBody>
                    <a:bodyPr/>
                    <a:lstStyle/>
                    <a:p>
                      <a:pPr marL="0" indent="0" algn="ctr" fontAlgn="b">
                        <a:buFont typeface="Wingdings" panose="05000000000000000000" pitchFamily="2" charset="2"/>
                        <a:buNone/>
                      </a:pPr>
                      <a:r>
                        <a:rPr lang="en-US" sz="800" b="1" i="0" u="none" strike="noStrike" dirty="0" smtClean="0">
                          <a:solidFill>
                            <a:srgbClr val="000000"/>
                          </a:solidFill>
                          <a:effectLst/>
                          <a:latin typeface="Calibri"/>
                        </a:rPr>
                        <a:t>31 FTE</a:t>
                      </a:r>
                    </a:p>
                    <a:p>
                      <a:pPr marL="0" indent="0" algn="ctr" fontAlgn="b">
                        <a:buFont typeface="Wingdings" panose="05000000000000000000" pitchFamily="2" charset="2"/>
                        <a:buNone/>
                      </a:pPr>
                      <a:r>
                        <a:rPr lang="en-US" sz="800" b="0" i="0" u="none" strike="noStrike" dirty="0" smtClean="0">
                          <a:solidFill>
                            <a:srgbClr val="000000"/>
                          </a:solidFill>
                          <a:effectLst/>
                          <a:latin typeface="Calibri"/>
                        </a:rPr>
                        <a:t>(+ 7 Blockchain)</a:t>
                      </a:r>
                      <a:br>
                        <a:rPr lang="en-US" sz="800" b="0" i="0" u="none" strike="noStrike" dirty="0" smtClean="0">
                          <a:solidFill>
                            <a:srgbClr val="000000"/>
                          </a:solidFill>
                          <a:effectLst/>
                          <a:latin typeface="Calibri"/>
                        </a:rPr>
                      </a:br>
                      <a:endParaRPr lang="en-US" sz="800" b="0" i="0" u="none" strike="noStrike" dirty="0" smtClean="0">
                        <a:solidFill>
                          <a:srgbClr val="000000"/>
                        </a:solidFill>
                        <a:effectLst/>
                        <a:latin typeface="Calibri"/>
                      </a:endParaRPr>
                    </a:p>
                    <a:p>
                      <a:pPr marL="0" indent="0" algn="ctr" fontAlgn="b">
                        <a:buFont typeface="Wingdings" panose="05000000000000000000" pitchFamily="2" charset="2"/>
                        <a:buNone/>
                      </a:pPr>
                      <a:r>
                        <a:rPr lang="en-US" sz="800" b="1" i="0" u="none" strike="noStrike" dirty="0" smtClean="0">
                          <a:solidFill>
                            <a:srgbClr val="000000"/>
                          </a:solidFill>
                          <a:effectLst/>
                          <a:latin typeface="Calibri"/>
                        </a:rPr>
                        <a:t>+1 FTE vs. Original Plan</a:t>
                      </a:r>
                    </a:p>
                    <a:p>
                      <a:pPr marL="0" indent="0" algn="ctr" fontAlgn="b">
                        <a:buFont typeface="Wingdings" panose="05000000000000000000" pitchFamily="2" charset="2"/>
                        <a:buNone/>
                      </a:pPr>
                      <a:r>
                        <a:rPr lang="en-US" sz="800" b="1" i="0" u="none" strike="noStrike" dirty="0" smtClean="0">
                          <a:solidFill>
                            <a:srgbClr val="000000"/>
                          </a:solidFill>
                          <a:effectLst/>
                          <a:latin typeface="Calibri"/>
                        </a:rPr>
                        <a:t>+7 FTE vs.</a:t>
                      </a:r>
                      <a:r>
                        <a:rPr lang="en-US" sz="800" b="1" i="0" u="none" strike="noStrike" baseline="0" dirty="0" smtClean="0">
                          <a:solidFill>
                            <a:srgbClr val="000000"/>
                          </a:solidFill>
                          <a:effectLst/>
                          <a:latin typeface="Calibri"/>
                        </a:rPr>
                        <a:t> 2018 Target</a:t>
                      </a: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20000"/>
                        <a:lumOff val="80000"/>
                      </a:schemeClr>
                    </a:solidFill>
                  </a:tcPr>
                </a:tc>
                <a:tc>
                  <a:txBody>
                    <a:bodyPr/>
                    <a:lstStyle/>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r>
                        <a:rPr kumimoji="0" lang="en-US" sz="800" b="1" i="0" u="none" strike="noStrike" kern="1200" cap="none" spc="0" normalizeH="0" baseline="0" noProof="0" dirty="0" smtClean="0">
                          <a:ln>
                            <a:noFill/>
                          </a:ln>
                          <a:solidFill>
                            <a:srgbClr val="000000"/>
                          </a:solidFill>
                          <a:effectLst/>
                          <a:uLnTx/>
                          <a:uFillTx/>
                          <a:latin typeface="+mn-lt"/>
                          <a:ea typeface="+mn-ea"/>
                          <a:cs typeface="+mn-cs"/>
                        </a:rPr>
                        <a:t>24 FTE </a:t>
                      </a:r>
                      <a:br>
                        <a:rPr kumimoji="0" lang="en-US" sz="800" b="1" i="0" u="none" strike="noStrike" kern="1200" cap="none" spc="0" normalizeH="0" baseline="0" noProof="0" dirty="0" smtClean="0">
                          <a:ln>
                            <a:noFill/>
                          </a:ln>
                          <a:solidFill>
                            <a:srgbClr val="000000"/>
                          </a:solidFill>
                          <a:effectLst/>
                          <a:uLnTx/>
                          <a:uFillTx/>
                          <a:latin typeface="+mn-lt"/>
                          <a:ea typeface="+mn-ea"/>
                          <a:cs typeface="+mn-cs"/>
                        </a:rPr>
                      </a:br>
                      <a:r>
                        <a:rPr kumimoji="0" lang="en-US" sz="800" b="0" i="0" u="none" strike="noStrike" kern="1200" cap="none" spc="0" normalizeH="0" baseline="0" noProof="0" dirty="0" smtClean="0">
                          <a:ln>
                            <a:noFill/>
                          </a:ln>
                          <a:solidFill>
                            <a:srgbClr val="000000"/>
                          </a:solidFill>
                          <a:effectLst/>
                          <a:uLnTx/>
                          <a:uFillTx/>
                          <a:latin typeface="+mn-lt"/>
                          <a:ea typeface="+mn-ea"/>
                          <a:cs typeface="+mn-cs"/>
                        </a:rPr>
                        <a:t>(+10 Blockchain)</a:t>
                      </a:r>
                    </a:p>
                    <a:p>
                      <a:pPr marL="0" marR="0" lvl="0" indent="0" algn="ctr" defTabSz="599918" rtl="0" eaLnBrk="1" fontAlgn="b" latinLnBrk="0" hangingPunct="1">
                        <a:lnSpc>
                          <a:spcPct val="100000"/>
                        </a:lnSpc>
                        <a:spcBef>
                          <a:spcPts val="0"/>
                        </a:spcBef>
                        <a:spcAft>
                          <a:spcPts val="0"/>
                        </a:spcAft>
                        <a:buClrTx/>
                        <a:buSzTx/>
                        <a:buFont typeface="Wingdings" panose="05000000000000000000" pitchFamily="2" charset="2"/>
                        <a:buNone/>
                        <a:tabLst/>
                        <a:defRPr/>
                      </a:pPr>
                      <a:endParaRPr kumimoji="0" lang="en-US" sz="800" b="0" i="0" u="none" strike="noStrike" kern="1200" cap="none" spc="0" normalizeH="0" baseline="0" noProof="0" dirty="0" smtClean="0">
                        <a:ln>
                          <a:noFill/>
                        </a:ln>
                        <a:solidFill>
                          <a:srgbClr val="000000"/>
                        </a:solidFill>
                        <a:effectLst/>
                        <a:uLnTx/>
                        <a:uFillTx/>
                        <a:latin typeface="+mn-lt"/>
                        <a:ea typeface="+mn-ea"/>
                        <a:cs typeface="+mn-cs"/>
                      </a:endParaRPr>
                    </a:p>
                    <a:p>
                      <a:pPr marL="0" indent="0" algn="ctr" fontAlgn="b">
                        <a:buFont typeface="Wingdings" panose="05000000000000000000" pitchFamily="2" charset="2"/>
                        <a:buNone/>
                      </a:pPr>
                      <a:r>
                        <a:rPr lang="en-US" sz="800" b="1" i="0" u="none" strike="noStrike" dirty="0" smtClean="0">
                          <a:solidFill>
                            <a:srgbClr val="000000"/>
                          </a:solidFill>
                          <a:effectLst/>
                          <a:latin typeface="+mn-lt"/>
                        </a:rPr>
                        <a:t>-7 vs.</a:t>
                      </a:r>
                      <a:r>
                        <a:rPr lang="en-US" sz="800" b="1" i="0" u="none" strike="noStrike" baseline="0" dirty="0" smtClean="0">
                          <a:solidFill>
                            <a:srgbClr val="000000"/>
                          </a:solidFill>
                          <a:effectLst/>
                          <a:latin typeface="+mn-lt"/>
                        </a:rPr>
                        <a:t> 2018 Actual</a:t>
                      </a: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20000"/>
                        <a:lumOff val="80000"/>
                      </a:schemeClr>
                    </a:solidFill>
                  </a:tcPr>
                </a:tc>
                <a:tc>
                  <a:txBody>
                    <a:bodyPr/>
                    <a:lstStyle/>
                    <a:p>
                      <a:pPr marL="0" indent="0" algn="ctr" fontAlgn="b">
                        <a:buFont typeface="Wingdings" panose="05000000000000000000" pitchFamily="2" charset="2"/>
                        <a:buNone/>
                      </a:pPr>
                      <a:r>
                        <a:rPr lang="en-US" sz="800" b="1" i="0" u="none" strike="noStrike" dirty="0" smtClean="0">
                          <a:solidFill>
                            <a:srgbClr val="000000"/>
                          </a:solidFill>
                          <a:effectLst/>
                          <a:latin typeface="Calibri"/>
                        </a:rPr>
                        <a:t>31</a:t>
                      </a:r>
                      <a:r>
                        <a:rPr lang="en-US" sz="800" b="1" i="0" u="none" strike="noStrike" baseline="0" dirty="0" smtClean="0">
                          <a:solidFill>
                            <a:srgbClr val="000000"/>
                          </a:solidFill>
                          <a:effectLst/>
                          <a:latin typeface="Calibri"/>
                        </a:rPr>
                        <a:t> </a:t>
                      </a:r>
                      <a:r>
                        <a:rPr lang="en-US" sz="800" b="1" i="0" u="none" strike="noStrike" dirty="0" smtClean="0">
                          <a:solidFill>
                            <a:srgbClr val="000000"/>
                          </a:solidFill>
                          <a:effectLst/>
                          <a:latin typeface="Calibri"/>
                        </a:rPr>
                        <a:t>FTE</a:t>
                      </a:r>
                    </a:p>
                    <a:p>
                      <a:pPr marL="0" indent="0" algn="ctr" fontAlgn="b">
                        <a:buFont typeface="Wingdings" panose="05000000000000000000" pitchFamily="2" charset="2"/>
                        <a:buNone/>
                      </a:pPr>
                      <a:r>
                        <a:rPr lang="en-US" sz="800" b="0" i="0" u="none" strike="noStrike" dirty="0" smtClean="0">
                          <a:solidFill>
                            <a:srgbClr val="000000"/>
                          </a:solidFill>
                          <a:effectLst/>
                          <a:latin typeface="Calibri"/>
                        </a:rPr>
                        <a:t>(+10</a:t>
                      </a:r>
                      <a:r>
                        <a:rPr lang="en-US" sz="800" b="0" i="0" u="none" strike="noStrike" baseline="0" dirty="0" smtClean="0">
                          <a:solidFill>
                            <a:srgbClr val="000000"/>
                          </a:solidFill>
                          <a:effectLst/>
                          <a:latin typeface="Calibri"/>
                        </a:rPr>
                        <a:t> </a:t>
                      </a:r>
                      <a:r>
                        <a:rPr lang="en-US" sz="800" b="0" i="0" u="none" strike="noStrike" dirty="0" smtClean="0">
                          <a:solidFill>
                            <a:srgbClr val="000000"/>
                          </a:solidFill>
                          <a:effectLst/>
                          <a:latin typeface="Calibri"/>
                        </a:rPr>
                        <a:t>Blockchain)</a:t>
                      </a:r>
                      <a:br>
                        <a:rPr lang="en-US" sz="800" b="0" i="0" u="none" strike="noStrike" dirty="0" smtClean="0">
                          <a:solidFill>
                            <a:srgbClr val="000000"/>
                          </a:solidFill>
                          <a:effectLst/>
                          <a:latin typeface="Calibri"/>
                        </a:rPr>
                      </a:br>
                      <a:r>
                        <a:rPr lang="en-US" sz="800" b="0" i="0" u="none" strike="noStrike" dirty="0" smtClean="0">
                          <a:solidFill>
                            <a:srgbClr val="000000"/>
                          </a:solidFill>
                          <a:effectLst/>
                          <a:latin typeface="Calibri"/>
                        </a:rPr>
                        <a:t>(+4 Co-Op)</a:t>
                      </a:r>
                    </a:p>
                  </a:txBody>
                  <a:tcPr marL="16717" marR="16717" marT="16717" marB="1671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20000"/>
                        <a:lumOff val="80000"/>
                      </a:schemeClr>
                    </a:solidFill>
                  </a:tcPr>
                </a:tc>
              </a:tr>
            </a:tbl>
          </a:graphicData>
        </a:graphic>
      </p:graphicFrame>
      <p:graphicFrame>
        <p:nvGraphicFramePr>
          <p:cNvPr id="6" name="Table 5"/>
          <p:cNvGraphicFramePr>
            <a:graphicFrameLocks noGrp="1"/>
          </p:cNvGraphicFramePr>
          <p:nvPr>
            <p:extLst/>
          </p:nvPr>
        </p:nvGraphicFramePr>
        <p:xfrm>
          <a:off x="6860803" y="420847"/>
          <a:ext cx="4387103" cy="340757"/>
        </p:xfrm>
        <a:graphic>
          <a:graphicData uri="http://schemas.openxmlformats.org/drawingml/2006/table">
            <a:tbl>
              <a:tblPr firstRow="1" bandRow="1">
                <a:tableStyleId>{2D5ABB26-0587-4C30-8999-92F81FD0307C}</a:tableStyleId>
              </a:tblPr>
              <a:tblGrid>
                <a:gridCol w="1289027"/>
                <a:gridCol w="1268848"/>
                <a:gridCol w="1829228"/>
              </a:tblGrid>
              <a:tr h="340757">
                <a:tc>
                  <a:txBody>
                    <a:bodyPr/>
                    <a:lstStyle/>
                    <a:p>
                      <a:pPr algn="ctr"/>
                      <a:r>
                        <a:rPr lang="en-US" sz="800" b="1" dirty="0" smtClean="0">
                          <a:solidFill>
                            <a:schemeClr val="bg1"/>
                          </a:solidFill>
                        </a:rPr>
                        <a:t>2018 Emerging</a:t>
                      </a:r>
                      <a:r>
                        <a:rPr lang="en-US" sz="800" b="1" baseline="0" dirty="0" smtClean="0">
                          <a:solidFill>
                            <a:schemeClr val="bg1"/>
                          </a:solidFill>
                        </a:rPr>
                        <a:t> Forecast</a:t>
                      </a:r>
                      <a:endParaRPr lang="en-US" sz="800" b="1" dirty="0">
                        <a:solidFill>
                          <a:schemeClr val="bg1"/>
                        </a:solidFill>
                      </a:endParaRPr>
                    </a:p>
                  </a:txBody>
                  <a:tcPr marL="83582" marR="83582" marT="41791" marB="4179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50000"/>
                      </a:schemeClr>
                    </a:solidFill>
                  </a:tcPr>
                </a:tc>
                <a:tc>
                  <a:txBody>
                    <a:bodyPr/>
                    <a:lstStyle/>
                    <a:p>
                      <a:r>
                        <a:rPr lang="en-US" sz="800" b="1" dirty="0" smtClean="0">
                          <a:solidFill>
                            <a:schemeClr val="tx2"/>
                          </a:solidFill>
                        </a:rPr>
                        <a:t>31 FTE</a:t>
                      </a:r>
                      <a:r>
                        <a:rPr lang="en-US" sz="800" b="1" baseline="0" dirty="0" smtClean="0">
                          <a:solidFill>
                            <a:schemeClr val="tx2"/>
                          </a:solidFill>
                        </a:rPr>
                        <a:t> </a:t>
                      </a:r>
                      <a:r>
                        <a:rPr lang="en-US" sz="800" b="1" dirty="0" smtClean="0">
                          <a:solidFill>
                            <a:schemeClr val="tx2"/>
                          </a:solidFill>
                        </a:rPr>
                        <a:t>(+7 Blockchain)</a:t>
                      </a:r>
                      <a:br>
                        <a:rPr lang="en-US" sz="800" b="1" dirty="0" smtClean="0">
                          <a:solidFill>
                            <a:schemeClr val="tx2"/>
                          </a:solidFill>
                        </a:rPr>
                      </a:br>
                      <a:r>
                        <a:rPr lang="en-US" sz="800" b="1" dirty="0" smtClean="0">
                          <a:solidFill>
                            <a:schemeClr val="tx2"/>
                          </a:solidFill>
                        </a:rPr>
                        <a:t>(+7</a:t>
                      </a:r>
                      <a:r>
                        <a:rPr lang="en-US" sz="800" b="1" baseline="0" dirty="0" smtClean="0">
                          <a:solidFill>
                            <a:schemeClr val="tx2"/>
                          </a:solidFill>
                        </a:rPr>
                        <a:t> vs. Target Forecast) </a:t>
                      </a:r>
                      <a:endParaRPr lang="en-US" sz="800" b="1" dirty="0">
                        <a:solidFill>
                          <a:schemeClr val="tx2"/>
                        </a:solidFill>
                      </a:endParaRPr>
                    </a:p>
                  </a:txBody>
                  <a:tcPr marL="83582" marR="83582" marT="41791" marB="4179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800" b="1" dirty="0" smtClean="0">
                          <a:solidFill>
                            <a:schemeClr val="tx2"/>
                          </a:solidFill>
                        </a:rPr>
                        <a:t>$5.5MM </a:t>
                      </a:r>
                      <a:r>
                        <a:rPr lang="en-US" sz="800" b="1" baseline="0" dirty="0" smtClean="0">
                          <a:solidFill>
                            <a:schemeClr val="tx2"/>
                          </a:solidFill>
                        </a:rPr>
                        <a:t> </a:t>
                      </a:r>
                      <a:r>
                        <a:rPr lang="en-US" sz="800" b="1" dirty="0" smtClean="0">
                          <a:solidFill>
                            <a:schemeClr val="tx2"/>
                          </a:solidFill>
                        </a:rPr>
                        <a:t>(+$1.4MM</a:t>
                      </a:r>
                      <a:r>
                        <a:rPr lang="en-US" sz="800" b="1" baseline="0" dirty="0" smtClean="0">
                          <a:solidFill>
                            <a:schemeClr val="tx2"/>
                          </a:solidFill>
                        </a:rPr>
                        <a:t> Blockchain)</a:t>
                      </a:r>
                      <a:br>
                        <a:rPr lang="en-US" sz="800" b="1" baseline="0" dirty="0" smtClean="0">
                          <a:solidFill>
                            <a:schemeClr val="tx2"/>
                          </a:solidFill>
                        </a:rPr>
                      </a:br>
                      <a:r>
                        <a:rPr lang="en-US" sz="800" b="1" baseline="0" dirty="0" smtClean="0">
                          <a:solidFill>
                            <a:schemeClr val="tx2"/>
                          </a:solidFill>
                        </a:rPr>
                        <a:t>(+$0.1MM vs. Target Forecast)</a:t>
                      </a:r>
                      <a:endParaRPr lang="en-US" sz="800" b="1" dirty="0">
                        <a:solidFill>
                          <a:schemeClr val="tx2"/>
                        </a:solidFill>
                      </a:endParaRPr>
                    </a:p>
                  </a:txBody>
                  <a:tcPr marL="83582" marR="83582" marT="41791" marB="4179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r>
            </a:tbl>
          </a:graphicData>
        </a:graphic>
      </p:graphicFrame>
      <p:sp>
        <p:nvSpPr>
          <p:cNvPr id="7" name="Text Placeholder 3"/>
          <p:cNvSpPr>
            <a:spLocks noGrp="1"/>
          </p:cNvSpPr>
          <p:nvPr>
            <p:ph type="body" sz="quarter" idx="14"/>
          </p:nvPr>
        </p:nvSpPr>
        <p:spPr>
          <a:xfrm>
            <a:off x="939850" y="835027"/>
            <a:ext cx="10252710" cy="158633"/>
          </a:xfrm>
        </p:spPr>
        <p:txBody>
          <a:bodyPr/>
          <a:lstStyle/>
          <a:p>
            <a:r>
              <a:rPr lang="en-US" sz="1031" dirty="0"/>
              <a:t>Initiatives, Cost &amp; Impact</a:t>
            </a:r>
          </a:p>
        </p:txBody>
      </p:sp>
    </p:spTree>
    <p:custDataLst>
      <p:tags r:id="rId1"/>
    </p:custDataLst>
    <p:extLst>
      <p:ext uri="{BB962C8B-B14F-4D97-AF65-F5344CB8AC3E}">
        <p14:creationId xmlns:p14="http://schemas.microsoft.com/office/powerpoint/2010/main" val="29702157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970" y="303580"/>
            <a:ext cx="10788160" cy="522897"/>
          </a:xfrm>
        </p:spPr>
        <p:txBody>
          <a:bodyPr>
            <a:normAutofit fontScale="90000"/>
          </a:bodyPr>
          <a:lstStyle/>
          <a:p>
            <a:pPr algn="ctr"/>
            <a:r>
              <a:rPr lang="en-US" b="1" dirty="0" smtClean="0"/>
              <a:t>Opportunities for Synergies and Collaboration</a:t>
            </a:r>
            <a:endParaRPr lang="en-US" b="1" dirty="0"/>
          </a:p>
        </p:txBody>
      </p:sp>
      <p:sp>
        <p:nvSpPr>
          <p:cNvPr id="3" name="Content Placeholder 2"/>
          <p:cNvSpPr>
            <a:spLocks noGrp="1"/>
          </p:cNvSpPr>
          <p:nvPr>
            <p:ph idx="1"/>
          </p:nvPr>
        </p:nvSpPr>
        <p:spPr>
          <a:xfrm>
            <a:off x="808891" y="1186955"/>
            <a:ext cx="10700239" cy="5152292"/>
          </a:xfrm>
        </p:spPr>
        <p:txBody>
          <a:bodyPr numCol="2" spcCol="457200">
            <a:normAutofit fontScale="55000" lnSpcReduction="20000"/>
          </a:bodyPr>
          <a:lstStyle/>
          <a:p>
            <a:pPr marL="0" indent="0">
              <a:buNone/>
            </a:pPr>
            <a:r>
              <a:rPr lang="en-US" u="sng" dirty="0" smtClean="0"/>
              <a:t>DNA</a:t>
            </a:r>
            <a:endParaRPr lang="en-US" dirty="0"/>
          </a:p>
          <a:p>
            <a:pPr lvl="0">
              <a:spcBef>
                <a:spcPts val="300"/>
              </a:spcBef>
            </a:pPr>
            <a:r>
              <a:rPr lang="en-US" dirty="0"/>
              <a:t>Driving Data Science at Scale – opportunities for cost reduction</a:t>
            </a:r>
          </a:p>
          <a:p>
            <a:pPr lvl="1">
              <a:spcBef>
                <a:spcPts val="300"/>
              </a:spcBef>
            </a:pPr>
            <a:r>
              <a:rPr lang="en-US" dirty="0"/>
              <a:t>Trim # of labs down – </a:t>
            </a:r>
            <a:r>
              <a:rPr lang="en-US" dirty="0" err="1"/>
              <a:t>approx</a:t>
            </a:r>
            <a:r>
              <a:rPr lang="en-US" dirty="0"/>
              <a:t> 20 maybe 15</a:t>
            </a:r>
          </a:p>
          <a:p>
            <a:pPr lvl="0">
              <a:spcBef>
                <a:spcPts val="300"/>
              </a:spcBef>
            </a:pPr>
            <a:r>
              <a:rPr lang="en-US" dirty="0"/>
              <a:t>Extending the RBC Data Landscape – synergy with WMTS (ex. C360)</a:t>
            </a:r>
          </a:p>
          <a:p>
            <a:pPr lvl="1">
              <a:spcBef>
                <a:spcPts val="300"/>
              </a:spcBef>
            </a:pPr>
            <a:r>
              <a:rPr lang="en-US" dirty="0"/>
              <a:t>Get plan from P&amp;CB - to fall under Rick's plan, doesn't need to cost/plan in DNA</a:t>
            </a:r>
          </a:p>
          <a:p>
            <a:pPr lvl="0">
              <a:spcBef>
                <a:spcPts val="300"/>
              </a:spcBef>
            </a:pPr>
            <a:r>
              <a:rPr lang="en-US" dirty="0"/>
              <a:t>Architecting the Next Gen Data Environment – Collaboration with cloud: goal is to get on public cloud in 12 months</a:t>
            </a:r>
          </a:p>
          <a:p>
            <a:pPr lvl="1">
              <a:spcBef>
                <a:spcPts val="300"/>
              </a:spcBef>
            </a:pPr>
            <a:r>
              <a:rPr lang="en-US" dirty="0"/>
              <a:t>Needed to move forward with technology and opportunities in cloud</a:t>
            </a:r>
          </a:p>
          <a:p>
            <a:pPr lvl="1">
              <a:spcBef>
                <a:spcPts val="300"/>
              </a:spcBef>
            </a:pPr>
            <a:r>
              <a:rPr lang="en-US" dirty="0"/>
              <a:t>Next Gen data lake on the cloud</a:t>
            </a:r>
          </a:p>
          <a:p>
            <a:pPr lvl="0">
              <a:spcBef>
                <a:spcPts val="300"/>
              </a:spcBef>
            </a:pPr>
            <a:r>
              <a:rPr lang="en-US" dirty="0"/>
              <a:t>Unlocking Business Value from Insights – Synergy with CDO + many more opportunities</a:t>
            </a:r>
          </a:p>
          <a:p>
            <a:pPr lvl="1">
              <a:spcBef>
                <a:spcPts val="300"/>
              </a:spcBef>
            </a:pPr>
            <a:r>
              <a:rPr lang="en-US" dirty="0"/>
              <a:t>Collaboration opportunities with Innovation (ex. Recommender engine + no model left behind)</a:t>
            </a:r>
          </a:p>
          <a:p>
            <a:pPr lvl="1">
              <a:spcBef>
                <a:spcPts val="300"/>
              </a:spcBef>
            </a:pPr>
            <a:r>
              <a:rPr lang="en-US" dirty="0"/>
              <a:t>Collaboration with RPA – automation with </a:t>
            </a:r>
            <a:r>
              <a:rPr lang="en-US" dirty="0" err="1"/>
              <a:t>Devops</a:t>
            </a:r>
            <a:r>
              <a:rPr lang="en-US" dirty="0"/>
              <a:t> and AI </a:t>
            </a:r>
            <a:r>
              <a:rPr lang="en-US" dirty="0" err="1"/>
              <a:t>Devops</a:t>
            </a:r>
            <a:endParaRPr lang="en-US" dirty="0"/>
          </a:p>
          <a:p>
            <a:pPr lvl="0">
              <a:spcBef>
                <a:spcPts val="300"/>
              </a:spcBef>
            </a:pPr>
            <a:r>
              <a:rPr lang="en-US" dirty="0"/>
              <a:t>Opportunities - AI software</a:t>
            </a:r>
          </a:p>
          <a:p>
            <a:pPr marL="0" indent="0">
              <a:spcBef>
                <a:spcPts val="0"/>
              </a:spcBef>
              <a:buNone/>
            </a:pPr>
            <a:endParaRPr lang="en-US" dirty="0"/>
          </a:p>
          <a:p>
            <a:pPr marL="0" indent="0">
              <a:buNone/>
            </a:pPr>
            <a:r>
              <a:rPr lang="en-US" u="sng" dirty="0" smtClean="0"/>
              <a:t>DevOps</a:t>
            </a:r>
            <a:endParaRPr lang="en-US" dirty="0"/>
          </a:p>
          <a:p>
            <a:pPr lvl="0">
              <a:spcBef>
                <a:spcPts val="300"/>
              </a:spcBef>
            </a:pPr>
            <a:r>
              <a:rPr lang="en-US" dirty="0"/>
              <a:t>DevOps Development and Services – collaboration with Cloud</a:t>
            </a:r>
          </a:p>
          <a:p>
            <a:pPr lvl="0">
              <a:spcBef>
                <a:spcPts val="300"/>
              </a:spcBef>
            </a:pPr>
            <a:r>
              <a:rPr lang="en-US" dirty="0"/>
              <a:t>Automation Solutions Engineering – collaboration with QE</a:t>
            </a:r>
          </a:p>
          <a:p>
            <a:pPr lvl="0">
              <a:spcBef>
                <a:spcPts val="300"/>
              </a:spcBef>
            </a:pPr>
            <a:r>
              <a:rPr lang="en-US" dirty="0"/>
              <a:t>Process Automation – collaboration with DNA and WMTS</a:t>
            </a:r>
          </a:p>
          <a:p>
            <a:pPr lvl="0">
              <a:spcBef>
                <a:spcPts val="300"/>
              </a:spcBef>
            </a:pPr>
            <a:r>
              <a:rPr lang="en-US" dirty="0"/>
              <a:t>Agile </a:t>
            </a:r>
            <a:r>
              <a:rPr lang="en-US" dirty="0" err="1"/>
              <a:t>CoE</a:t>
            </a:r>
            <a:r>
              <a:rPr lang="en-US" dirty="0"/>
              <a:t> – synergy with WMTS (federation of Agile coaches)</a:t>
            </a:r>
          </a:p>
          <a:p>
            <a:pPr marL="0" indent="0">
              <a:spcBef>
                <a:spcPts val="0"/>
              </a:spcBef>
              <a:buNone/>
            </a:pPr>
            <a:r>
              <a:rPr lang="en-US" dirty="0"/>
              <a:t> </a:t>
            </a:r>
            <a:endParaRPr lang="en-US" dirty="0" smtClean="0"/>
          </a:p>
          <a:p>
            <a:pPr marL="0" indent="0">
              <a:buNone/>
            </a:pPr>
            <a:r>
              <a:rPr lang="en-US" u="sng" dirty="0" smtClean="0"/>
              <a:t>Quality Engineering</a:t>
            </a:r>
            <a:endParaRPr lang="en-US" dirty="0"/>
          </a:p>
          <a:p>
            <a:pPr lvl="0">
              <a:spcBef>
                <a:spcPts val="300"/>
              </a:spcBef>
            </a:pPr>
            <a:r>
              <a:rPr lang="en-US" dirty="0"/>
              <a:t>Environment engineering – synergy with DevOps (mainly test </a:t>
            </a:r>
            <a:r>
              <a:rPr lang="en-US" dirty="0" err="1"/>
              <a:t>env</a:t>
            </a:r>
            <a:r>
              <a:rPr lang="en-US" dirty="0"/>
              <a:t>), could involve potential collaboration with everyone</a:t>
            </a:r>
          </a:p>
          <a:p>
            <a:pPr lvl="0">
              <a:spcBef>
                <a:spcPts val="300"/>
              </a:spcBef>
            </a:pPr>
            <a:r>
              <a:rPr lang="en-US" dirty="0"/>
              <a:t>Monitoring &amp; Analytics – synergy with </a:t>
            </a:r>
            <a:r>
              <a:rPr lang="en-US" dirty="0" err="1"/>
              <a:t>Devops</a:t>
            </a:r>
            <a:r>
              <a:rPr lang="en-US" dirty="0"/>
              <a:t> +GTI</a:t>
            </a:r>
          </a:p>
          <a:p>
            <a:pPr lvl="0">
              <a:spcBef>
                <a:spcPts val="300"/>
              </a:spcBef>
            </a:pPr>
            <a:r>
              <a:rPr lang="en-US" dirty="0"/>
              <a:t>Tools &amp; Framework Engineering – synergy with </a:t>
            </a:r>
            <a:r>
              <a:rPr lang="en-US" dirty="0" err="1"/>
              <a:t>Devops</a:t>
            </a:r>
            <a:endParaRPr lang="en-US" dirty="0"/>
          </a:p>
          <a:p>
            <a:pPr lvl="0">
              <a:spcBef>
                <a:spcPts val="300"/>
              </a:spcBef>
            </a:pPr>
            <a:r>
              <a:rPr lang="en-US" dirty="0"/>
              <a:t>Enterprise Software – Need full list. Potential opportunity with chargeback model</a:t>
            </a:r>
          </a:p>
          <a:p>
            <a:pPr marL="0" indent="0">
              <a:spcBef>
                <a:spcPts val="0"/>
              </a:spcBef>
              <a:buNone/>
            </a:pPr>
            <a:endParaRPr lang="en-US" dirty="0"/>
          </a:p>
          <a:p>
            <a:pPr marL="0" indent="0">
              <a:buNone/>
            </a:pPr>
            <a:r>
              <a:rPr lang="en-US" u="sng" dirty="0" smtClean="0"/>
              <a:t>Cloud</a:t>
            </a:r>
            <a:endParaRPr lang="en-US" dirty="0"/>
          </a:p>
          <a:p>
            <a:pPr lvl="0">
              <a:spcBef>
                <a:spcPts val="300"/>
              </a:spcBef>
            </a:pPr>
            <a:r>
              <a:rPr lang="en-US" dirty="0"/>
              <a:t>Runtime as a Service – lots of synergy opportunities with </a:t>
            </a:r>
            <a:r>
              <a:rPr lang="en-US" dirty="0" err="1"/>
              <a:t>Devops</a:t>
            </a:r>
            <a:endParaRPr lang="en-US" dirty="0"/>
          </a:p>
          <a:p>
            <a:pPr lvl="1">
              <a:spcBef>
                <a:spcPts val="300"/>
              </a:spcBef>
            </a:pPr>
            <a:r>
              <a:rPr lang="en-US" dirty="0"/>
              <a:t>Rick to send Ranji: list of programs, projects impacted (ex. OMNI, Journey 1+2)</a:t>
            </a:r>
          </a:p>
          <a:p>
            <a:pPr lvl="0">
              <a:spcBef>
                <a:spcPts val="300"/>
              </a:spcBef>
            </a:pPr>
            <a:r>
              <a:rPr lang="en-US" dirty="0"/>
              <a:t>Search as a Service – synergy with </a:t>
            </a:r>
            <a:r>
              <a:rPr lang="en-US" dirty="0" err="1"/>
              <a:t>Devops</a:t>
            </a:r>
            <a:r>
              <a:rPr lang="en-US" dirty="0"/>
              <a:t> on Security</a:t>
            </a:r>
          </a:p>
          <a:p>
            <a:pPr lvl="0">
              <a:spcBef>
                <a:spcPts val="300"/>
              </a:spcBef>
            </a:pPr>
            <a:r>
              <a:rPr lang="en-US" dirty="0"/>
              <a:t>Public cloud – synergy with Dev productivity</a:t>
            </a:r>
          </a:p>
          <a:p>
            <a:pPr lvl="1">
              <a:spcBef>
                <a:spcPts val="300"/>
              </a:spcBef>
            </a:pPr>
            <a:r>
              <a:rPr lang="en-US" dirty="0"/>
              <a:t>Synergy with EA and </a:t>
            </a:r>
            <a:r>
              <a:rPr lang="en-US" dirty="0" smtClean="0"/>
              <a:t>Security</a:t>
            </a:r>
          </a:p>
          <a:p>
            <a:pPr marL="0" indent="0">
              <a:spcBef>
                <a:spcPts val="0"/>
              </a:spcBef>
              <a:buNone/>
            </a:pPr>
            <a:r>
              <a:rPr lang="en-US" dirty="0" smtClean="0"/>
              <a:t> </a:t>
            </a:r>
          </a:p>
          <a:p>
            <a:pPr marL="0" indent="0">
              <a:buNone/>
            </a:pPr>
            <a:r>
              <a:rPr lang="en-US" u="sng" dirty="0" smtClean="0"/>
              <a:t>Innovation</a:t>
            </a:r>
            <a:endParaRPr lang="en-US" dirty="0"/>
          </a:p>
          <a:p>
            <a:pPr lvl="0">
              <a:spcBef>
                <a:spcPts val="300"/>
              </a:spcBef>
            </a:pPr>
            <a:r>
              <a:rPr lang="en-US" dirty="0"/>
              <a:t>Strategy &amp; Operations – synergies with all LOBs , in interest of collaboration (not necessarily cost savings)</a:t>
            </a:r>
          </a:p>
          <a:p>
            <a:pPr marL="0" indent="0">
              <a:spcBef>
                <a:spcPts val="0"/>
              </a:spcBef>
              <a:buNone/>
            </a:pPr>
            <a:endParaRPr lang="en-US" dirty="0"/>
          </a:p>
          <a:p>
            <a:pPr marL="0" indent="0">
              <a:buNone/>
            </a:pPr>
            <a:r>
              <a:rPr lang="en-US" u="sng" dirty="0" smtClean="0"/>
              <a:t>Enterprise Architecture</a:t>
            </a:r>
            <a:endParaRPr lang="en-US" dirty="0"/>
          </a:p>
          <a:p>
            <a:pPr lvl="0">
              <a:spcBef>
                <a:spcPts val="300"/>
              </a:spcBef>
            </a:pPr>
            <a:r>
              <a:rPr lang="en-US" dirty="0"/>
              <a:t>Synergies for Next Gen with DNA on Security</a:t>
            </a:r>
          </a:p>
          <a:p>
            <a:pPr>
              <a:spcBef>
                <a:spcPts val="300"/>
              </a:spcBef>
            </a:pPr>
            <a:r>
              <a:rPr lang="en-US" dirty="0"/>
              <a:t>Reuse @ Scale – collaboration with Cloud</a:t>
            </a:r>
          </a:p>
        </p:txBody>
      </p:sp>
      <p:sp>
        <p:nvSpPr>
          <p:cNvPr id="4" name="Slide Number Placeholder 3"/>
          <p:cNvSpPr>
            <a:spLocks noGrp="1"/>
          </p:cNvSpPr>
          <p:nvPr>
            <p:ph type="sldNum" sz="quarter" idx="12"/>
          </p:nvPr>
        </p:nvSpPr>
        <p:spPr/>
        <p:txBody>
          <a:bodyPr/>
          <a:lstStyle/>
          <a:p>
            <a:fld id="{1190BA2A-4E42-4548-BB76-F9393884CAA5}" type="slidenum">
              <a:rPr lang="en-US" smtClean="0"/>
              <a:t>5</a:t>
            </a:fld>
            <a:endParaRPr lang="en-US"/>
          </a:p>
        </p:txBody>
      </p:sp>
    </p:spTree>
    <p:custDataLst>
      <p:tags r:id="rId1"/>
    </p:custDataLst>
    <p:extLst>
      <p:ext uri="{BB962C8B-B14F-4D97-AF65-F5344CB8AC3E}">
        <p14:creationId xmlns:p14="http://schemas.microsoft.com/office/powerpoint/2010/main" val="40696459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5883" y="3053414"/>
            <a:ext cx="11216640" cy="406980"/>
          </a:xfrm>
        </p:spPr>
        <p:txBody>
          <a:bodyPr/>
          <a:lstStyle/>
          <a:p>
            <a:r>
              <a:rPr lang="en-US" sz="2000" dirty="0" smtClean="0"/>
              <a:t>Appendix</a:t>
            </a:r>
            <a:endParaRPr lang="en-US" sz="2000" dirty="0"/>
          </a:p>
        </p:txBody>
      </p:sp>
    </p:spTree>
    <p:custDataLst>
      <p:tags r:id="rId1"/>
    </p:custDataLst>
    <p:extLst>
      <p:ext uri="{BB962C8B-B14F-4D97-AF65-F5344CB8AC3E}">
        <p14:creationId xmlns:p14="http://schemas.microsoft.com/office/powerpoint/2010/main" val="4125033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250" dirty="0"/>
              <a:t>T&amp;O Innovation</a:t>
            </a:r>
            <a:endParaRPr lang="en-US" sz="1875" dirty="0"/>
          </a:p>
        </p:txBody>
      </p:sp>
      <p:sp>
        <p:nvSpPr>
          <p:cNvPr id="4" name="Text Placeholder 3"/>
          <p:cNvSpPr>
            <a:spLocks noGrp="1"/>
          </p:cNvSpPr>
          <p:nvPr>
            <p:ph type="body" sz="quarter" idx="14"/>
          </p:nvPr>
        </p:nvSpPr>
        <p:spPr>
          <a:xfrm>
            <a:off x="939850" y="835027"/>
            <a:ext cx="10252710" cy="158633"/>
          </a:xfrm>
        </p:spPr>
        <p:txBody>
          <a:bodyPr/>
          <a:lstStyle/>
          <a:p>
            <a:r>
              <a:rPr lang="en-US" sz="1031" dirty="0"/>
              <a:t>Initiatives, Cost &amp; Impact: Emerging Technology Lab  </a:t>
            </a:r>
          </a:p>
        </p:txBody>
      </p:sp>
      <p:graphicFrame>
        <p:nvGraphicFramePr>
          <p:cNvPr id="5" name="Table 4"/>
          <p:cNvGraphicFramePr>
            <a:graphicFrameLocks noGrp="1"/>
          </p:cNvGraphicFramePr>
          <p:nvPr>
            <p:extLst/>
          </p:nvPr>
        </p:nvGraphicFramePr>
        <p:xfrm>
          <a:off x="934046" y="1159147"/>
          <a:ext cx="10309922" cy="4600247"/>
        </p:xfrm>
        <a:graphic>
          <a:graphicData uri="http://schemas.openxmlformats.org/drawingml/2006/table">
            <a:tbl>
              <a:tblPr firstRow="1" bandRow="1">
                <a:tableStyleId>{2D5ABB26-0587-4C30-8999-92F81FD0307C}</a:tableStyleId>
              </a:tblPr>
              <a:tblGrid>
                <a:gridCol w="503495"/>
                <a:gridCol w="1369355"/>
                <a:gridCol w="1369355"/>
                <a:gridCol w="4795059"/>
                <a:gridCol w="1136329"/>
                <a:gridCol w="1136329"/>
              </a:tblGrid>
              <a:tr h="226457">
                <a:tc>
                  <a:txBody>
                    <a:bodyPr/>
                    <a:lstStyle/>
                    <a:p>
                      <a:pPr algn="ctr" fontAlgn="b"/>
                      <a:r>
                        <a:rPr lang="en-US" sz="900" b="1" i="0" u="none" strike="noStrike" dirty="0" smtClean="0">
                          <a:solidFill>
                            <a:srgbClr val="FFFFFF"/>
                          </a:solidFill>
                          <a:effectLst/>
                          <a:latin typeface="+mn-lt"/>
                        </a:rPr>
                        <a:t>Priority </a:t>
                      </a:r>
                      <a:endParaRPr lang="en-US" sz="900" b="1" i="0" u="none" strike="noStrike" dirty="0">
                        <a:solidFill>
                          <a:srgbClr val="FFFFFF"/>
                        </a:solidFill>
                        <a:effectLst/>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rgbClr val="FFFFFF"/>
                          </a:solidFill>
                          <a:effectLst/>
                          <a:latin typeface="+mn-lt"/>
                        </a:rPr>
                        <a:t>Initiative</a:t>
                      </a:r>
                      <a:endParaRPr lang="en-US" sz="900" b="1" i="0" u="none" strike="noStrike" dirty="0">
                        <a:solidFill>
                          <a:srgbClr val="FFFFFF"/>
                        </a:solidFill>
                        <a:effectLst/>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marL="0" marR="0" indent="0" algn="ctr" defTabSz="615300" rtl="0" eaLnBrk="1" fontAlgn="b" latinLnBrk="0" hangingPunct="1">
                        <a:lnSpc>
                          <a:spcPct val="100000"/>
                        </a:lnSpc>
                        <a:spcBef>
                          <a:spcPts val="0"/>
                        </a:spcBef>
                        <a:spcAft>
                          <a:spcPts val="0"/>
                        </a:spcAft>
                        <a:buClrTx/>
                        <a:buSzTx/>
                        <a:buFontTx/>
                        <a:buNone/>
                        <a:tabLst/>
                        <a:defRPr/>
                      </a:pPr>
                      <a:r>
                        <a:rPr lang="en-US" sz="900" b="1" i="0" u="none" strike="noStrike" dirty="0" smtClean="0">
                          <a:solidFill>
                            <a:srgbClr val="FFFFFF"/>
                          </a:solidFill>
                          <a:effectLst/>
                          <a:latin typeface="+mn-lt"/>
                        </a:rPr>
                        <a:t>Impact</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marL="0" marR="0" lvl="0" indent="0" algn="ctr" defTabSz="599918" rtl="0" eaLnBrk="1" fontAlgn="b" latinLnBrk="0" hangingPunct="1">
                        <a:lnSpc>
                          <a:spcPct val="100000"/>
                        </a:lnSpc>
                        <a:spcBef>
                          <a:spcPts val="0"/>
                        </a:spcBef>
                        <a:spcAft>
                          <a:spcPts val="0"/>
                        </a:spcAft>
                        <a:buClrTx/>
                        <a:buSzTx/>
                        <a:buFontTx/>
                        <a:buNone/>
                        <a:tabLst/>
                        <a:defRPr/>
                      </a:pPr>
                      <a:r>
                        <a:rPr lang="en-US" sz="900" b="1" i="0" u="none" strike="noStrike" baseline="0" dirty="0" smtClean="0">
                          <a:solidFill>
                            <a:srgbClr val="FFFFFF"/>
                          </a:solidFill>
                          <a:effectLst/>
                          <a:latin typeface="+mn-lt"/>
                        </a:rPr>
                        <a:t>Highlights</a:t>
                      </a:r>
                      <a:endParaRPr lang="en-US" sz="900" b="1" i="0" u="none" strike="noStrike" dirty="0" smtClean="0">
                        <a:solidFill>
                          <a:srgbClr val="FFFFFF"/>
                        </a:solidFill>
                        <a:effectLst/>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a:r>
                        <a:rPr lang="en-US" sz="900" b="1" dirty="0" smtClean="0">
                          <a:solidFill>
                            <a:schemeClr val="bg1"/>
                          </a:solidFill>
                          <a:latin typeface="+mn-lt"/>
                        </a:rPr>
                        <a:t>Primary Sponsor</a:t>
                      </a:r>
                      <a:endParaRPr lang="en-US" sz="900" b="1" dirty="0">
                        <a:solidFill>
                          <a:schemeClr val="bg1"/>
                        </a:solidFill>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a:r>
                        <a:rPr lang="en-US" sz="900" b="1" dirty="0" smtClean="0">
                          <a:solidFill>
                            <a:schemeClr val="bg1"/>
                          </a:solidFill>
                          <a:latin typeface="+mn-lt"/>
                        </a:rPr>
                        <a:t>Capability</a:t>
                      </a:r>
                      <a:endParaRPr lang="en-US" sz="900" b="1" dirty="0">
                        <a:solidFill>
                          <a:schemeClr val="bg1"/>
                        </a:solidFill>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r>
              <a:tr h="531067">
                <a:tc rowSpan="7">
                  <a:txBody>
                    <a:bodyPr/>
                    <a:lstStyle/>
                    <a:p>
                      <a:pPr algn="ctr" fontAlgn="b"/>
                      <a:r>
                        <a:rPr lang="en-US" sz="900" b="1" i="0" u="none" strike="noStrike" dirty="0" smtClean="0">
                          <a:solidFill>
                            <a:schemeClr val="tx2"/>
                          </a:solidFill>
                          <a:effectLst/>
                          <a:latin typeface="+mn-lt"/>
                        </a:rPr>
                        <a:t>1</a:t>
                      </a:r>
                      <a:endParaRPr lang="en-US" sz="900" b="1" i="0" u="none" strike="noStrike" dirty="0">
                        <a:solidFill>
                          <a:schemeClr val="tx2"/>
                        </a:solidFill>
                        <a:effectLst/>
                        <a:latin typeface="+mn-lt"/>
                      </a:endParaRP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rowSpan="7">
                  <a:txBody>
                    <a:bodyPr/>
                    <a:lstStyle/>
                    <a:p>
                      <a:pPr marL="0" marR="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1" i="0" u="none" strike="noStrike" dirty="0" smtClean="0">
                          <a:solidFill>
                            <a:schemeClr val="tx2"/>
                          </a:solidFill>
                          <a:effectLst/>
                          <a:latin typeface="+mn-lt"/>
                        </a:rPr>
                        <a:t>Deliver reusable technology solutions to business problems for enterprise use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rowSpan="7">
                  <a:txBody>
                    <a:bodyPr/>
                    <a:lstStyle/>
                    <a:p>
                      <a:pPr marL="0" indent="0" algn="ctr" fontAlgn="b">
                        <a:buFont typeface="Wingdings" panose="05000000000000000000" pitchFamily="2" charset="2"/>
                        <a:buNone/>
                      </a:pPr>
                      <a:r>
                        <a:rPr lang="en-US" sz="900" b="1" i="0" u="none" strike="noStrike" dirty="0" smtClean="0">
                          <a:solidFill>
                            <a:schemeClr val="tx2"/>
                          </a:solidFill>
                          <a:effectLst/>
                          <a:latin typeface="+mn-lt"/>
                        </a:rPr>
                        <a:t>Improve client experience;</a:t>
                      </a:r>
                      <a:r>
                        <a:rPr lang="en-US" sz="900" b="1" i="0" u="none" strike="noStrike" baseline="0" dirty="0" smtClean="0">
                          <a:solidFill>
                            <a:schemeClr val="tx2"/>
                          </a:solidFill>
                          <a:effectLst/>
                          <a:latin typeface="+mn-lt"/>
                        </a:rPr>
                        <a:t> </a:t>
                      </a:r>
                      <a:r>
                        <a:rPr lang="en-US" sz="900" b="1" i="0" u="none" strike="noStrike" dirty="0" smtClean="0">
                          <a:solidFill>
                            <a:schemeClr val="tx2"/>
                          </a:solidFill>
                          <a:effectLst/>
                          <a:latin typeface="+mn-lt"/>
                        </a:rPr>
                        <a:t>Improve operational efficiencies</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1" i="0" u="none" strike="noStrike" dirty="0" smtClean="0">
                          <a:solidFill>
                            <a:schemeClr val="tx2"/>
                          </a:solidFill>
                          <a:effectLst/>
                          <a:latin typeface="+mn-lt"/>
                        </a:rPr>
                        <a:t>Cross-Border App</a:t>
                      </a:r>
                      <a:r>
                        <a:rPr lang="en-US" sz="900" b="1" i="0" u="none" strike="noStrike" baseline="0" dirty="0" smtClean="0">
                          <a:solidFill>
                            <a:schemeClr val="tx2"/>
                          </a:solidFill>
                          <a:effectLst/>
                          <a:latin typeface="+mn-lt"/>
                        </a:rPr>
                        <a:t> (partnership with </a:t>
                      </a:r>
                      <a:r>
                        <a:rPr lang="en-US" sz="900" b="1" i="0" u="none" strike="noStrike" baseline="0" dirty="0" err="1" smtClean="0">
                          <a:solidFill>
                            <a:schemeClr val="tx2"/>
                          </a:solidFill>
                          <a:effectLst/>
                          <a:latin typeface="+mn-lt"/>
                        </a:rPr>
                        <a:t>FlyBits</a:t>
                      </a:r>
                      <a:r>
                        <a:rPr lang="en-US" sz="900" b="1" i="0" u="none" strike="noStrike" baseline="0" dirty="0" smtClean="0">
                          <a:solidFill>
                            <a:schemeClr val="tx2"/>
                          </a:solidFill>
                          <a:effectLst/>
                          <a:latin typeface="+mn-lt"/>
                        </a:rPr>
                        <a:t>)</a:t>
                      </a:r>
                      <a:r>
                        <a:rPr lang="en-US" sz="900" b="0" i="0" u="none" strike="noStrike" baseline="0" dirty="0" smtClean="0">
                          <a:solidFill>
                            <a:schemeClr val="tx2"/>
                          </a:solidFill>
                          <a:effectLst/>
                          <a:latin typeface="+mn-lt"/>
                        </a:rPr>
                        <a:t>: designed an application to make it easier for RBC’s Snowbird clientele to spend time in the U.S. and to establish a mobile presence in the U.S. </a:t>
                      </a:r>
                      <a:endParaRPr lang="en-US" sz="900" b="1" i="0" u="none" strike="noStrike" baseline="0" dirty="0" smtClean="0">
                        <a:solidFill>
                          <a:schemeClr val="tx2"/>
                        </a:solidFill>
                        <a:effectLst/>
                        <a:latin typeface="+mn-lt"/>
                      </a:endParaRP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P&amp;CB </a:t>
                      </a:r>
                    </a:p>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John McNain</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Location Intelligence</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55587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1" i="0" u="none" strike="noStrike" baseline="0" dirty="0" smtClean="0">
                          <a:solidFill>
                            <a:schemeClr val="tx2"/>
                          </a:solidFill>
                          <a:effectLst/>
                          <a:latin typeface="+mn-lt"/>
                        </a:rPr>
                        <a:t>P&amp;CB Pricing Strategy Delivery Tool (partnership with </a:t>
                      </a:r>
                      <a:r>
                        <a:rPr lang="en-US" sz="900" b="1" i="0" u="none" strike="noStrike" baseline="0" dirty="0" err="1" smtClean="0">
                          <a:solidFill>
                            <a:schemeClr val="tx2"/>
                          </a:solidFill>
                          <a:effectLst/>
                          <a:latin typeface="+mn-lt"/>
                        </a:rPr>
                        <a:t>Zafin</a:t>
                      </a:r>
                      <a:r>
                        <a:rPr lang="en-US" sz="900" b="1" i="0" u="none" strike="noStrike" baseline="0" dirty="0" smtClean="0">
                          <a:solidFill>
                            <a:schemeClr val="tx2"/>
                          </a:solidFill>
                          <a:effectLst/>
                          <a:latin typeface="+mn-lt"/>
                        </a:rPr>
                        <a:t>):  </a:t>
                      </a:r>
                      <a:r>
                        <a:rPr lang="en-US" sz="900" b="0" i="0" u="none" strike="noStrike" baseline="0" dirty="0" smtClean="0">
                          <a:solidFill>
                            <a:schemeClr val="tx2"/>
                          </a:solidFill>
                          <a:effectLst/>
                          <a:latin typeface="+mn-lt"/>
                        </a:rPr>
                        <a:t>delivering the ability to run multiple campaigns simultaneously, and to execute cross-product conditional offers through the </a:t>
                      </a:r>
                      <a:r>
                        <a:rPr lang="en-US" sz="900" b="0" i="0" u="none" strike="noStrike" baseline="0" dirty="0" err="1" smtClean="0">
                          <a:solidFill>
                            <a:schemeClr val="tx2"/>
                          </a:solidFill>
                          <a:effectLst/>
                          <a:latin typeface="+mn-lt"/>
                        </a:rPr>
                        <a:t>Zafin</a:t>
                      </a:r>
                      <a:r>
                        <a:rPr lang="en-US" sz="900" b="0" i="0" u="none" strike="noStrike" baseline="0" dirty="0" smtClean="0">
                          <a:solidFill>
                            <a:schemeClr val="tx2"/>
                          </a:solidFill>
                          <a:effectLst/>
                          <a:latin typeface="+mn-lt"/>
                        </a:rPr>
                        <a:t> platform to drive new account openings and increase market share</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P&amp;CB</a:t>
                      </a:r>
                    </a:p>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Jacqui Allard</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Business Agility</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55587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1" i="0" u="none" strike="noStrike" baseline="0" dirty="0" smtClean="0">
                          <a:solidFill>
                            <a:schemeClr val="tx2"/>
                          </a:solidFill>
                          <a:effectLst/>
                          <a:latin typeface="+mn-lt"/>
                        </a:rPr>
                        <a:t>Digital Identity Verification Solution (IDV): </a:t>
                      </a:r>
                      <a:r>
                        <a:rPr lang="en-US" sz="900" b="0" i="0" u="none" strike="noStrike" baseline="0" dirty="0" smtClean="0">
                          <a:solidFill>
                            <a:schemeClr val="tx2"/>
                          </a:solidFill>
                          <a:effectLst/>
                          <a:latin typeface="+mn-lt"/>
                        </a:rPr>
                        <a:t>tested leading digital identity verification solutions in partnership with the P&amp;CB Digital Team to select best partner for mobile new client account openings </a:t>
                      </a:r>
                      <a:endParaRPr lang="en-US" sz="900" b="1" i="0" u="none" strike="noStrike" baseline="0" dirty="0" smtClean="0">
                        <a:solidFill>
                          <a:schemeClr val="tx2"/>
                        </a:solidFill>
                        <a:effectLst/>
                        <a:latin typeface="+mn-lt"/>
                      </a:endParaRP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P&amp;CB</a:t>
                      </a:r>
                    </a:p>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Peter Tilton</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Identity</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51220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1" i="0" u="none" strike="noStrike" baseline="0" dirty="0" smtClean="0">
                          <a:solidFill>
                            <a:schemeClr val="tx2"/>
                          </a:solidFill>
                          <a:effectLst/>
                          <a:latin typeface="+mn-lt"/>
                        </a:rPr>
                        <a:t>Dominion Securities and PH&amp;N </a:t>
                      </a:r>
                      <a:r>
                        <a:rPr lang="en-US" sz="900" b="1" i="0" u="none" strike="noStrike" baseline="0" dirty="0" err="1" smtClean="0">
                          <a:solidFill>
                            <a:schemeClr val="tx2"/>
                          </a:solidFill>
                          <a:effectLst/>
                          <a:latin typeface="+mn-lt"/>
                        </a:rPr>
                        <a:t>Chatbot</a:t>
                      </a:r>
                      <a:r>
                        <a:rPr lang="en-US" sz="900" b="1" i="0" u="none" strike="noStrike" baseline="0" dirty="0" smtClean="0">
                          <a:solidFill>
                            <a:schemeClr val="tx2"/>
                          </a:solidFill>
                          <a:effectLst/>
                          <a:latin typeface="+mn-lt"/>
                        </a:rPr>
                        <a:t> (partnership with </a:t>
                      </a:r>
                      <a:r>
                        <a:rPr lang="en-US" sz="900" b="1" i="0" u="none" strike="noStrike" baseline="0" dirty="0" err="1" smtClean="0">
                          <a:solidFill>
                            <a:schemeClr val="tx2"/>
                          </a:solidFill>
                          <a:effectLst/>
                          <a:latin typeface="+mn-lt"/>
                        </a:rPr>
                        <a:t>TribalScale</a:t>
                      </a:r>
                      <a:r>
                        <a:rPr lang="en-US" sz="900" b="1" i="0" u="none" strike="noStrike" baseline="0" dirty="0" smtClean="0">
                          <a:solidFill>
                            <a:schemeClr val="tx2"/>
                          </a:solidFill>
                          <a:effectLst/>
                          <a:latin typeface="+mn-lt"/>
                        </a:rPr>
                        <a:t>): </a:t>
                      </a:r>
                      <a:r>
                        <a:rPr lang="en-US" sz="900" b="0" i="0" u="none" strike="noStrike" baseline="0" dirty="0" smtClean="0">
                          <a:solidFill>
                            <a:schemeClr val="tx2"/>
                          </a:solidFill>
                          <a:effectLst/>
                          <a:latin typeface="+mn-lt"/>
                        </a:rPr>
                        <a:t>designing a </a:t>
                      </a:r>
                      <a:r>
                        <a:rPr lang="en-US" sz="900" b="0" i="0" u="none" strike="noStrike" baseline="0" dirty="0" err="1" smtClean="0">
                          <a:solidFill>
                            <a:schemeClr val="tx2"/>
                          </a:solidFill>
                          <a:effectLst/>
                          <a:latin typeface="+mn-lt"/>
                        </a:rPr>
                        <a:t>chatbot</a:t>
                      </a:r>
                      <a:r>
                        <a:rPr lang="en-US" sz="900" b="0" i="0" u="none" strike="noStrike" baseline="0" dirty="0" smtClean="0">
                          <a:solidFill>
                            <a:schemeClr val="tx2"/>
                          </a:solidFill>
                          <a:effectLst/>
                          <a:latin typeface="+mn-lt"/>
                        </a:rPr>
                        <a:t> for WM field advisors to seek information in real-time to reduce calls to head office, and to provide analytics/insights</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WM</a:t>
                      </a:r>
                    </a:p>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Terence Chow</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Conversational UI</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51220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1" i="0" u="none" strike="noStrike" baseline="0" dirty="0" smtClean="0">
                          <a:solidFill>
                            <a:schemeClr val="tx2"/>
                          </a:solidFill>
                          <a:effectLst/>
                          <a:latin typeface="+mn-lt"/>
                        </a:rPr>
                        <a:t>Wealth Management Client Onboarding: </a:t>
                      </a:r>
                      <a:r>
                        <a:rPr lang="en-US" sz="900" b="0" i="0" u="none" strike="noStrike" baseline="0" dirty="0" smtClean="0">
                          <a:solidFill>
                            <a:schemeClr val="tx2"/>
                          </a:solidFill>
                          <a:effectLst/>
                          <a:latin typeface="+mn-lt"/>
                        </a:rPr>
                        <a:t>building a Digital Collaborative Vault for clients to securely store, organize, and share their personal, financial, and legal information, and to assist Wealth Management in selecting a file-sharing provider</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WM</a:t>
                      </a:r>
                    </a:p>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Dave Malone</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Customer Experience</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37754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1" i="0" u="none" strike="noStrike" baseline="0" dirty="0" smtClean="0">
                          <a:solidFill>
                            <a:schemeClr val="tx2"/>
                          </a:solidFill>
                          <a:effectLst/>
                          <a:latin typeface="+mn-lt"/>
                        </a:rPr>
                        <a:t>Feedback App: </a:t>
                      </a:r>
                      <a:r>
                        <a:rPr lang="en-US" sz="900" b="0" i="0" u="none" strike="noStrike" baseline="0" dirty="0" smtClean="0">
                          <a:solidFill>
                            <a:schemeClr val="tx2"/>
                          </a:solidFill>
                          <a:effectLst/>
                          <a:latin typeface="+mn-lt"/>
                        </a:rPr>
                        <a:t>designing an application to gather feedback during RBC town halls and community or employee event</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T&amp;O</a:t>
                      </a:r>
                    </a:p>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Martin Wildberger</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Employee Engagement </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531067">
                <a:tc vMerge="1">
                  <a:txBody>
                    <a:bodyPr/>
                    <a:lstStyle/>
                    <a:p>
                      <a:pPr algn="ctr" fontAlgn="b"/>
                      <a:endParaRPr lang="en-US" sz="1000" b="1" i="0" u="none" strike="noStrike" dirty="0">
                        <a:solidFill>
                          <a:schemeClr val="tx2"/>
                        </a:solidFill>
                        <a:effectLst/>
                        <a:latin typeface="Calibri"/>
                      </a:endParaRPr>
                    </a:p>
                  </a:txBody>
                  <a:tcPr marL="44577" marR="44577" marT="44577" marB="445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vMerge="1">
                  <a:txBody>
                    <a:bodyPr/>
                    <a:lstStyle/>
                    <a:p>
                      <a:pPr marL="0" marR="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endParaRPr lang="en-US" sz="1000" b="1" i="0" u="none" strike="noStrike" dirty="0" smtClean="0">
                        <a:solidFill>
                          <a:schemeClr val="tx2"/>
                        </a:solidFill>
                        <a:effectLst/>
                        <a:latin typeface="+mn-lt"/>
                      </a:endParaRPr>
                    </a:p>
                  </a:txBody>
                  <a:tcPr marL="44577" marR="44577" marT="44577" marB="445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vMerge="1">
                  <a:txBody>
                    <a:bodyPr/>
                    <a:lstStyle/>
                    <a:p>
                      <a:pPr marL="0" indent="0" algn="ctr" fontAlgn="b">
                        <a:buFont typeface="Wingdings" panose="05000000000000000000" pitchFamily="2" charset="2"/>
                        <a:buNone/>
                      </a:pPr>
                      <a:endParaRPr lang="en-US" sz="1000" b="1" i="0" u="none" strike="noStrike" dirty="0" smtClean="0">
                        <a:solidFill>
                          <a:schemeClr val="tx2"/>
                        </a:solidFill>
                        <a:effectLst/>
                        <a:latin typeface="+mn-lt"/>
                      </a:endParaRPr>
                    </a:p>
                  </a:txBody>
                  <a:tcPr marL="44577" marR="44577" marT="44577" marB="445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1" i="0" u="none" strike="noStrike" baseline="0" dirty="0" smtClean="0">
                          <a:solidFill>
                            <a:schemeClr val="tx2"/>
                          </a:solidFill>
                          <a:effectLst/>
                          <a:latin typeface="+mn-lt"/>
                        </a:rPr>
                        <a:t>Pepper Robot (partnership with </a:t>
                      </a:r>
                      <a:r>
                        <a:rPr lang="en-US" sz="900" b="1" i="0" u="none" strike="noStrike" baseline="0" dirty="0" err="1" smtClean="0">
                          <a:solidFill>
                            <a:schemeClr val="tx2"/>
                          </a:solidFill>
                          <a:effectLst/>
                          <a:latin typeface="+mn-lt"/>
                        </a:rPr>
                        <a:t>SoftBank</a:t>
                      </a:r>
                      <a:r>
                        <a:rPr lang="en-US" sz="900" b="0" i="0" u="none" strike="noStrike" baseline="0" dirty="0" smtClean="0">
                          <a:solidFill>
                            <a:schemeClr val="tx2"/>
                          </a:solidFill>
                          <a:effectLst/>
                          <a:latin typeface="+mn-lt"/>
                        </a:rPr>
                        <a:t>): evaluating Pepper’s wayfinding and edutainment capabilities, with the goal of being able to use them to greet clients and entertain/educate them in RBC branches</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P&amp;CB</a:t>
                      </a:r>
                    </a:p>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Bernice </a:t>
                      </a:r>
                      <a:r>
                        <a:rPr lang="en-US" sz="900" b="0" i="0" u="none" strike="noStrike" baseline="0" dirty="0" err="1" smtClean="0">
                          <a:solidFill>
                            <a:schemeClr val="tx2"/>
                          </a:solidFill>
                          <a:effectLst/>
                          <a:latin typeface="+mn-lt"/>
                        </a:rPr>
                        <a:t>Dunsby</a:t>
                      </a:r>
                      <a:endParaRPr lang="en-US" sz="900" b="0" i="0" u="none" strike="noStrike" baseline="0" dirty="0" smtClean="0">
                        <a:solidFill>
                          <a:schemeClr val="tx2"/>
                        </a:solidFill>
                        <a:effectLst/>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Customer Experience</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797957">
                <a:tc>
                  <a:txBody>
                    <a:bodyPr/>
                    <a:lstStyle/>
                    <a:p>
                      <a:pPr algn="ctr" fontAlgn="b"/>
                      <a:r>
                        <a:rPr lang="en-US" sz="900" b="1" i="0" u="none" strike="noStrike" dirty="0" smtClean="0">
                          <a:solidFill>
                            <a:schemeClr val="tx2"/>
                          </a:solidFill>
                          <a:effectLst/>
                          <a:latin typeface="+mn-lt"/>
                        </a:rPr>
                        <a:t>2</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l" defTabSz="615300" rtl="0" eaLnBrk="1" fontAlgn="b" latinLnBrk="0" hangingPunct="1">
                        <a:lnSpc>
                          <a:spcPct val="100000"/>
                        </a:lnSpc>
                        <a:spcBef>
                          <a:spcPts val="0"/>
                        </a:spcBef>
                        <a:spcAft>
                          <a:spcPts val="0"/>
                        </a:spcAft>
                        <a:buClrTx/>
                        <a:buSzTx/>
                        <a:buFontTx/>
                        <a:buNone/>
                        <a:tabLst/>
                        <a:defRPr/>
                      </a:pPr>
                      <a:r>
                        <a:rPr lang="en-US" sz="900" b="1" i="0" u="none" strike="noStrike" dirty="0" smtClean="0">
                          <a:solidFill>
                            <a:schemeClr val="tx2"/>
                          </a:solidFill>
                          <a:effectLst/>
                          <a:latin typeface="+mn-lt"/>
                        </a:rPr>
                        <a:t>Develop</a:t>
                      </a:r>
                      <a:r>
                        <a:rPr lang="en-US" sz="900" b="1" i="0" u="none" strike="noStrike" baseline="0" dirty="0" smtClean="0">
                          <a:solidFill>
                            <a:schemeClr val="tx2"/>
                          </a:solidFill>
                          <a:effectLst/>
                          <a:latin typeface="+mn-lt"/>
                        </a:rPr>
                        <a:t> </a:t>
                      </a:r>
                      <a:r>
                        <a:rPr lang="en-US" sz="900" b="1" i="0" u="none" strike="noStrike" dirty="0" smtClean="0">
                          <a:solidFill>
                            <a:schemeClr val="tx2"/>
                          </a:solidFill>
                          <a:effectLst/>
                          <a:latin typeface="+mn-lt"/>
                        </a:rPr>
                        <a:t>innovation products</a:t>
                      </a:r>
                      <a:r>
                        <a:rPr lang="en-US" sz="900" b="1" i="0" u="none" strike="noStrike" baseline="0" dirty="0" smtClean="0">
                          <a:solidFill>
                            <a:schemeClr val="tx2"/>
                          </a:solidFill>
                          <a:effectLst/>
                          <a:latin typeface="+mn-lt"/>
                        </a:rPr>
                        <a:t> in partnership with RBC teams and emerging technology companies</a:t>
                      </a:r>
                      <a:endParaRPr lang="en-US" sz="900" b="0" i="0" u="none" strike="noStrike" baseline="0" dirty="0" smtClean="0">
                        <a:solidFill>
                          <a:schemeClr val="tx2"/>
                        </a:solidFill>
                        <a:effectLst/>
                        <a:latin typeface="+mn-lt"/>
                      </a:endParaRP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900" b="1" i="0" u="none" strike="noStrike" dirty="0" smtClean="0">
                          <a:solidFill>
                            <a:schemeClr val="tx2"/>
                          </a:solidFill>
                          <a:effectLst/>
                          <a:latin typeface="+mn-lt"/>
                        </a:rPr>
                        <a:t>Pilot next-gen tech</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indent="-171450" algn="l" fontAlgn="b">
                        <a:buFont typeface="Wingdings" panose="05000000000000000000" pitchFamily="2" charset="2"/>
                        <a:buChar char="§"/>
                      </a:pPr>
                      <a:r>
                        <a:rPr lang="en-US" sz="900" b="1" i="0" u="none" strike="noStrike" dirty="0" smtClean="0">
                          <a:solidFill>
                            <a:schemeClr val="tx2"/>
                          </a:solidFill>
                          <a:effectLst/>
                          <a:latin typeface="+mn-lt"/>
                        </a:rPr>
                        <a:t>“RBC Insight” for Voice: </a:t>
                      </a:r>
                      <a:r>
                        <a:rPr lang="en-US" sz="900" b="0" i="0" u="none" strike="noStrike" dirty="0" smtClean="0">
                          <a:solidFill>
                            <a:schemeClr val="tx2"/>
                          </a:solidFill>
                          <a:effectLst/>
                          <a:latin typeface="+mn-lt"/>
                        </a:rPr>
                        <a:t>developing  a </a:t>
                      </a:r>
                      <a:r>
                        <a:rPr lang="en-US" sz="900" b="0" i="0" u="none" strike="noStrike" dirty="0" err="1" smtClean="0">
                          <a:solidFill>
                            <a:schemeClr val="tx2"/>
                          </a:solidFill>
                          <a:effectLst/>
                          <a:latin typeface="+mn-lt"/>
                        </a:rPr>
                        <a:t>PoC</a:t>
                      </a:r>
                      <a:r>
                        <a:rPr lang="en-US" sz="900" b="0" i="0" u="none" strike="noStrike" dirty="0" smtClean="0">
                          <a:solidFill>
                            <a:schemeClr val="tx2"/>
                          </a:solidFill>
                          <a:effectLst/>
                          <a:latin typeface="+mn-lt"/>
                        </a:rPr>
                        <a:t> for a multi-channel, contextual voice app for institutional clients</a:t>
                      </a:r>
                      <a:r>
                        <a:rPr lang="en-US" sz="900" b="0" i="0" u="none" strike="noStrike" baseline="0" dirty="0" smtClean="0">
                          <a:solidFill>
                            <a:schemeClr val="tx2"/>
                          </a:solidFill>
                          <a:effectLst/>
                          <a:latin typeface="+mn-lt"/>
                        </a:rPr>
                        <a:t> </a:t>
                      </a:r>
                      <a:r>
                        <a:rPr lang="en-US" sz="900" b="0" i="0" u="none" strike="noStrike" dirty="0" smtClean="0">
                          <a:solidFill>
                            <a:schemeClr val="tx2"/>
                          </a:solidFill>
                          <a:effectLst/>
                          <a:latin typeface="+mn-lt"/>
                        </a:rPr>
                        <a:t>from existing market research</a:t>
                      </a:r>
                      <a:r>
                        <a:rPr lang="en-US" sz="900" b="0" i="0" u="none" strike="noStrike" baseline="0" dirty="0" smtClean="0">
                          <a:solidFill>
                            <a:schemeClr val="tx2"/>
                          </a:solidFill>
                          <a:effectLst/>
                          <a:latin typeface="+mn-lt"/>
                        </a:rPr>
                        <a:t>; to be piloted with internal users</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599918" rtl="0" eaLnBrk="1" fontAlgn="auto" latinLnBrk="0" hangingPunct="1">
                        <a:lnSpc>
                          <a:spcPct val="100000"/>
                        </a:lnSpc>
                        <a:spcBef>
                          <a:spcPts val="0"/>
                        </a:spcBef>
                        <a:spcAft>
                          <a:spcPts val="0"/>
                        </a:spcAft>
                        <a:buClrTx/>
                        <a:buSzTx/>
                        <a:buFontTx/>
                        <a:buNone/>
                        <a:tabLst/>
                        <a:defRPr/>
                      </a:pPr>
                      <a:r>
                        <a:rPr lang="en-US" sz="900" b="0" i="0" u="none" strike="noStrike" baseline="0" dirty="0" smtClean="0">
                          <a:solidFill>
                            <a:schemeClr val="tx2"/>
                          </a:solidFill>
                          <a:effectLst/>
                          <a:latin typeface="+mn-lt"/>
                        </a:rPr>
                        <a:t>WM</a:t>
                      </a:r>
                    </a:p>
                    <a:p>
                      <a:pPr marL="0" marR="0" lvl="0" indent="0" algn="ctr" defTabSz="599918" rtl="0" eaLnBrk="1" fontAlgn="auto" latinLnBrk="0" hangingPunct="1">
                        <a:lnSpc>
                          <a:spcPct val="100000"/>
                        </a:lnSpc>
                        <a:spcBef>
                          <a:spcPts val="0"/>
                        </a:spcBef>
                        <a:spcAft>
                          <a:spcPts val="0"/>
                        </a:spcAft>
                        <a:buClrTx/>
                        <a:buSzTx/>
                        <a:buFontTx/>
                        <a:buNone/>
                        <a:tabLst/>
                        <a:defRPr/>
                      </a:pPr>
                      <a:r>
                        <a:rPr lang="en-US" sz="900" b="0" i="0" u="none" strike="noStrike" baseline="0" dirty="0" smtClean="0">
                          <a:solidFill>
                            <a:schemeClr val="tx2"/>
                          </a:solidFill>
                          <a:effectLst/>
                          <a:latin typeface="+mn-lt"/>
                        </a:rPr>
                        <a:t>Jeremy Sonnenburg</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900" b="0" i="0" u="none" strike="noStrike" baseline="0" dirty="0" smtClean="0">
                          <a:solidFill>
                            <a:schemeClr val="tx2"/>
                          </a:solidFill>
                          <a:effectLst/>
                          <a:latin typeface="+mn-lt"/>
                        </a:rPr>
                        <a:t>Conversational UI</a:t>
                      </a:r>
                    </a:p>
                    <a:p>
                      <a:pPr marL="0" indent="0" algn="ctr" fontAlgn="b">
                        <a:buFont typeface="Wingdings" panose="05000000000000000000" pitchFamily="2" charset="2"/>
                        <a:buNone/>
                      </a:pPr>
                      <a:r>
                        <a:rPr lang="en-US" sz="900" b="0" i="0" u="none" strike="noStrike" baseline="0" dirty="0" smtClean="0">
                          <a:solidFill>
                            <a:schemeClr val="tx2"/>
                          </a:solidFill>
                          <a:effectLst/>
                          <a:latin typeface="+mn-lt"/>
                        </a:rPr>
                        <a:t>(Voice)</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bl>
          </a:graphicData>
        </a:graphic>
      </p:graphicFrame>
      <p:graphicFrame>
        <p:nvGraphicFramePr>
          <p:cNvPr id="6" name="Table 5"/>
          <p:cNvGraphicFramePr>
            <a:graphicFrameLocks noGrp="1"/>
          </p:cNvGraphicFramePr>
          <p:nvPr>
            <p:extLst/>
          </p:nvPr>
        </p:nvGraphicFramePr>
        <p:xfrm>
          <a:off x="8970310" y="670975"/>
          <a:ext cx="2273656" cy="424338"/>
        </p:xfrm>
        <a:graphic>
          <a:graphicData uri="http://schemas.openxmlformats.org/drawingml/2006/table">
            <a:tbl>
              <a:tblPr firstRow="1" bandRow="1">
                <a:tableStyleId>{2D5ABB26-0587-4C30-8999-92F81FD0307C}</a:tableStyleId>
              </a:tblPr>
              <a:tblGrid>
                <a:gridCol w="1151404"/>
                <a:gridCol w="1122252"/>
              </a:tblGrid>
              <a:tr h="212169">
                <a:tc>
                  <a:txBody>
                    <a:bodyPr/>
                    <a:lstStyle/>
                    <a:p>
                      <a:pPr algn="l" fontAlgn="b"/>
                      <a:r>
                        <a:rPr lang="en-US" sz="800" b="0" i="0" u="none" strike="noStrike" dirty="0" smtClean="0">
                          <a:solidFill>
                            <a:schemeClr val="tx2"/>
                          </a:solidFill>
                          <a:effectLst/>
                          <a:latin typeface="+mn-lt"/>
                        </a:rPr>
                        <a:t>2018 Target</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mn-lt"/>
                        </a:rPr>
                        <a:t>12 FTE</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212169">
                <a:tc>
                  <a:txBody>
                    <a:bodyPr/>
                    <a:lstStyle/>
                    <a:p>
                      <a:pPr algn="l" fontAlgn="b"/>
                      <a:r>
                        <a:rPr lang="en-US" sz="800" b="0" i="0" u="none" strike="noStrike" dirty="0" smtClean="0">
                          <a:solidFill>
                            <a:schemeClr val="tx2"/>
                          </a:solidFill>
                          <a:effectLst/>
                          <a:latin typeface="+mn-lt"/>
                        </a:rPr>
                        <a:t>2018 Emerging Forecast</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mn-lt"/>
                        </a:rPr>
                        <a:t>14 FTE (+2)</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40784202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250" dirty="0"/>
              <a:t>T&amp;O Innovation</a:t>
            </a:r>
            <a:endParaRPr lang="en-US" sz="1875" dirty="0"/>
          </a:p>
        </p:txBody>
      </p:sp>
      <p:sp>
        <p:nvSpPr>
          <p:cNvPr id="4" name="Text Placeholder 3"/>
          <p:cNvSpPr>
            <a:spLocks noGrp="1"/>
          </p:cNvSpPr>
          <p:nvPr>
            <p:ph type="body" sz="quarter" idx="14"/>
          </p:nvPr>
        </p:nvSpPr>
        <p:spPr>
          <a:xfrm>
            <a:off x="939850" y="835027"/>
            <a:ext cx="10252710" cy="158633"/>
          </a:xfrm>
        </p:spPr>
        <p:txBody>
          <a:bodyPr/>
          <a:lstStyle/>
          <a:p>
            <a:r>
              <a:rPr lang="en-US" sz="1031" dirty="0"/>
              <a:t>Initiatives, Cost &amp; Impact: </a:t>
            </a:r>
            <a:r>
              <a:rPr lang="en-US" sz="1031" dirty="0" err="1"/>
              <a:t>Blockchain</a:t>
            </a:r>
            <a:r>
              <a:rPr lang="en-US" sz="1031" dirty="0"/>
              <a:t> Lab &amp; </a:t>
            </a:r>
            <a:r>
              <a:rPr lang="en-US" sz="1031" dirty="0" err="1"/>
              <a:t>CoE</a:t>
            </a:r>
            <a:endParaRPr lang="en-US" sz="1031" dirty="0"/>
          </a:p>
        </p:txBody>
      </p:sp>
      <p:graphicFrame>
        <p:nvGraphicFramePr>
          <p:cNvPr id="5" name="Table 4"/>
          <p:cNvGraphicFramePr>
            <a:graphicFrameLocks noGrp="1"/>
          </p:cNvGraphicFramePr>
          <p:nvPr>
            <p:extLst/>
          </p:nvPr>
        </p:nvGraphicFramePr>
        <p:xfrm>
          <a:off x="934045" y="1159147"/>
          <a:ext cx="10297050" cy="2496313"/>
        </p:xfrm>
        <a:graphic>
          <a:graphicData uri="http://schemas.openxmlformats.org/drawingml/2006/table">
            <a:tbl>
              <a:tblPr firstRow="1" bandRow="1">
                <a:tableStyleId>{2D5ABB26-0587-4C30-8999-92F81FD0307C}</a:tableStyleId>
              </a:tblPr>
              <a:tblGrid>
                <a:gridCol w="464824"/>
                <a:gridCol w="1640046"/>
                <a:gridCol w="1230623"/>
                <a:gridCol w="4398212"/>
                <a:gridCol w="1143000"/>
                <a:gridCol w="1420345"/>
              </a:tblGrid>
              <a:tr h="369332">
                <a:tc>
                  <a:txBody>
                    <a:bodyPr/>
                    <a:lstStyle/>
                    <a:p>
                      <a:pPr algn="ctr" fontAlgn="b"/>
                      <a:r>
                        <a:rPr lang="en-US" sz="900" b="1" i="0" u="none" strike="noStrike" dirty="0" smtClean="0">
                          <a:solidFill>
                            <a:srgbClr val="FFFFFF"/>
                          </a:solidFill>
                          <a:effectLst/>
                          <a:latin typeface="+mn-lt"/>
                        </a:rPr>
                        <a:t>Priority </a:t>
                      </a:r>
                      <a:endParaRPr lang="en-US" sz="900" b="1" i="0" u="none" strike="noStrike" dirty="0">
                        <a:solidFill>
                          <a:srgbClr val="FFFFFF"/>
                        </a:solidFill>
                        <a:effectLst/>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rgbClr val="FFFFFF"/>
                          </a:solidFill>
                          <a:effectLst/>
                          <a:latin typeface="+mn-lt"/>
                        </a:rPr>
                        <a:t>Initiative</a:t>
                      </a:r>
                      <a:endParaRPr lang="en-US" sz="900" b="1" i="0" u="none" strike="noStrike" dirty="0">
                        <a:solidFill>
                          <a:srgbClr val="FFFFFF"/>
                        </a:solidFill>
                        <a:effectLst/>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marL="0" marR="0" indent="0" algn="ctr" defTabSz="615300" rtl="0" eaLnBrk="1" fontAlgn="b" latinLnBrk="0" hangingPunct="1">
                        <a:lnSpc>
                          <a:spcPct val="100000"/>
                        </a:lnSpc>
                        <a:spcBef>
                          <a:spcPts val="0"/>
                        </a:spcBef>
                        <a:spcAft>
                          <a:spcPts val="0"/>
                        </a:spcAft>
                        <a:buClrTx/>
                        <a:buSzTx/>
                        <a:buFontTx/>
                        <a:buNone/>
                        <a:tabLst/>
                        <a:defRPr/>
                      </a:pPr>
                      <a:r>
                        <a:rPr lang="en-US" sz="900" b="1" i="0" u="none" strike="noStrike" dirty="0" smtClean="0">
                          <a:solidFill>
                            <a:srgbClr val="FFFFFF"/>
                          </a:solidFill>
                          <a:effectLst/>
                          <a:latin typeface="+mn-lt"/>
                        </a:rPr>
                        <a:t>Impact</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marL="0" marR="0" lvl="0" indent="0" algn="ctr" defTabSz="599918" rtl="0" eaLnBrk="1" fontAlgn="b" latinLnBrk="0" hangingPunct="1">
                        <a:lnSpc>
                          <a:spcPct val="100000"/>
                        </a:lnSpc>
                        <a:spcBef>
                          <a:spcPts val="0"/>
                        </a:spcBef>
                        <a:spcAft>
                          <a:spcPts val="0"/>
                        </a:spcAft>
                        <a:buClrTx/>
                        <a:buSzTx/>
                        <a:buFontTx/>
                        <a:buNone/>
                        <a:tabLst/>
                        <a:defRPr/>
                      </a:pPr>
                      <a:r>
                        <a:rPr lang="en-US" sz="900" b="1" i="0" u="none" strike="noStrike" baseline="0" dirty="0" smtClean="0">
                          <a:solidFill>
                            <a:srgbClr val="FFFFFF"/>
                          </a:solidFill>
                          <a:effectLst/>
                          <a:latin typeface="+mn-lt"/>
                        </a:rPr>
                        <a:t>Highlights</a:t>
                      </a:r>
                      <a:endParaRPr lang="en-US" sz="900" b="1" i="0" u="none" strike="noStrike" dirty="0" smtClean="0">
                        <a:solidFill>
                          <a:srgbClr val="FFFFFF"/>
                        </a:solidFill>
                        <a:effectLst/>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a:r>
                        <a:rPr lang="en-US" sz="900" b="1" dirty="0" smtClean="0">
                          <a:solidFill>
                            <a:schemeClr val="bg1"/>
                          </a:solidFill>
                          <a:latin typeface="+mn-lt"/>
                        </a:rPr>
                        <a:t>Primary</a:t>
                      </a:r>
                    </a:p>
                    <a:p>
                      <a:pPr algn="ctr"/>
                      <a:r>
                        <a:rPr lang="en-US" sz="900" b="1" dirty="0" smtClean="0">
                          <a:solidFill>
                            <a:schemeClr val="bg1"/>
                          </a:solidFill>
                          <a:latin typeface="+mn-lt"/>
                        </a:rPr>
                        <a:t>Sponsor</a:t>
                      </a:r>
                      <a:endParaRPr lang="en-US" sz="900" b="1" dirty="0">
                        <a:solidFill>
                          <a:schemeClr val="bg1"/>
                        </a:solidFill>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a:r>
                        <a:rPr lang="en-US" sz="900" b="1" dirty="0" smtClean="0">
                          <a:solidFill>
                            <a:schemeClr val="bg1"/>
                          </a:solidFill>
                          <a:latin typeface="+mn-lt"/>
                        </a:rPr>
                        <a:t>Capability</a:t>
                      </a:r>
                      <a:endParaRPr lang="en-US" sz="900" b="1" dirty="0">
                        <a:solidFill>
                          <a:schemeClr val="bg1"/>
                        </a:solidFill>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r>
              <a:tr h="531067">
                <a:tc>
                  <a:txBody>
                    <a:bodyPr/>
                    <a:lstStyle/>
                    <a:p>
                      <a:pPr algn="ctr" fontAlgn="b"/>
                      <a:r>
                        <a:rPr lang="en-US" sz="900" b="1" i="0" u="none" strike="noStrike" dirty="0" smtClean="0">
                          <a:solidFill>
                            <a:schemeClr val="tx2"/>
                          </a:solidFill>
                          <a:effectLst/>
                          <a:latin typeface="+mn-lt"/>
                        </a:rPr>
                        <a:t>1</a:t>
                      </a:r>
                      <a:endParaRPr lang="en-US" sz="900" b="1" i="0" u="none" strike="noStrike" dirty="0">
                        <a:solidFill>
                          <a:schemeClr val="tx2"/>
                        </a:solidFill>
                        <a:effectLst/>
                        <a:latin typeface="+mn-lt"/>
                      </a:endParaRP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1" i="0" u="none" strike="noStrike" dirty="0" smtClean="0">
                          <a:solidFill>
                            <a:schemeClr val="tx2"/>
                          </a:solidFill>
                          <a:effectLst/>
                          <a:latin typeface="+mn-lt"/>
                        </a:rPr>
                        <a:t>Explore use cases for </a:t>
                      </a:r>
                      <a:r>
                        <a:rPr lang="en-US" sz="900" b="1" i="0" u="none" strike="noStrike" dirty="0" err="1" smtClean="0">
                          <a:solidFill>
                            <a:schemeClr val="tx2"/>
                          </a:solidFill>
                          <a:effectLst/>
                          <a:latin typeface="+mn-lt"/>
                        </a:rPr>
                        <a:t>blockchain</a:t>
                      </a:r>
                      <a:r>
                        <a:rPr lang="en-US" sz="900" b="1" i="0" u="none" strike="noStrike" dirty="0" smtClean="0">
                          <a:solidFill>
                            <a:schemeClr val="tx2"/>
                          </a:solidFill>
                          <a:effectLst/>
                          <a:latin typeface="+mn-lt"/>
                        </a:rPr>
                        <a:t> technology in the finance industry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900" b="1" i="0" u="none" strike="noStrike" dirty="0" smtClean="0">
                          <a:solidFill>
                            <a:schemeClr val="tx2"/>
                          </a:solidFill>
                          <a:effectLst/>
                          <a:latin typeface="+mn-lt"/>
                        </a:rPr>
                        <a:t>Test and build maturity </a:t>
                      </a:r>
                      <a:br>
                        <a:rPr lang="en-US" sz="900" b="1" i="0" u="none" strike="noStrike" dirty="0" smtClean="0">
                          <a:solidFill>
                            <a:schemeClr val="tx2"/>
                          </a:solidFill>
                          <a:effectLst/>
                          <a:latin typeface="+mn-lt"/>
                        </a:rPr>
                      </a:br>
                      <a:r>
                        <a:rPr lang="en-US" sz="900" b="1" i="0" u="none" strike="noStrike" dirty="0" smtClean="0">
                          <a:solidFill>
                            <a:schemeClr val="tx2"/>
                          </a:solidFill>
                          <a:effectLst/>
                          <a:latin typeface="+mn-lt"/>
                        </a:rPr>
                        <a:t>in next-gen tech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900" b="1" i="0" u="none" strike="noStrike" baseline="0" dirty="0" smtClean="0">
                          <a:solidFill>
                            <a:schemeClr val="tx2"/>
                          </a:solidFill>
                          <a:effectLst/>
                          <a:latin typeface="+mn-lt"/>
                        </a:rPr>
                        <a:t>2017 Use Case: </a:t>
                      </a:r>
                      <a:r>
                        <a:rPr lang="en-US" sz="900" b="0" i="0" u="none" strike="noStrike" baseline="0" dirty="0" smtClean="0">
                          <a:solidFill>
                            <a:schemeClr val="tx2"/>
                          </a:solidFill>
                          <a:effectLst/>
                          <a:latin typeface="+mn-lt"/>
                        </a:rPr>
                        <a:t>built cross-border payments shadow ledger </a:t>
                      </a:r>
                      <a:r>
                        <a:rPr lang="en-US" sz="900" b="0" i="0" u="none" strike="noStrike" baseline="0" dirty="0" err="1" smtClean="0">
                          <a:solidFill>
                            <a:schemeClr val="tx2"/>
                          </a:solidFill>
                          <a:effectLst/>
                          <a:latin typeface="+mn-lt"/>
                        </a:rPr>
                        <a:t>blockchain</a:t>
                      </a:r>
                      <a:r>
                        <a:rPr lang="en-US" sz="900" b="0" i="0" u="none" strike="noStrike" baseline="0" dirty="0" smtClean="0">
                          <a:solidFill>
                            <a:schemeClr val="tx2"/>
                          </a:solidFill>
                          <a:effectLst/>
                          <a:latin typeface="+mn-lt"/>
                        </a:rPr>
                        <a:t> network delivering benefits to </a:t>
                      </a:r>
                      <a:r>
                        <a:rPr lang="en-US" sz="900" b="0" i="0" u="none" strike="noStrike" baseline="0" dirty="0" err="1" smtClean="0">
                          <a:solidFill>
                            <a:schemeClr val="tx2"/>
                          </a:solidFill>
                          <a:effectLst/>
                          <a:latin typeface="+mn-lt"/>
                        </a:rPr>
                        <a:t>intrabank</a:t>
                      </a:r>
                      <a:r>
                        <a:rPr lang="en-US" sz="900" b="0" i="0" u="none" strike="noStrike" baseline="0" dirty="0" smtClean="0">
                          <a:solidFill>
                            <a:schemeClr val="tx2"/>
                          </a:solidFill>
                          <a:effectLst/>
                          <a:latin typeface="+mn-lt"/>
                        </a:rPr>
                        <a:t> payment operations</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T&amp;O</a:t>
                      </a:r>
                    </a:p>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2"/>
                          </a:solidFill>
                          <a:effectLst/>
                          <a:latin typeface="+mn-lt"/>
                        </a:rPr>
                        <a:t>Jules Andrew</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err="1" smtClean="0">
                          <a:solidFill>
                            <a:schemeClr val="tx2"/>
                          </a:solidFill>
                          <a:effectLst/>
                          <a:latin typeface="+mn-lt"/>
                        </a:rPr>
                        <a:t>Blockchain</a:t>
                      </a:r>
                      <a:r>
                        <a:rPr lang="en-US" sz="900" b="0" i="0" u="none" strike="noStrike" baseline="0" dirty="0" smtClean="0">
                          <a:solidFill>
                            <a:schemeClr val="tx2"/>
                          </a:solidFill>
                          <a:effectLst/>
                          <a:latin typeface="+mn-lt"/>
                        </a:rPr>
                        <a:t> </a:t>
                      </a:r>
                    </a:p>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1" u="none" strike="noStrike" baseline="0" dirty="0" smtClean="0">
                          <a:solidFill>
                            <a:schemeClr val="tx2"/>
                          </a:solidFill>
                          <a:effectLst/>
                          <a:latin typeface="+mn-lt"/>
                        </a:rPr>
                        <a:t>(Cross-Border Payments)</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655082">
                <a:tc>
                  <a:txBody>
                    <a:bodyPr/>
                    <a:lstStyle/>
                    <a:p>
                      <a:pPr algn="ctr" fontAlgn="b"/>
                      <a:r>
                        <a:rPr lang="en-US" sz="900" b="1" i="0" u="none" strike="noStrike" dirty="0" smtClean="0">
                          <a:solidFill>
                            <a:schemeClr val="tx2"/>
                          </a:solidFill>
                          <a:effectLst/>
                          <a:latin typeface="+mn-lt"/>
                        </a:rPr>
                        <a:t>2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l" defTabSz="615300" rtl="0" eaLnBrk="1" fontAlgn="b" latinLnBrk="0" hangingPunct="1">
                        <a:lnSpc>
                          <a:spcPct val="100000"/>
                        </a:lnSpc>
                        <a:spcBef>
                          <a:spcPts val="0"/>
                        </a:spcBef>
                        <a:spcAft>
                          <a:spcPts val="0"/>
                        </a:spcAft>
                        <a:buClrTx/>
                        <a:buSzTx/>
                        <a:buFontTx/>
                        <a:buNone/>
                        <a:tabLst/>
                        <a:defRPr/>
                      </a:pPr>
                      <a:r>
                        <a:rPr lang="en-US" sz="900" b="1" i="0" u="none" strike="noStrike" dirty="0" smtClean="0">
                          <a:solidFill>
                            <a:schemeClr val="tx2"/>
                          </a:solidFill>
                          <a:effectLst/>
                          <a:latin typeface="+mn-lt"/>
                        </a:rPr>
                        <a:t>Deliver</a:t>
                      </a:r>
                      <a:r>
                        <a:rPr lang="en-US" sz="900" b="1" i="0" u="none" strike="noStrike" baseline="0" dirty="0" smtClean="0">
                          <a:solidFill>
                            <a:schemeClr val="tx2"/>
                          </a:solidFill>
                          <a:effectLst/>
                          <a:latin typeface="+mn-lt"/>
                        </a:rPr>
                        <a:t> </a:t>
                      </a:r>
                      <a:r>
                        <a:rPr lang="en-US" sz="900" b="1" i="0" u="none" strike="noStrike" dirty="0" smtClean="0">
                          <a:solidFill>
                            <a:schemeClr val="tx2"/>
                          </a:solidFill>
                          <a:effectLst/>
                          <a:latin typeface="+mn-lt"/>
                        </a:rPr>
                        <a:t> source code for real-world use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1" i="0" u="none" strike="noStrike" dirty="0" smtClean="0">
                          <a:solidFill>
                            <a:schemeClr val="tx2"/>
                          </a:solidFill>
                          <a:effectLst/>
                          <a:latin typeface="+mn-lt"/>
                        </a:rPr>
                        <a:t>Deliver operational efficiencies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indent="-171450" algn="l" fontAlgn="b">
                        <a:buFont typeface="Wingdings" panose="05000000000000000000" pitchFamily="2" charset="2"/>
                        <a:buChar char="§"/>
                      </a:pPr>
                      <a:r>
                        <a:rPr lang="en-US" sz="900" b="1" i="0" u="none" strike="noStrike" dirty="0" smtClean="0">
                          <a:solidFill>
                            <a:schemeClr val="tx2"/>
                          </a:solidFill>
                          <a:effectLst/>
                          <a:latin typeface="+mn-lt"/>
                        </a:rPr>
                        <a:t>Project</a:t>
                      </a:r>
                      <a:r>
                        <a:rPr lang="en-US" sz="900" b="1" i="0" u="none" strike="noStrike" baseline="0" dirty="0" smtClean="0">
                          <a:solidFill>
                            <a:schemeClr val="tx2"/>
                          </a:solidFill>
                          <a:effectLst/>
                          <a:latin typeface="+mn-lt"/>
                        </a:rPr>
                        <a:t> Hopper (2018 Use Case): </a:t>
                      </a:r>
                      <a:r>
                        <a:rPr lang="en-US" sz="900" b="0" i="0" u="none" strike="noStrike" baseline="0" dirty="0" smtClean="0">
                          <a:solidFill>
                            <a:schemeClr val="tx2"/>
                          </a:solidFill>
                          <a:effectLst/>
                          <a:latin typeface="+mn-lt"/>
                        </a:rPr>
                        <a:t>building an MVP that will serve as a system of record for the inter-group Accounts Payable process to deliver a potential/end-state 20+ FTE savings from across the enterprise, while significantly-reducing transaction processing time</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599918" rtl="0" eaLnBrk="1" fontAlgn="auto" latinLnBrk="0" hangingPunct="1">
                        <a:lnSpc>
                          <a:spcPct val="100000"/>
                        </a:lnSpc>
                        <a:spcBef>
                          <a:spcPts val="0"/>
                        </a:spcBef>
                        <a:spcAft>
                          <a:spcPts val="0"/>
                        </a:spcAft>
                        <a:buClrTx/>
                        <a:buSzTx/>
                        <a:buFontTx/>
                        <a:buNone/>
                        <a:tabLst/>
                        <a:defRPr/>
                      </a:pPr>
                      <a:r>
                        <a:rPr lang="en-US" sz="900" b="0" i="0" u="none" strike="noStrike" baseline="0" dirty="0" smtClean="0">
                          <a:solidFill>
                            <a:schemeClr val="tx2"/>
                          </a:solidFill>
                          <a:effectLst/>
                          <a:latin typeface="+mn-lt"/>
                        </a:rPr>
                        <a:t>T&amp;O</a:t>
                      </a:r>
                    </a:p>
                    <a:p>
                      <a:pPr marL="0" marR="0" lvl="0" indent="0" algn="ctr" defTabSz="599918" rtl="0" eaLnBrk="1" fontAlgn="auto" latinLnBrk="0" hangingPunct="1">
                        <a:lnSpc>
                          <a:spcPct val="100000"/>
                        </a:lnSpc>
                        <a:spcBef>
                          <a:spcPts val="0"/>
                        </a:spcBef>
                        <a:spcAft>
                          <a:spcPts val="0"/>
                        </a:spcAft>
                        <a:buClrTx/>
                        <a:buSzTx/>
                        <a:buFontTx/>
                        <a:buNone/>
                        <a:tabLst/>
                        <a:defRPr/>
                      </a:pPr>
                      <a:r>
                        <a:rPr lang="en-US" sz="900" b="0" i="0" u="none" strike="noStrike" baseline="0" dirty="0" smtClean="0">
                          <a:solidFill>
                            <a:schemeClr val="tx2"/>
                          </a:solidFill>
                          <a:effectLst/>
                          <a:latin typeface="+mn-lt"/>
                        </a:rPr>
                        <a:t>Jules Andrew</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900" b="0" i="0" u="none" strike="noStrike" baseline="0" dirty="0" err="1" smtClean="0">
                          <a:solidFill>
                            <a:schemeClr val="tx2"/>
                          </a:solidFill>
                          <a:effectLst/>
                          <a:latin typeface="+mn-lt"/>
                        </a:rPr>
                        <a:t>Blockchain</a:t>
                      </a:r>
                      <a:r>
                        <a:rPr lang="en-US" sz="900" b="0" i="0" u="none" strike="noStrike" baseline="0" dirty="0" smtClean="0">
                          <a:solidFill>
                            <a:schemeClr val="tx2"/>
                          </a:solidFill>
                          <a:effectLst/>
                          <a:latin typeface="+mn-lt"/>
                        </a:rPr>
                        <a:t> </a:t>
                      </a:r>
                    </a:p>
                    <a:p>
                      <a:pPr marL="0" indent="0" algn="ctr" fontAlgn="b">
                        <a:buFont typeface="Wingdings" panose="05000000000000000000" pitchFamily="2" charset="2"/>
                        <a:buNone/>
                      </a:pPr>
                      <a:r>
                        <a:rPr lang="en-US" sz="900" b="0" i="1" u="none" strike="noStrike" baseline="0" dirty="0" smtClean="0">
                          <a:solidFill>
                            <a:schemeClr val="tx2"/>
                          </a:solidFill>
                          <a:effectLst/>
                          <a:latin typeface="+mn-lt"/>
                        </a:rPr>
                        <a:t>(Payment Reconciliation)</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940832">
                <a:tc>
                  <a:txBody>
                    <a:bodyPr/>
                    <a:lstStyle/>
                    <a:p>
                      <a:pPr algn="ctr" fontAlgn="b"/>
                      <a:r>
                        <a:rPr lang="en-US" sz="900" b="1" i="0" u="none" strike="noStrike" dirty="0" smtClean="0">
                          <a:solidFill>
                            <a:schemeClr val="tx2"/>
                          </a:solidFill>
                          <a:effectLst/>
                          <a:latin typeface="+mn-lt"/>
                        </a:rPr>
                        <a:t>3</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l" defTabSz="615300" rtl="0" eaLnBrk="1" fontAlgn="b" latinLnBrk="0" hangingPunct="1">
                        <a:lnSpc>
                          <a:spcPct val="100000"/>
                        </a:lnSpc>
                        <a:spcBef>
                          <a:spcPts val="0"/>
                        </a:spcBef>
                        <a:spcAft>
                          <a:spcPts val="0"/>
                        </a:spcAft>
                        <a:buClrTx/>
                        <a:buSzTx/>
                        <a:buFontTx/>
                        <a:buNone/>
                        <a:tabLst/>
                        <a:defRPr/>
                      </a:pPr>
                      <a:r>
                        <a:rPr lang="en-US" sz="900" b="1" i="0" u="none" strike="noStrike" dirty="0" smtClean="0">
                          <a:solidFill>
                            <a:schemeClr val="tx2"/>
                          </a:solidFill>
                          <a:effectLst/>
                          <a:latin typeface="+mn-lt"/>
                        </a:rPr>
                        <a:t>Building  RBC expertise, community and best-practice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1" i="0" u="none" strike="noStrike" dirty="0" smtClean="0">
                          <a:solidFill>
                            <a:schemeClr val="tx2"/>
                          </a:solidFill>
                          <a:effectLst/>
                          <a:latin typeface="+mn-lt"/>
                        </a:rPr>
                        <a:t>Recruit and develop</a:t>
                      </a:r>
                      <a:br>
                        <a:rPr lang="en-US" sz="900" b="1" i="0" u="none" strike="noStrike" dirty="0" smtClean="0">
                          <a:solidFill>
                            <a:schemeClr val="tx2"/>
                          </a:solidFill>
                          <a:effectLst/>
                          <a:latin typeface="+mn-lt"/>
                        </a:rPr>
                      </a:br>
                      <a:r>
                        <a:rPr lang="en-US" sz="900" b="1" i="0" u="none" strike="noStrike" dirty="0" smtClean="0">
                          <a:solidFill>
                            <a:schemeClr val="tx2"/>
                          </a:solidFill>
                          <a:effectLst/>
                          <a:latin typeface="+mn-lt"/>
                        </a:rPr>
                        <a:t>best-in-class talent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indent="-171450" algn="l" fontAlgn="b">
                        <a:buFont typeface="Wingdings" panose="05000000000000000000" pitchFamily="2" charset="2"/>
                        <a:buChar char="§"/>
                      </a:pPr>
                      <a:r>
                        <a:rPr lang="en-US" sz="900" b="1" i="0" u="none" strike="noStrike" dirty="0" smtClean="0">
                          <a:solidFill>
                            <a:schemeClr val="tx2"/>
                          </a:solidFill>
                          <a:effectLst/>
                          <a:latin typeface="+mn-lt"/>
                        </a:rPr>
                        <a:t>Blockchain</a:t>
                      </a:r>
                      <a:r>
                        <a:rPr lang="en-US" sz="900" b="1" i="0" u="none" strike="noStrike" baseline="0" dirty="0" smtClean="0">
                          <a:solidFill>
                            <a:schemeClr val="tx2"/>
                          </a:solidFill>
                          <a:effectLst/>
                          <a:latin typeface="+mn-lt"/>
                        </a:rPr>
                        <a:t> COE and Community of Practitioners</a:t>
                      </a:r>
                      <a:r>
                        <a:rPr lang="en-US" sz="900" b="0" i="0" u="none" strike="noStrike" baseline="0" dirty="0" smtClean="0">
                          <a:solidFill>
                            <a:schemeClr val="tx2"/>
                          </a:solidFill>
                          <a:effectLst/>
                          <a:latin typeface="+mn-lt"/>
                        </a:rPr>
                        <a:t>: providing thought leadership, consulting services, and a user community for </a:t>
                      </a:r>
                      <a:r>
                        <a:rPr lang="en-US" sz="900" b="0" i="0" u="none" strike="noStrike" baseline="0" dirty="0" err="1" smtClean="0">
                          <a:solidFill>
                            <a:schemeClr val="tx2"/>
                          </a:solidFill>
                          <a:effectLst/>
                          <a:latin typeface="+mn-lt"/>
                        </a:rPr>
                        <a:t>blockchain</a:t>
                      </a:r>
                      <a:r>
                        <a:rPr lang="en-US" sz="900" b="0" i="0" u="none" strike="noStrike" baseline="0" dirty="0" smtClean="0">
                          <a:solidFill>
                            <a:schemeClr val="tx2"/>
                          </a:solidFill>
                          <a:effectLst/>
                          <a:latin typeface="+mn-lt"/>
                        </a:rPr>
                        <a:t> practitioners across the bank to build in-house expertise. </a:t>
                      </a:r>
                    </a:p>
                    <a:p>
                      <a:pPr marL="479100" lvl="1" indent="-171450" algn="l" fontAlgn="b">
                        <a:buFont typeface="Wingdings" panose="05000000000000000000" pitchFamily="2" charset="2"/>
                        <a:buChar char="§"/>
                      </a:pPr>
                      <a:r>
                        <a:rPr lang="en-US" sz="900" b="0" i="0" u="none" strike="noStrike" baseline="0" dirty="0" smtClean="0">
                          <a:solidFill>
                            <a:schemeClr val="tx2"/>
                          </a:solidFill>
                          <a:effectLst/>
                          <a:latin typeface="+mn-lt"/>
                        </a:rPr>
                        <a:t>Establishing Enterprise-wide User Forum </a:t>
                      </a:r>
                    </a:p>
                    <a:p>
                      <a:pPr marL="479100" lvl="1" indent="-171450" algn="l" fontAlgn="b">
                        <a:buFont typeface="Wingdings" panose="05000000000000000000" pitchFamily="2" charset="2"/>
                        <a:buChar char="§"/>
                      </a:pPr>
                      <a:r>
                        <a:rPr lang="en-US" sz="900" b="0" i="0" u="none" strike="noStrike" baseline="0" dirty="0" smtClean="0">
                          <a:solidFill>
                            <a:schemeClr val="tx2"/>
                          </a:solidFill>
                          <a:effectLst/>
                          <a:latin typeface="+mn-lt"/>
                        </a:rPr>
                        <a:t>Building learning pathway on Degreed </a:t>
                      </a:r>
                    </a:p>
                    <a:p>
                      <a:pPr marL="479100" lvl="1" indent="-171450" algn="l" fontAlgn="b">
                        <a:buFont typeface="Wingdings" panose="05000000000000000000" pitchFamily="2" charset="2"/>
                        <a:buChar char="§"/>
                      </a:pPr>
                      <a:r>
                        <a:rPr lang="en-US" sz="900" b="0" i="0" u="none" strike="noStrike" baseline="0" dirty="0" smtClean="0">
                          <a:solidFill>
                            <a:schemeClr val="tx2"/>
                          </a:solidFill>
                          <a:effectLst/>
                          <a:latin typeface="+mn-lt"/>
                        </a:rPr>
                        <a:t>Developing a </a:t>
                      </a:r>
                      <a:r>
                        <a:rPr lang="en-US" sz="900" b="0" i="0" u="none" strike="noStrike" baseline="0" dirty="0" err="1" smtClean="0">
                          <a:solidFill>
                            <a:schemeClr val="tx2"/>
                          </a:solidFill>
                          <a:effectLst/>
                          <a:latin typeface="+mn-lt"/>
                        </a:rPr>
                        <a:t>blockchain</a:t>
                      </a:r>
                      <a:r>
                        <a:rPr lang="en-US" sz="900" b="0" i="0" u="none" strike="noStrike" baseline="0" dirty="0" smtClean="0">
                          <a:solidFill>
                            <a:schemeClr val="tx2"/>
                          </a:solidFill>
                          <a:effectLst/>
                          <a:latin typeface="+mn-lt"/>
                        </a:rPr>
                        <a:t> radar for all enterprise </a:t>
                      </a:r>
                      <a:r>
                        <a:rPr lang="en-US" sz="900" b="0" i="0" u="none" strike="noStrike" baseline="0" dirty="0" err="1" smtClean="0">
                          <a:solidFill>
                            <a:schemeClr val="tx2"/>
                          </a:solidFill>
                          <a:effectLst/>
                          <a:latin typeface="+mn-lt"/>
                        </a:rPr>
                        <a:t>blockchain</a:t>
                      </a:r>
                      <a:r>
                        <a:rPr lang="en-US" sz="900" b="0" i="0" u="none" strike="noStrike" baseline="0" dirty="0" smtClean="0">
                          <a:solidFill>
                            <a:schemeClr val="tx2"/>
                          </a:solidFill>
                          <a:effectLst/>
                          <a:latin typeface="+mn-lt"/>
                        </a:rPr>
                        <a:t> opportunities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599918" rtl="0" eaLnBrk="1" fontAlgn="auto" latinLnBrk="0" hangingPunct="1">
                        <a:lnSpc>
                          <a:spcPct val="100000"/>
                        </a:lnSpc>
                        <a:spcBef>
                          <a:spcPts val="0"/>
                        </a:spcBef>
                        <a:spcAft>
                          <a:spcPts val="0"/>
                        </a:spcAft>
                        <a:buClrTx/>
                        <a:buSzTx/>
                        <a:buFontTx/>
                        <a:buNone/>
                        <a:tabLst/>
                        <a:defRPr/>
                      </a:pPr>
                      <a:r>
                        <a:rPr lang="en-US" sz="900" b="0" i="0" u="none" strike="noStrike" baseline="0" dirty="0" smtClean="0">
                          <a:solidFill>
                            <a:schemeClr val="tx2"/>
                          </a:solidFill>
                          <a:effectLst/>
                          <a:latin typeface="+mn-lt"/>
                        </a:rPr>
                        <a:t>Enterprise</a:t>
                      </a:r>
                    </a:p>
                    <a:p>
                      <a:pPr marL="0" marR="0" lvl="0" indent="0" algn="ctr" defTabSz="599918" rtl="0" eaLnBrk="1" fontAlgn="auto" latinLnBrk="0" hangingPunct="1">
                        <a:lnSpc>
                          <a:spcPct val="100000"/>
                        </a:lnSpc>
                        <a:spcBef>
                          <a:spcPts val="0"/>
                        </a:spcBef>
                        <a:spcAft>
                          <a:spcPts val="0"/>
                        </a:spcAft>
                        <a:buClrTx/>
                        <a:buSzTx/>
                        <a:buFontTx/>
                        <a:buNone/>
                        <a:tabLst/>
                        <a:defRPr/>
                      </a:pPr>
                      <a:r>
                        <a:rPr lang="en-US" sz="900" b="0" i="0" u="none" strike="noStrike" baseline="0" dirty="0" smtClean="0">
                          <a:solidFill>
                            <a:schemeClr val="tx2"/>
                          </a:solidFill>
                          <a:effectLst/>
                          <a:latin typeface="+mn-lt"/>
                        </a:rPr>
                        <a:t>Martin Wildberger</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900" b="0" i="0" u="none" strike="noStrike" baseline="0" dirty="0" err="1" smtClean="0">
                          <a:solidFill>
                            <a:schemeClr val="tx2"/>
                          </a:solidFill>
                          <a:effectLst/>
                          <a:latin typeface="+mn-lt"/>
                        </a:rPr>
                        <a:t>Blockchain</a:t>
                      </a:r>
                      <a:endParaRPr lang="en-US" sz="900" b="0" i="0" u="none" strike="noStrike" baseline="0" dirty="0" smtClean="0">
                        <a:solidFill>
                          <a:schemeClr val="tx2"/>
                        </a:solidFill>
                        <a:effectLst/>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bl>
          </a:graphicData>
        </a:graphic>
      </p:graphicFrame>
      <p:graphicFrame>
        <p:nvGraphicFramePr>
          <p:cNvPr id="7" name="Table 6"/>
          <p:cNvGraphicFramePr>
            <a:graphicFrameLocks noGrp="1"/>
          </p:cNvGraphicFramePr>
          <p:nvPr>
            <p:extLst/>
          </p:nvPr>
        </p:nvGraphicFramePr>
        <p:xfrm>
          <a:off x="8970310" y="670975"/>
          <a:ext cx="2273656" cy="424338"/>
        </p:xfrm>
        <a:graphic>
          <a:graphicData uri="http://schemas.openxmlformats.org/drawingml/2006/table">
            <a:tbl>
              <a:tblPr firstRow="1" bandRow="1">
                <a:tableStyleId>{2D5ABB26-0587-4C30-8999-92F81FD0307C}</a:tableStyleId>
              </a:tblPr>
              <a:tblGrid>
                <a:gridCol w="1151404"/>
                <a:gridCol w="1122252"/>
              </a:tblGrid>
              <a:tr h="212169">
                <a:tc>
                  <a:txBody>
                    <a:bodyPr/>
                    <a:lstStyle/>
                    <a:p>
                      <a:pPr algn="l" fontAlgn="b"/>
                      <a:r>
                        <a:rPr lang="en-US" sz="800" b="0" i="0" u="none" strike="noStrike" dirty="0" smtClean="0">
                          <a:solidFill>
                            <a:schemeClr val="tx2"/>
                          </a:solidFill>
                          <a:effectLst/>
                          <a:latin typeface="+mn-lt"/>
                        </a:rPr>
                        <a:t>2018 Target</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mn-lt"/>
                        </a:rPr>
                        <a:t>6 FTE</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212169">
                <a:tc>
                  <a:txBody>
                    <a:bodyPr/>
                    <a:lstStyle/>
                    <a:p>
                      <a:pPr algn="l" fontAlgn="b"/>
                      <a:r>
                        <a:rPr lang="en-US" sz="800" b="0" i="0" u="none" strike="noStrike" dirty="0" smtClean="0">
                          <a:solidFill>
                            <a:schemeClr val="tx2"/>
                          </a:solidFill>
                          <a:effectLst/>
                          <a:latin typeface="+mn-lt"/>
                        </a:rPr>
                        <a:t>2018 Emerging Forecast</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mn-lt"/>
                        </a:rPr>
                        <a:t>7 FTE (+1)</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1526153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250" dirty="0"/>
              <a:t>T&amp;O Innovation</a:t>
            </a:r>
            <a:endParaRPr lang="en-US" sz="1875" dirty="0"/>
          </a:p>
        </p:txBody>
      </p:sp>
      <p:sp>
        <p:nvSpPr>
          <p:cNvPr id="4" name="Text Placeholder 3"/>
          <p:cNvSpPr>
            <a:spLocks noGrp="1"/>
          </p:cNvSpPr>
          <p:nvPr>
            <p:ph type="body" sz="quarter" idx="14"/>
          </p:nvPr>
        </p:nvSpPr>
        <p:spPr>
          <a:xfrm>
            <a:off x="939850" y="835027"/>
            <a:ext cx="10252710" cy="158633"/>
          </a:xfrm>
        </p:spPr>
        <p:txBody>
          <a:bodyPr/>
          <a:lstStyle/>
          <a:p>
            <a:r>
              <a:rPr lang="en-US" sz="1031" dirty="0"/>
              <a:t>Initiatives, Cost &amp; Impact: Cybersecurity Lab  </a:t>
            </a:r>
          </a:p>
        </p:txBody>
      </p:sp>
      <p:graphicFrame>
        <p:nvGraphicFramePr>
          <p:cNvPr id="5" name="Table 4"/>
          <p:cNvGraphicFramePr>
            <a:graphicFrameLocks noGrp="1"/>
          </p:cNvGraphicFramePr>
          <p:nvPr>
            <p:extLst/>
          </p:nvPr>
        </p:nvGraphicFramePr>
        <p:xfrm>
          <a:off x="934046" y="1401748"/>
          <a:ext cx="10309920" cy="4072485"/>
        </p:xfrm>
        <a:graphic>
          <a:graphicData uri="http://schemas.openxmlformats.org/drawingml/2006/table">
            <a:tbl>
              <a:tblPr firstRow="1" bandRow="1">
                <a:tableStyleId>{2D5ABB26-0587-4C30-8999-92F81FD0307C}</a:tableStyleId>
              </a:tblPr>
              <a:tblGrid>
                <a:gridCol w="472702"/>
                <a:gridCol w="1667843"/>
                <a:gridCol w="1251484"/>
                <a:gridCol w="4344132"/>
                <a:gridCol w="1498826"/>
                <a:gridCol w="1074933"/>
              </a:tblGrid>
              <a:tr h="343164">
                <a:tc>
                  <a:txBody>
                    <a:bodyPr/>
                    <a:lstStyle/>
                    <a:p>
                      <a:pPr algn="ctr" fontAlgn="b"/>
                      <a:r>
                        <a:rPr lang="en-US" sz="900" b="1" i="0" u="none" strike="noStrike" dirty="0" smtClean="0">
                          <a:solidFill>
                            <a:srgbClr val="FFFFFF"/>
                          </a:solidFill>
                          <a:effectLst/>
                          <a:latin typeface="+mn-lt"/>
                        </a:rPr>
                        <a:t>Priority </a:t>
                      </a:r>
                      <a:endParaRPr lang="en-US" sz="900" b="1" i="0" u="none" strike="noStrike" dirty="0">
                        <a:solidFill>
                          <a:srgbClr val="FFFFFF"/>
                        </a:solidFill>
                        <a:effectLst/>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rgbClr val="FFFFFF"/>
                          </a:solidFill>
                          <a:effectLst/>
                          <a:latin typeface="+mn-lt"/>
                        </a:rPr>
                        <a:t>Initiative</a:t>
                      </a:r>
                      <a:endParaRPr lang="en-US" sz="900" b="1" i="0" u="none" strike="noStrike" dirty="0">
                        <a:solidFill>
                          <a:srgbClr val="FFFFFF"/>
                        </a:solidFill>
                        <a:effectLst/>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marL="0" marR="0" indent="0" algn="ctr" defTabSz="615300" rtl="0" eaLnBrk="1" fontAlgn="b" latinLnBrk="0" hangingPunct="1">
                        <a:lnSpc>
                          <a:spcPct val="100000"/>
                        </a:lnSpc>
                        <a:spcBef>
                          <a:spcPts val="0"/>
                        </a:spcBef>
                        <a:spcAft>
                          <a:spcPts val="0"/>
                        </a:spcAft>
                        <a:buClrTx/>
                        <a:buSzTx/>
                        <a:buFontTx/>
                        <a:buNone/>
                        <a:tabLst/>
                        <a:defRPr/>
                      </a:pPr>
                      <a:r>
                        <a:rPr lang="en-US" sz="900" b="1" i="0" u="none" strike="noStrike" dirty="0" smtClean="0">
                          <a:solidFill>
                            <a:srgbClr val="FFFFFF"/>
                          </a:solidFill>
                          <a:effectLst/>
                          <a:latin typeface="+mn-lt"/>
                        </a:rPr>
                        <a:t>Impact</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marL="0" marR="0" lvl="0" indent="0" algn="ctr" defTabSz="599918" rtl="0" eaLnBrk="1" fontAlgn="b" latinLnBrk="0" hangingPunct="1">
                        <a:lnSpc>
                          <a:spcPct val="100000"/>
                        </a:lnSpc>
                        <a:spcBef>
                          <a:spcPts val="0"/>
                        </a:spcBef>
                        <a:spcAft>
                          <a:spcPts val="0"/>
                        </a:spcAft>
                        <a:buClrTx/>
                        <a:buSzTx/>
                        <a:buFontTx/>
                        <a:buNone/>
                        <a:tabLst/>
                        <a:defRPr/>
                      </a:pPr>
                      <a:r>
                        <a:rPr lang="en-US" sz="900" b="1" i="0" u="none" strike="noStrike" baseline="0" dirty="0" smtClean="0">
                          <a:solidFill>
                            <a:srgbClr val="FFFFFF"/>
                          </a:solidFill>
                          <a:effectLst/>
                          <a:latin typeface="+mn-lt"/>
                        </a:rPr>
                        <a:t>Highlights</a:t>
                      </a:r>
                      <a:endParaRPr lang="en-US" sz="900" b="1" i="0" u="none" strike="noStrike" dirty="0" smtClean="0">
                        <a:solidFill>
                          <a:srgbClr val="FFFFFF"/>
                        </a:solidFill>
                        <a:effectLst/>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a:r>
                        <a:rPr lang="en-US" sz="900" b="1" dirty="0" smtClean="0">
                          <a:solidFill>
                            <a:schemeClr val="bg1"/>
                          </a:solidFill>
                          <a:latin typeface="+mn-lt"/>
                        </a:rPr>
                        <a:t>Primary Sponsor</a:t>
                      </a:r>
                      <a:endParaRPr lang="en-US" sz="900" b="1" dirty="0">
                        <a:solidFill>
                          <a:schemeClr val="bg1"/>
                        </a:solidFill>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a:r>
                        <a:rPr lang="en-US" sz="900" b="1" dirty="0" smtClean="0">
                          <a:solidFill>
                            <a:schemeClr val="bg1"/>
                          </a:solidFill>
                          <a:latin typeface="+mn-lt"/>
                        </a:rPr>
                        <a:t>Capability</a:t>
                      </a:r>
                      <a:endParaRPr lang="en-US" sz="900" b="1" dirty="0">
                        <a:solidFill>
                          <a:schemeClr val="bg1"/>
                        </a:solidFill>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r>
              <a:tr h="855107">
                <a:tc>
                  <a:txBody>
                    <a:bodyPr/>
                    <a:lstStyle/>
                    <a:p>
                      <a:pPr algn="ctr" fontAlgn="b"/>
                      <a:r>
                        <a:rPr lang="en-US" sz="800" b="1" i="0" u="none" strike="noStrike" dirty="0" smtClean="0">
                          <a:solidFill>
                            <a:schemeClr val="tx2"/>
                          </a:solidFill>
                          <a:effectLst/>
                          <a:latin typeface="+mn-lt"/>
                        </a:rPr>
                        <a:t>1</a:t>
                      </a:r>
                      <a:endParaRPr lang="en-US" sz="800" b="1" i="0" u="none" strike="noStrike" dirty="0">
                        <a:solidFill>
                          <a:schemeClr val="tx2"/>
                        </a:solidFill>
                        <a:effectLst/>
                        <a:latin typeface="+mn-lt"/>
                      </a:endParaRP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l" fontAlgn="b">
                        <a:buFont typeface="Wingdings" panose="05000000000000000000" pitchFamily="2" charset="2"/>
                        <a:buNone/>
                      </a:pPr>
                      <a:r>
                        <a:rPr lang="en-US" sz="800" b="1" i="0" u="none" strike="noStrike" dirty="0" smtClean="0">
                          <a:solidFill>
                            <a:schemeClr val="tx2"/>
                          </a:solidFill>
                          <a:effectLst/>
                          <a:latin typeface="+mn-lt"/>
                        </a:rPr>
                        <a:t>Partner with leading</a:t>
                      </a:r>
                      <a:r>
                        <a:rPr lang="en-US" sz="800" b="1" i="0" u="none" strike="noStrike" baseline="0" dirty="0" smtClean="0">
                          <a:solidFill>
                            <a:schemeClr val="tx2"/>
                          </a:solidFill>
                          <a:effectLst/>
                          <a:latin typeface="+mn-lt"/>
                        </a:rPr>
                        <a:t> academics and emerging tech companies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baseline="0" dirty="0" smtClean="0">
                          <a:solidFill>
                            <a:schemeClr val="tx2"/>
                          </a:solidFill>
                          <a:effectLst/>
                          <a:latin typeface="+mn-lt"/>
                        </a:rPr>
                        <a:t>Recruit best-in-class talent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lvl="0" indent="-171450" algn="l" fontAlgn="b">
                        <a:buFont typeface="Wingdings" panose="05000000000000000000" pitchFamily="2" charset="2"/>
                        <a:buChar char="§"/>
                      </a:pPr>
                      <a:r>
                        <a:rPr lang="en-US" sz="800" b="1" i="0" u="none" strike="noStrike" dirty="0" smtClean="0">
                          <a:solidFill>
                            <a:schemeClr val="tx2"/>
                          </a:solidFill>
                          <a:effectLst/>
                          <a:latin typeface="+mn-lt"/>
                        </a:rPr>
                        <a:t>Delivering 5 strategic partnerships</a:t>
                      </a:r>
                      <a:endParaRPr lang="en-US" sz="800" b="1" i="0" u="none" strike="noStrike" baseline="0" dirty="0" smtClean="0">
                        <a:solidFill>
                          <a:schemeClr val="tx2"/>
                        </a:solidFill>
                        <a:effectLst/>
                        <a:latin typeface="+mn-lt"/>
                      </a:endParaRPr>
                    </a:p>
                    <a:p>
                      <a:pPr marL="171450" lvl="0" indent="-171450" algn="l" fontAlgn="b">
                        <a:buFont typeface="Wingdings" panose="05000000000000000000" pitchFamily="2" charset="2"/>
                        <a:buChar char="§"/>
                      </a:pPr>
                      <a:r>
                        <a:rPr lang="en-US" sz="800" b="1" i="0" u="none" strike="noStrike" dirty="0" smtClean="0">
                          <a:solidFill>
                            <a:schemeClr val="tx2"/>
                          </a:solidFill>
                          <a:effectLst/>
                          <a:latin typeface="+mn-lt"/>
                        </a:rPr>
                        <a:t>Established and announced</a:t>
                      </a:r>
                      <a:r>
                        <a:rPr lang="en-US" sz="800" b="1" i="0" u="none" strike="noStrike" baseline="0" dirty="0" smtClean="0">
                          <a:solidFill>
                            <a:schemeClr val="tx2"/>
                          </a:solidFill>
                          <a:effectLst/>
                          <a:latin typeface="+mn-lt"/>
                        </a:rPr>
                        <a:t> research </a:t>
                      </a:r>
                      <a:r>
                        <a:rPr lang="en-US" sz="800" b="1" i="0" u="none" strike="noStrike" dirty="0" smtClean="0">
                          <a:solidFill>
                            <a:schemeClr val="tx2"/>
                          </a:solidFill>
                          <a:effectLst/>
                          <a:latin typeface="+mn-lt"/>
                        </a:rPr>
                        <a:t>partnerships with</a:t>
                      </a:r>
                      <a:r>
                        <a:rPr lang="en-US" sz="800" b="1" i="0" u="none" strike="noStrike" baseline="0" dirty="0" smtClean="0">
                          <a:solidFill>
                            <a:schemeClr val="tx2"/>
                          </a:solidFill>
                          <a:effectLst/>
                          <a:latin typeface="+mn-lt"/>
                        </a:rPr>
                        <a:t> 3 leading academic institutions:</a:t>
                      </a:r>
                    </a:p>
                    <a:p>
                      <a:pPr marL="479100" lvl="1" indent="-171450" algn="l" fontAlgn="b">
                        <a:buFont typeface="Wingdings" panose="05000000000000000000" pitchFamily="2" charset="2"/>
                        <a:buChar char="§"/>
                      </a:pPr>
                      <a:r>
                        <a:rPr lang="en-US" sz="800" b="1" i="0" u="none" strike="noStrike" dirty="0" smtClean="0">
                          <a:solidFill>
                            <a:schemeClr val="tx2"/>
                          </a:solidFill>
                          <a:effectLst/>
                          <a:latin typeface="+mn-lt"/>
                        </a:rPr>
                        <a:t>University of Waterloo</a:t>
                      </a:r>
                      <a:r>
                        <a:rPr lang="en-US" sz="800" b="1" i="0" u="none" strike="noStrike" baseline="0" dirty="0" smtClean="0">
                          <a:solidFill>
                            <a:schemeClr val="tx2"/>
                          </a:solidFill>
                          <a:effectLst/>
                          <a:latin typeface="+mn-lt"/>
                        </a:rPr>
                        <a:t> </a:t>
                      </a:r>
                      <a:r>
                        <a:rPr lang="en-US" sz="800" b="0" i="0" u="none" strike="noStrike" baseline="0" dirty="0" smtClean="0">
                          <a:solidFill>
                            <a:schemeClr val="tx2"/>
                          </a:solidFill>
                          <a:effectLst/>
                          <a:latin typeface="+mn-lt"/>
                        </a:rPr>
                        <a:t>(opening a cybersecurity lab to develop advanced and privacy tools) </a:t>
                      </a:r>
                      <a:endParaRPr lang="en-US" sz="800" b="0" i="0" u="none" strike="noStrike" dirty="0" smtClean="0">
                        <a:solidFill>
                          <a:schemeClr val="tx2"/>
                        </a:solidFill>
                        <a:effectLst/>
                        <a:latin typeface="+mn-lt"/>
                      </a:endParaRPr>
                    </a:p>
                    <a:p>
                      <a:pPr marL="479100" lvl="1" indent="-171450" algn="l" fontAlgn="b">
                        <a:buFont typeface="Wingdings" panose="05000000000000000000" pitchFamily="2" charset="2"/>
                        <a:buChar char="§"/>
                      </a:pPr>
                      <a:r>
                        <a:rPr lang="en-US" sz="800" b="1" i="0" u="none" strike="noStrike" dirty="0" smtClean="0">
                          <a:solidFill>
                            <a:schemeClr val="tx2"/>
                          </a:solidFill>
                          <a:effectLst/>
                          <a:latin typeface="+mn-lt"/>
                        </a:rPr>
                        <a:t>Ben </a:t>
                      </a:r>
                      <a:r>
                        <a:rPr lang="en-US" sz="800" b="1" i="0" u="none" strike="noStrike" dirty="0" err="1" smtClean="0">
                          <a:solidFill>
                            <a:schemeClr val="tx2"/>
                          </a:solidFill>
                          <a:effectLst/>
                          <a:latin typeface="+mn-lt"/>
                        </a:rPr>
                        <a:t>Gurion</a:t>
                      </a:r>
                      <a:r>
                        <a:rPr lang="en-US" sz="800" b="1" i="0" u="none" strike="noStrike" baseline="0" dirty="0" smtClean="0">
                          <a:solidFill>
                            <a:schemeClr val="tx2"/>
                          </a:solidFill>
                          <a:effectLst/>
                          <a:latin typeface="+mn-lt"/>
                        </a:rPr>
                        <a:t> University </a:t>
                      </a:r>
                      <a:r>
                        <a:rPr lang="en-US" sz="800" b="0" i="0" u="none" strike="noStrike" baseline="0" dirty="0" smtClean="0">
                          <a:solidFill>
                            <a:schemeClr val="tx2"/>
                          </a:solidFill>
                          <a:effectLst/>
                          <a:latin typeface="+mn-lt"/>
                        </a:rPr>
                        <a:t>(establishing a presence in Israel and developing advanced cybersecurity techniques)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0" u="none" strike="noStrike" baseline="0" dirty="0" smtClean="0">
                          <a:solidFill>
                            <a:schemeClr val="tx2"/>
                          </a:solidFill>
                          <a:effectLst/>
                          <a:latin typeface="+mn-lt"/>
                        </a:rPr>
                        <a:t>T&amp;O</a:t>
                      </a:r>
                    </a:p>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0" u="none" strike="noStrike" baseline="0" dirty="0" smtClean="0">
                          <a:solidFill>
                            <a:schemeClr val="tx2"/>
                          </a:solidFill>
                          <a:effectLst/>
                          <a:latin typeface="+mn-lt"/>
                        </a:rPr>
                        <a:t>Martin Wildberger</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800" b="0" i="0" u="none" strike="noStrike" baseline="0" dirty="0" smtClean="0">
                          <a:solidFill>
                            <a:schemeClr val="tx2"/>
                          </a:solidFill>
                          <a:effectLst/>
                          <a:latin typeface="+mn-lt"/>
                        </a:rPr>
                        <a:t>Quantum Computing</a:t>
                      </a:r>
                    </a:p>
                    <a:p>
                      <a:pPr marL="0" marR="0" lvl="0" indent="0" algn="ctr" defTabSz="6153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800" b="0" i="0" u="none" strike="noStrike" baseline="0" dirty="0" smtClean="0">
                          <a:solidFill>
                            <a:schemeClr val="tx2"/>
                          </a:solidFill>
                          <a:effectLst/>
                          <a:latin typeface="+mn-lt"/>
                        </a:rPr>
                        <a:t>&amp;</a:t>
                      </a:r>
                    </a:p>
                    <a:p>
                      <a:pPr marL="0" marR="0" lvl="0" indent="0" algn="ctr" defTabSz="6153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800" b="0" i="0" u="none" strike="noStrike" baseline="0" dirty="0" smtClean="0">
                          <a:solidFill>
                            <a:schemeClr val="tx2"/>
                          </a:solidFill>
                          <a:effectLst/>
                          <a:latin typeface="+mn-lt"/>
                        </a:rPr>
                        <a:t>Adversarial Machine Learning</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469344">
                <a:tc rowSpan="4">
                  <a:txBody>
                    <a:bodyPr/>
                    <a:lstStyle/>
                    <a:p>
                      <a:pPr algn="ctr" fontAlgn="b"/>
                      <a:r>
                        <a:rPr lang="en-US" sz="800" b="1" i="0" u="none" strike="noStrike" dirty="0" smtClean="0">
                          <a:solidFill>
                            <a:schemeClr val="tx2"/>
                          </a:solidFill>
                          <a:effectLst/>
                          <a:latin typeface="+mn-lt"/>
                        </a:rPr>
                        <a:t>2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rowSpan="4">
                  <a:txBody>
                    <a:bodyPr/>
                    <a:lstStyle/>
                    <a:p>
                      <a:pPr marL="0" marR="0" indent="0" algn="l" defTabSz="615300" rtl="0" eaLnBrk="1" fontAlgn="b" latinLnBrk="0" hangingPunct="1">
                        <a:lnSpc>
                          <a:spcPct val="100000"/>
                        </a:lnSpc>
                        <a:spcBef>
                          <a:spcPts val="0"/>
                        </a:spcBef>
                        <a:spcAft>
                          <a:spcPts val="0"/>
                        </a:spcAft>
                        <a:buClrTx/>
                        <a:buSzTx/>
                        <a:buFontTx/>
                        <a:buNone/>
                        <a:tabLst/>
                        <a:defRPr/>
                      </a:pPr>
                      <a:r>
                        <a:rPr lang="en-US" sz="800" b="1" i="0" u="none" strike="noStrike" baseline="0" dirty="0" smtClean="0">
                          <a:solidFill>
                            <a:schemeClr val="tx2"/>
                          </a:solidFill>
                          <a:effectLst/>
                          <a:latin typeface="+mn-lt"/>
                        </a:rPr>
                        <a:t>Develop security solutions for tomorrow’s threats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rowSpan="4">
                  <a:txBody>
                    <a:bodyPr/>
                    <a:lstStyle/>
                    <a:p>
                      <a:pPr marL="0" marR="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mn-lt"/>
                        </a:rPr>
                        <a:t>Protect</a:t>
                      </a:r>
                      <a:r>
                        <a:rPr lang="en-US" sz="800" b="1" i="0" u="none" strike="noStrike" baseline="0" dirty="0" smtClean="0">
                          <a:solidFill>
                            <a:schemeClr val="tx2"/>
                          </a:solidFill>
                          <a:effectLst/>
                          <a:latin typeface="+mn-lt"/>
                        </a:rPr>
                        <a:t> the bank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indent="-171450" algn="l" fontAlgn="b">
                        <a:buFont typeface="Wingdings" panose="05000000000000000000" pitchFamily="2" charset="2"/>
                        <a:buChar char="§"/>
                      </a:pPr>
                      <a:r>
                        <a:rPr lang="en-US" sz="800" b="1" i="0" u="none" strike="noStrike" dirty="0" smtClean="0">
                          <a:solidFill>
                            <a:schemeClr val="tx2"/>
                          </a:solidFill>
                          <a:effectLst/>
                          <a:latin typeface="+mn-lt"/>
                        </a:rPr>
                        <a:t>Delivering a quantum-safe</a:t>
                      </a:r>
                      <a:r>
                        <a:rPr lang="en-US" sz="800" b="1" i="0" u="none" strike="noStrike" baseline="0" dirty="0" smtClean="0">
                          <a:solidFill>
                            <a:schemeClr val="tx2"/>
                          </a:solidFill>
                          <a:effectLst/>
                          <a:latin typeface="+mn-lt"/>
                        </a:rPr>
                        <a:t> infrastructure for all RBC systems and applications to establish RBC as the first financial institution to widely-deploy quantum protections </a:t>
                      </a:r>
                      <a:r>
                        <a:rPr lang="en-US" sz="800" b="0" i="0" u="none" strike="noStrike" baseline="0" dirty="0" smtClean="0">
                          <a:solidFill>
                            <a:schemeClr val="tx2"/>
                          </a:solidFill>
                          <a:effectLst/>
                          <a:latin typeface="+mn-lt"/>
                        </a:rPr>
                        <a:t>(‘Quantum Foundation’, in partnership with University of Toronto and University of Waterloo) </a:t>
                      </a:r>
                      <a:r>
                        <a:rPr lang="en-US" sz="800" b="1" i="0" u="none" strike="noStrike" dirty="0" smtClean="0">
                          <a:solidFill>
                            <a:schemeClr val="tx2"/>
                          </a:solidFill>
                          <a:effectLst/>
                          <a:latin typeface="+mn-lt"/>
                        </a:rPr>
                        <a:t>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599918" rtl="0" eaLnBrk="1" fontAlgn="auto" latinLnBrk="0" hangingPunct="1">
                        <a:lnSpc>
                          <a:spcPct val="100000"/>
                        </a:lnSpc>
                        <a:spcBef>
                          <a:spcPts val="0"/>
                        </a:spcBef>
                        <a:spcAft>
                          <a:spcPts val="0"/>
                        </a:spcAft>
                        <a:buClrTx/>
                        <a:buSzTx/>
                        <a:buFontTx/>
                        <a:buNone/>
                        <a:tabLst/>
                        <a:defRPr/>
                      </a:pPr>
                      <a:r>
                        <a:rPr lang="en-US" sz="800" b="0" i="0" u="none" strike="noStrike" baseline="0" dirty="0" smtClean="0">
                          <a:solidFill>
                            <a:schemeClr val="tx2"/>
                          </a:solidFill>
                          <a:effectLst/>
                          <a:latin typeface="+mn-lt"/>
                        </a:rPr>
                        <a:t>WM, T&amp;O</a:t>
                      </a:r>
                    </a:p>
                    <a:p>
                      <a:pPr marL="0" marR="0" lvl="0" indent="0" algn="ctr" defTabSz="599918" rtl="0" eaLnBrk="1" fontAlgn="auto" latinLnBrk="0" hangingPunct="1">
                        <a:lnSpc>
                          <a:spcPct val="100000"/>
                        </a:lnSpc>
                        <a:spcBef>
                          <a:spcPts val="0"/>
                        </a:spcBef>
                        <a:spcAft>
                          <a:spcPts val="0"/>
                        </a:spcAft>
                        <a:buClrTx/>
                        <a:buSzTx/>
                        <a:buFontTx/>
                        <a:buNone/>
                        <a:tabLst/>
                        <a:defRPr/>
                      </a:pPr>
                      <a:r>
                        <a:rPr lang="en-US" sz="800" b="0" i="0" u="none" strike="noStrike" baseline="0" dirty="0" smtClean="0">
                          <a:solidFill>
                            <a:schemeClr val="tx2"/>
                          </a:solidFill>
                          <a:effectLst/>
                          <a:latin typeface="+mn-lt"/>
                        </a:rPr>
                        <a:t>Chris Burke, Mike </a:t>
                      </a:r>
                      <a:r>
                        <a:rPr lang="en-US" sz="800" b="0" i="0" u="none" strike="noStrike" baseline="0" dirty="0" err="1" smtClean="0">
                          <a:solidFill>
                            <a:schemeClr val="tx2"/>
                          </a:solidFill>
                          <a:effectLst/>
                          <a:latin typeface="+mn-lt"/>
                        </a:rPr>
                        <a:t>Tardiff</a:t>
                      </a:r>
                      <a:endParaRPr lang="en-US" sz="800" b="0" i="0" u="none" strike="noStrike" baseline="0" dirty="0" smtClean="0">
                        <a:solidFill>
                          <a:schemeClr val="tx2"/>
                        </a:solidFill>
                        <a:effectLst/>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Arial" panose="020B0604020202020204" pitchFamily="34" charset="0"/>
                        <a:buNone/>
                      </a:pPr>
                      <a:r>
                        <a:rPr lang="en-US" sz="800" b="0" i="0" u="none" strike="noStrike" baseline="0" dirty="0" smtClean="0">
                          <a:solidFill>
                            <a:schemeClr val="tx2"/>
                          </a:solidFill>
                          <a:effectLst/>
                          <a:latin typeface="+mn-lt"/>
                        </a:rPr>
                        <a:t>Quantum Computing</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47591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171450" indent="-171450" algn="l" fontAlgn="b">
                        <a:buFont typeface="Wingdings" panose="05000000000000000000" pitchFamily="2" charset="2"/>
                        <a:buChar char="§"/>
                      </a:pPr>
                      <a:r>
                        <a:rPr lang="en-US" sz="800" b="1" i="0" u="none" strike="noStrike" dirty="0" smtClean="0">
                          <a:solidFill>
                            <a:schemeClr val="tx2"/>
                          </a:solidFill>
                          <a:effectLst/>
                          <a:latin typeface="+mn-lt"/>
                        </a:rPr>
                        <a:t>Implementing </a:t>
                      </a:r>
                      <a:r>
                        <a:rPr lang="en-US" sz="800" b="1" i="0" u="none" strike="noStrike" baseline="0" dirty="0" smtClean="0">
                          <a:solidFill>
                            <a:schemeClr val="tx2"/>
                          </a:solidFill>
                          <a:effectLst/>
                          <a:latin typeface="+mn-lt"/>
                        </a:rPr>
                        <a:t>a NIST-accepted, quantum-resilient-certified cryptosystem </a:t>
                      </a:r>
                      <a:r>
                        <a:rPr lang="en-US" sz="800" b="0" i="0" u="none" strike="noStrike" baseline="0" dirty="0" smtClean="0">
                          <a:solidFill>
                            <a:schemeClr val="tx2"/>
                          </a:solidFill>
                          <a:effectLst/>
                          <a:latin typeface="+mn-lt"/>
                        </a:rPr>
                        <a:t>to simplify the deployment and management of new cryptographic standards and libraries with the goal of developing a </a:t>
                      </a:r>
                      <a:r>
                        <a:rPr lang="en-US" sz="800" b="1" i="0" u="none" strike="noStrike" baseline="0" dirty="0" smtClean="0">
                          <a:solidFill>
                            <a:schemeClr val="tx2"/>
                          </a:solidFill>
                          <a:effectLst/>
                          <a:latin typeface="+mn-lt"/>
                        </a:rPr>
                        <a:t>seamless method of swapping cryptographic implementation within RBC.</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599918" rtl="0" eaLnBrk="1" fontAlgn="auto" latinLnBrk="0" hangingPunct="1">
                        <a:lnSpc>
                          <a:spcPct val="100000"/>
                        </a:lnSpc>
                        <a:spcBef>
                          <a:spcPts val="0"/>
                        </a:spcBef>
                        <a:spcAft>
                          <a:spcPts val="0"/>
                        </a:spcAft>
                        <a:buClrTx/>
                        <a:buSzTx/>
                        <a:buFontTx/>
                        <a:buNone/>
                        <a:tabLst/>
                        <a:defRPr/>
                      </a:pPr>
                      <a:r>
                        <a:rPr lang="en-US" sz="800" b="0" i="0" u="none" strike="noStrike" baseline="0" dirty="0" smtClean="0">
                          <a:solidFill>
                            <a:schemeClr val="tx2"/>
                          </a:solidFill>
                          <a:effectLst/>
                          <a:latin typeface="+mn-lt"/>
                        </a:rPr>
                        <a:t>T&amp;O</a:t>
                      </a:r>
                    </a:p>
                    <a:p>
                      <a:pPr marL="0" marR="0" lvl="0" indent="0" algn="ctr" defTabSz="599918" rtl="0" eaLnBrk="1" fontAlgn="auto" latinLnBrk="0" hangingPunct="1">
                        <a:lnSpc>
                          <a:spcPct val="100000"/>
                        </a:lnSpc>
                        <a:spcBef>
                          <a:spcPts val="0"/>
                        </a:spcBef>
                        <a:spcAft>
                          <a:spcPts val="0"/>
                        </a:spcAft>
                        <a:buClrTx/>
                        <a:buSzTx/>
                        <a:buFontTx/>
                        <a:buNone/>
                        <a:tabLst/>
                        <a:defRPr/>
                      </a:pPr>
                      <a:r>
                        <a:rPr lang="en-US" sz="800" b="0" i="0" u="none" strike="noStrike" baseline="0" dirty="0" smtClean="0">
                          <a:solidFill>
                            <a:schemeClr val="tx2"/>
                          </a:solidFill>
                          <a:effectLst/>
                          <a:latin typeface="+mn-lt"/>
                        </a:rPr>
                        <a:t>Laurie Pezzente </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a:r>
                        <a:rPr lang="en-US" sz="800" dirty="0" smtClean="0">
                          <a:solidFill>
                            <a:schemeClr val="tx2"/>
                          </a:solidFill>
                          <a:latin typeface="+mn-lt"/>
                        </a:rPr>
                        <a:t>Quantum Computing</a:t>
                      </a:r>
                      <a:endParaRPr lang="en-US" sz="800" dirty="0">
                        <a:solidFill>
                          <a:schemeClr val="tx2"/>
                        </a:solidFill>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46934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171450" indent="-171450" algn="l" fontAlgn="b">
                        <a:buFont typeface="Wingdings" panose="05000000000000000000" pitchFamily="2" charset="2"/>
                        <a:buChar char="§"/>
                      </a:pPr>
                      <a:r>
                        <a:rPr lang="en-US" sz="800" b="1" i="0" u="none" strike="noStrike" baseline="0" dirty="0" smtClean="0">
                          <a:solidFill>
                            <a:schemeClr val="tx2"/>
                          </a:solidFill>
                          <a:effectLst/>
                          <a:latin typeface="+mn-lt"/>
                        </a:rPr>
                        <a:t>Building a commercially-viable service to </a:t>
                      </a:r>
                      <a:r>
                        <a:rPr lang="en-US" sz="800" b="1" i="0" u="none" strike="noStrike" baseline="0" dirty="0" err="1" smtClean="0">
                          <a:solidFill>
                            <a:schemeClr val="tx2"/>
                          </a:solidFill>
                          <a:effectLst/>
                          <a:latin typeface="+mn-lt"/>
                        </a:rPr>
                        <a:t>homomorphically</a:t>
                      </a:r>
                      <a:r>
                        <a:rPr lang="en-US" sz="800" b="1" i="0" u="none" strike="noStrike" baseline="0" dirty="0" smtClean="0">
                          <a:solidFill>
                            <a:schemeClr val="tx2"/>
                          </a:solidFill>
                          <a:effectLst/>
                          <a:latin typeface="+mn-lt"/>
                        </a:rPr>
                        <a:t> encrypt data for sensitive data sharing </a:t>
                      </a:r>
                      <a:r>
                        <a:rPr lang="en-US" sz="800" b="0" i="0" u="none" strike="noStrike" baseline="0" dirty="0" smtClean="0">
                          <a:solidFill>
                            <a:schemeClr val="tx2"/>
                          </a:solidFill>
                          <a:effectLst/>
                          <a:latin typeface="+mn-lt"/>
                        </a:rPr>
                        <a:t>(in partnership with Shield, University of Toronto) </a:t>
                      </a:r>
                    </a:p>
                    <a:p>
                      <a:pPr marL="171450" indent="-171450" algn="l" fontAlgn="b">
                        <a:buFont typeface="Wingdings" panose="05000000000000000000" pitchFamily="2" charset="2"/>
                        <a:buChar char="§"/>
                      </a:pPr>
                      <a:endParaRPr lang="en-US" sz="800" b="1" i="0" u="none" strike="noStrike" baseline="0" dirty="0" smtClean="0">
                        <a:solidFill>
                          <a:schemeClr val="tx2"/>
                        </a:solidFill>
                        <a:effectLst/>
                        <a:latin typeface="+mn-lt"/>
                      </a:endParaRP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599918" rtl="0" eaLnBrk="1" fontAlgn="auto" latinLnBrk="0" hangingPunct="1">
                        <a:lnSpc>
                          <a:spcPct val="100000"/>
                        </a:lnSpc>
                        <a:spcBef>
                          <a:spcPts val="0"/>
                        </a:spcBef>
                        <a:spcAft>
                          <a:spcPts val="0"/>
                        </a:spcAft>
                        <a:buClrTx/>
                        <a:buSzTx/>
                        <a:buFontTx/>
                        <a:buNone/>
                        <a:tabLst/>
                        <a:defRPr/>
                      </a:pPr>
                      <a:r>
                        <a:rPr lang="en-US" sz="800" b="0" i="0" u="none" strike="noStrike" baseline="0" dirty="0" smtClean="0">
                          <a:solidFill>
                            <a:schemeClr val="tx2"/>
                          </a:solidFill>
                          <a:effectLst/>
                          <a:latin typeface="+mn-lt"/>
                        </a:rPr>
                        <a:t>T&amp;O</a:t>
                      </a:r>
                    </a:p>
                    <a:p>
                      <a:pPr algn="ctr"/>
                      <a:r>
                        <a:rPr lang="en-US" sz="800" dirty="0" smtClean="0">
                          <a:solidFill>
                            <a:schemeClr val="tx2"/>
                          </a:solidFill>
                          <a:latin typeface="+mn-lt"/>
                        </a:rPr>
                        <a:t>Laurie Pezzente</a:t>
                      </a:r>
                      <a:endParaRPr lang="en-US" sz="800" dirty="0">
                        <a:solidFill>
                          <a:schemeClr val="tx2"/>
                        </a:solidFill>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a:r>
                        <a:rPr lang="en-US" sz="800" dirty="0" smtClean="0">
                          <a:solidFill>
                            <a:schemeClr val="tx2"/>
                          </a:solidFill>
                          <a:latin typeface="+mn-lt"/>
                        </a:rPr>
                        <a:t>Homomorphic Encryption</a:t>
                      </a:r>
                      <a:endParaRPr lang="en-US" sz="800" dirty="0">
                        <a:solidFill>
                          <a:schemeClr val="tx2"/>
                        </a:solidFill>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47591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171450" marR="0" lvl="0" indent="-171450" algn="l" defTabSz="599918"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1" i="0" u="none" strike="noStrike" baseline="0" dirty="0" smtClean="0">
                          <a:solidFill>
                            <a:schemeClr val="tx2"/>
                          </a:solidFill>
                          <a:effectLst/>
                          <a:latin typeface="+mn-lt"/>
                        </a:rPr>
                        <a:t>Deploying middleware services to simplify the deployment and management of new crypto standards across RBC </a:t>
                      </a:r>
                    </a:p>
                    <a:p>
                      <a:pPr marL="171450" indent="-171450" algn="l" fontAlgn="b">
                        <a:buFont typeface="Wingdings" panose="05000000000000000000" pitchFamily="2" charset="2"/>
                        <a:buChar char="§"/>
                      </a:pPr>
                      <a:endParaRPr lang="en-US" sz="800" b="1" i="0" u="none" strike="noStrike" baseline="0" dirty="0" smtClean="0">
                        <a:solidFill>
                          <a:schemeClr val="tx2"/>
                        </a:solidFill>
                        <a:effectLst/>
                        <a:latin typeface="+mn-lt"/>
                      </a:endParaRP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a:r>
                        <a:rPr lang="en-US" sz="800" dirty="0" smtClean="0">
                          <a:solidFill>
                            <a:schemeClr val="tx2"/>
                          </a:solidFill>
                          <a:latin typeface="+mn-lt"/>
                        </a:rPr>
                        <a:t>T&amp;O,</a:t>
                      </a:r>
                      <a:r>
                        <a:rPr lang="en-US" sz="800" baseline="0" dirty="0" smtClean="0">
                          <a:solidFill>
                            <a:schemeClr val="tx2"/>
                          </a:solidFill>
                          <a:latin typeface="+mn-lt"/>
                        </a:rPr>
                        <a:t> </a:t>
                      </a:r>
                      <a:r>
                        <a:rPr lang="en-US" sz="800" dirty="0" smtClean="0">
                          <a:solidFill>
                            <a:schemeClr val="tx2"/>
                          </a:solidFill>
                          <a:latin typeface="+mn-lt"/>
                        </a:rPr>
                        <a:t>WM</a:t>
                      </a:r>
                      <a:endParaRPr lang="en-US" sz="800" dirty="0">
                        <a:solidFill>
                          <a:schemeClr val="tx2"/>
                        </a:solidFill>
                        <a:latin typeface="+mn-lt"/>
                      </a:endParaRPr>
                    </a:p>
                    <a:p>
                      <a:pPr marL="0" marR="0" lvl="0" indent="0" algn="ctr" defTabSz="599918" rtl="0" eaLnBrk="1" fontAlgn="auto" latinLnBrk="0" hangingPunct="1">
                        <a:lnSpc>
                          <a:spcPct val="100000"/>
                        </a:lnSpc>
                        <a:spcBef>
                          <a:spcPts val="0"/>
                        </a:spcBef>
                        <a:spcAft>
                          <a:spcPts val="0"/>
                        </a:spcAft>
                        <a:buClrTx/>
                        <a:buSzTx/>
                        <a:buFontTx/>
                        <a:buNone/>
                        <a:tabLst/>
                        <a:defRPr/>
                      </a:pPr>
                      <a:r>
                        <a:rPr lang="en-US" sz="800" b="0" i="0" u="none" strike="noStrike" baseline="0" dirty="0" smtClean="0">
                          <a:solidFill>
                            <a:schemeClr val="tx2"/>
                          </a:solidFill>
                          <a:effectLst/>
                          <a:latin typeface="+mn-lt"/>
                        </a:rPr>
                        <a:t>Laurie Pezzente, Chris Burke</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a:r>
                        <a:rPr lang="en-US" sz="800" dirty="0" smtClean="0">
                          <a:solidFill>
                            <a:schemeClr val="tx2"/>
                          </a:solidFill>
                          <a:latin typeface="+mn-lt"/>
                        </a:rPr>
                        <a:t>Crypto Agility</a:t>
                      </a:r>
                      <a:endParaRPr lang="en-US" sz="800" dirty="0">
                        <a:solidFill>
                          <a:schemeClr val="tx2"/>
                        </a:solidFill>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983694">
                <a:tc>
                  <a:txBody>
                    <a:bodyPr/>
                    <a:lstStyle/>
                    <a:p>
                      <a:pPr algn="ctr" fontAlgn="b"/>
                      <a:r>
                        <a:rPr lang="en-US" sz="800" b="1" i="0" u="none" strike="noStrike" dirty="0" smtClean="0">
                          <a:solidFill>
                            <a:schemeClr val="tx2"/>
                          </a:solidFill>
                          <a:effectLst/>
                          <a:latin typeface="+mn-lt"/>
                        </a:rPr>
                        <a:t>3</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l" defTabSz="615300" rtl="0" eaLnBrk="1" fontAlgn="b" latinLnBrk="0" hangingPunct="1">
                        <a:lnSpc>
                          <a:spcPct val="100000"/>
                        </a:lnSpc>
                        <a:spcBef>
                          <a:spcPts val="0"/>
                        </a:spcBef>
                        <a:spcAft>
                          <a:spcPts val="0"/>
                        </a:spcAft>
                        <a:buClrTx/>
                        <a:buSzTx/>
                        <a:buFontTx/>
                        <a:buNone/>
                        <a:tabLst/>
                        <a:defRPr/>
                      </a:pPr>
                      <a:r>
                        <a:rPr lang="en-US" sz="800" b="1" i="0" u="none" strike="noStrike" baseline="0" dirty="0" smtClean="0">
                          <a:solidFill>
                            <a:schemeClr val="tx2"/>
                          </a:solidFill>
                          <a:effectLst/>
                          <a:latin typeface="+mn-lt"/>
                        </a:rPr>
                        <a:t>Research and produce original IP that can be published or patented </a:t>
                      </a:r>
                      <a:endParaRPr lang="en-US" sz="800" b="1" i="0" u="none" strike="noStrike" dirty="0" smtClean="0">
                        <a:solidFill>
                          <a:schemeClr val="tx2"/>
                        </a:solidFill>
                        <a:effectLst/>
                        <a:latin typeface="+mn-lt"/>
                      </a:endParaRP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baseline="0" dirty="0" smtClean="0">
                          <a:solidFill>
                            <a:schemeClr val="tx2"/>
                          </a:solidFill>
                          <a:effectLst/>
                          <a:latin typeface="+mn-lt"/>
                        </a:rPr>
                        <a:t>Contribute to critical industry research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kumimoji="0" lang="en-US" sz="800" b="1" i="0" u="none" strike="noStrike" kern="1200" cap="none" spc="0" normalizeH="0" baseline="0" noProof="0" dirty="0" smtClean="0">
                          <a:ln>
                            <a:noFill/>
                          </a:ln>
                          <a:solidFill>
                            <a:srgbClr val="000000"/>
                          </a:solidFill>
                          <a:effectLst/>
                          <a:uLnTx/>
                          <a:uFillTx/>
                          <a:latin typeface="+mn-lt"/>
                          <a:ea typeface="+mn-ea"/>
                          <a:cs typeface="+mn-cs"/>
                        </a:rPr>
                        <a:t>Filed 4 patents in 2017; 2 in-progress for 2018 </a:t>
                      </a:r>
                    </a:p>
                    <a:p>
                      <a:pPr marL="171450" marR="0" lvl="0"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kumimoji="0" lang="en-US" sz="800" b="1" i="0" u="none" strike="noStrike" kern="1200" cap="none" spc="0" normalizeH="0" baseline="0" noProof="0" dirty="0" smtClean="0">
                          <a:ln>
                            <a:noFill/>
                          </a:ln>
                          <a:solidFill>
                            <a:srgbClr val="000000"/>
                          </a:solidFill>
                          <a:effectLst/>
                          <a:uLnTx/>
                          <a:uFillTx/>
                          <a:latin typeface="+mn-lt"/>
                          <a:ea typeface="+mn-ea"/>
                          <a:cs typeface="+mn-cs"/>
                        </a:rPr>
                        <a:t>Submitted and accepted to </a:t>
                      </a:r>
                      <a:r>
                        <a:rPr kumimoji="0" lang="en-US" sz="800" b="1" i="0" u="none" strike="noStrike" kern="1200" cap="none" spc="0" normalizeH="0" baseline="0" noProof="0" dirty="0" err="1" smtClean="0">
                          <a:ln>
                            <a:noFill/>
                          </a:ln>
                          <a:solidFill>
                            <a:srgbClr val="000000"/>
                          </a:solidFill>
                          <a:effectLst/>
                          <a:uLnTx/>
                          <a:uFillTx/>
                          <a:latin typeface="+mn-lt"/>
                          <a:ea typeface="+mn-ea"/>
                          <a:cs typeface="+mn-cs"/>
                        </a:rPr>
                        <a:t>Blackhat</a:t>
                      </a:r>
                      <a:r>
                        <a:rPr kumimoji="0" lang="en-US" sz="800" b="1" i="0" u="none" strike="noStrike" kern="1200" cap="none" spc="0" normalizeH="0" baseline="0" noProof="0" dirty="0" smtClean="0">
                          <a:ln>
                            <a:noFill/>
                          </a:ln>
                          <a:solidFill>
                            <a:srgbClr val="000000"/>
                          </a:solidFill>
                          <a:effectLst/>
                          <a:uLnTx/>
                          <a:uFillTx/>
                          <a:latin typeface="+mn-lt"/>
                          <a:ea typeface="+mn-ea"/>
                          <a:cs typeface="+mn-cs"/>
                        </a:rPr>
                        <a:t> USA 2018 </a:t>
                      </a:r>
                      <a:r>
                        <a:rPr kumimoji="0" lang="en-US" sz="800" b="0" i="0" u="none" strike="noStrike" kern="1200" cap="none" spc="0" normalizeH="0" baseline="0" noProof="0" dirty="0" smtClean="0">
                          <a:ln>
                            <a:noFill/>
                          </a:ln>
                          <a:solidFill>
                            <a:srgbClr val="000000"/>
                          </a:solidFill>
                          <a:effectLst/>
                          <a:uLnTx/>
                          <a:uFillTx/>
                          <a:latin typeface="+mn-lt"/>
                          <a:ea typeface="+mn-ea"/>
                          <a:cs typeface="+mn-cs"/>
                        </a:rPr>
                        <a:t>(scanning the dark web to identify and implement new ways of protecting client data, in partnership with Terbium Labs) </a:t>
                      </a:r>
                      <a:r>
                        <a:rPr kumimoji="0" lang="en-US" sz="800" b="1" i="0" u="none" strike="noStrike" kern="1200" cap="none" spc="0" normalizeH="0" baseline="0" noProof="0" dirty="0" smtClean="0">
                          <a:ln>
                            <a:noFill/>
                          </a:ln>
                          <a:solidFill>
                            <a:srgbClr val="000000"/>
                          </a:solidFill>
                          <a:effectLst/>
                          <a:uLnTx/>
                          <a:uFillTx/>
                          <a:latin typeface="+mn-lt"/>
                          <a:ea typeface="+mn-ea"/>
                          <a:cs typeface="+mn-cs"/>
                        </a:rPr>
                        <a:t> </a:t>
                      </a:r>
                    </a:p>
                    <a:p>
                      <a:pPr marL="171450" marR="0" lvl="0"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kumimoji="0" lang="en-US" sz="800" b="1" i="0" u="none" strike="noStrike" kern="1200" cap="none" spc="0" normalizeH="0" baseline="0" noProof="0" dirty="0" smtClean="0">
                          <a:ln>
                            <a:noFill/>
                          </a:ln>
                          <a:solidFill>
                            <a:srgbClr val="000000"/>
                          </a:solidFill>
                          <a:effectLst/>
                          <a:uLnTx/>
                          <a:uFillTx/>
                          <a:latin typeface="+mn-lt"/>
                          <a:ea typeface="+mn-ea"/>
                          <a:cs typeface="+mn-cs"/>
                        </a:rPr>
                        <a:t>Produced a paper to be presented at Asia PKC 2018</a:t>
                      </a:r>
                    </a:p>
                    <a:p>
                      <a:pPr marL="171450" marR="0" lvl="0"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1" i="0" u="none" strike="noStrike" baseline="0" dirty="0" smtClean="0">
                          <a:solidFill>
                            <a:schemeClr val="tx2"/>
                          </a:solidFill>
                          <a:effectLst/>
                          <a:latin typeface="+mn-lt"/>
                        </a:rPr>
                        <a:t>Researching avenues for enhancing botnet detection methods that can automatically identify and shut down security threats, recover stolen data, and identify exposure threats before actions are taken by malicious agents </a:t>
                      </a:r>
                      <a:r>
                        <a:rPr lang="en-US" sz="800" b="0" i="0" u="none" strike="noStrike" baseline="0" dirty="0" smtClean="0">
                          <a:solidFill>
                            <a:schemeClr val="tx2"/>
                          </a:solidFill>
                          <a:effectLst/>
                          <a:latin typeface="+mn-lt"/>
                        </a:rPr>
                        <a:t>(in partnership with University of Darmstadt) </a:t>
                      </a:r>
                      <a:endParaRPr lang="en-US" sz="800" b="1" i="0" u="none" strike="noStrike" baseline="0" dirty="0" smtClean="0">
                        <a:solidFill>
                          <a:schemeClr val="tx2"/>
                        </a:solidFill>
                        <a:effectLst/>
                        <a:latin typeface="+mn-lt"/>
                      </a:endParaRP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599918" rtl="0" eaLnBrk="1" fontAlgn="auto" latinLnBrk="0" hangingPunct="1">
                        <a:lnSpc>
                          <a:spcPct val="100000"/>
                        </a:lnSpc>
                        <a:spcBef>
                          <a:spcPts val="0"/>
                        </a:spcBef>
                        <a:spcAft>
                          <a:spcPts val="0"/>
                        </a:spcAft>
                        <a:buClrTx/>
                        <a:buSzTx/>
                        <a:buFontTx/>
                        <a:buNone/>
                        <a:tabLst/>
                        <a:defRPr/>
                      </a:pPr>
                      <a:r>
                        <a:rPr lang="en-US" sz="800" b="0" i="0" u="none" strike="noStrike" baseline="0" dirty="0" smtClean="0">
                          <a:solidFill>
                            <a:schemeClr val="tx2"/>
                          </a:solidFill>
                          <a:effectLst/>
                          <a:latin typeface="+mn-lt"/>
                        </a:rPr>
                        <a:t>T&amp;O</a:t>
                      </a:r>
                    </a:p>
                    <a:p>
                      <a:pPr marL="0" marR="0" lvl="0" indent="0" algn="ctr" defTabSz="599918" rtl="0" eaLnBrk="1" fontAlgn="auto" latinLnBrk="0" hangingPunct="1">
                        <a:lnSpc>
                          <a:spcPct val="100000"/>
                        </a:lnSpc>
                        <a:spcBef>
                          <a:spcPts val="0"/>
                        </a:spcBef>
                        <a:spcAft>
                          <a:spcPts val="0"/>
                        </a:spcAft>
                        <a:buClrTx/>
                        <a:buSzTx/>
                        <a:buFontTx/>
                        <a:buNone/>
                        <a:tabLst/>
                        <a:defRPr/>
                      </a:pPr>
                      <a:r>
                        <a:rPr lang="en-US" sz="800" b="0" i="0" u="none" strike="noStrike" baseline="0" dirty="0" smtClean="0">
                          <a:solidFill>
                            <a:schemeClr val="tx2"/>
                          </a:solidFill>
                          <a:effectLst/>
                          <a:latin typeface="+mn-lt"/>
                        </a:rPr>
                        <a:t>Martin Wildberger</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Arial" panose="020B0604020202020204" pitchFamily="34" charset="0"/>
                        <a:buNone/>
                      </a:pPr>
                      <a:r>
                        <a:rPr lang="en-US" sz="800" b="0" i="0" u="none" strike="noStrike" baseline="0" dirty="0" smtClean="0">
                          <a:solidFill>
                            <a:schemeClr val="tx2"/>
                          </a:solidFill>
                          <a:effectLst/>
                          <a:latin typeface="+mn-lt"/>
                        </a:rPr>
                        <a:t>Threat Detection</a:t>
                      </a:r>
                    </a:p>
                    <a:p>
                      <a:pPr marL="0" indent="0" algn="ctr" fontAlgn="b">
                        <a:buFont typeface="Arial" panose="020B0604020202020204" pitchFamily="34" charset="0"/>
                        <a:buNone/>
                      </a:pPr>
                      <a:r>
                        <a:rPr lang="en-US" sz="800" b="0" i="0" u="none" strike="noStrike" baseline="0" dirty="0" smtClean="0">
                          <a:solidFill>
                            <a:schemeClr val="tx2"/>
                          </a:solidFill>
                          <a:effectLst/>
                          <a:latin typeface="+mn-lt"/>
                        </a:rPr>
                        <a:t>&amp;</a:t>
                      </a:r>
                    </a:p>
                    <a:p>
                      <a:pPr marL="0" indent="0" algn="ctr" fontAlgn="b">
                        <a:buFont typeface="Arial" panose="020B0604020202020204" pitchFamily="34" charset="0"/>
                        <a:buNone/>
                      </a:pPr>
                      <a:r>
                        <a:rPr lang="en-US" sz="800" b="0" i="0" u="none" strike="noStrike" baseline="0" dirty="0" smtClean="0">
                          <a:solidFill>
                            <a:schemeClr val="tx2"/>
                          </a:solidFill>
                          <a:effectLst/>
                          <a:latin typeface="+mn-lt"/>
                        </a:rPr>
                        <a:t>Identity </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bl>
          </a:graphicData>
        </a:graphic>
      </p:graphicFrame>
      <p:graphicFrame>
        <p:nvGraphicFramePr>
          <p:cNvPr id="6" name="Table 5"/>
          <p:cNvGraphicFramePr>
            <a:graphicFrameLocks noGrp="1"/>
          </p:cNvGraphicFramePr>
          <p:nvPr>
            <p:extLst/>
          </p:nvPr>
        </p:nvGraphicFramePr>
        <p:xfrm>
          <a:off x="8970310" y="670975"/>
          <a:ext cx="2273656" cy="636507"/>
        </p:xfrm>
        <a:graphic>
          <a:graphicData uri="http://schemas.openxmlformats.org/drawingml/2006/table">
            <a:tbl>
              <a:tblPr firstRow="1" bandRow="1">
                <a:tableStyleId>{2D5ABB26-0587-4C30-8999-92F81FD0307C}</a:tableStyleId>
              </a:tblPr>
              <a:tblGrid>
                <a:gridCol w="1151404"/>
                <a:gridCol w="1122252"/>
              </a:tblGrid>
              <a:tr h="212169">
                <a:tc>
                  <a:txBody>
                    <a:bodyPr/>
                    <a:lstStyle/>
                    <a:p>
                      <a:pPr algn="l" fontAlgn="b"/>
                      <a:r>
                        <a:rPr lang="en-US" sz="800" b="0" i="0" u="none" strike="noStrike" dirty="0" smtClean="0">
                          <a:solidFill>
                            <a:schemeClr val="tx2"/>
                          </a:solidFill>
                          <a:effectLst/>
                          <a:latin typeface="+mn-lt"/>
                        </a:rPr>
                        <a:t>2018 Target</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mn-lt"/>
                        </a:rPr>
                        <a:t>5 FTE </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212169">
                <a:tc>
                  <a:txBody>
                    <a:bodyPr/>
                    <a:lstStyle/>
                    <a:p>
                      <a:pPr algn="l" fontAlgn="b"/>
                      <a:r>
                        <a:rPr lang="en-US" sz="800" b="0" i="0" u="none" strike="noStrike" dirty="0" smtClean="0">
                          <a:solidFill>
                            <a:schemeClr val="tx2"/>
                          </a:solidFill>
                          <a:effectLst/>
                          <a:latin typeface="+mn-lt"/>
                        </a:rPr>
                        <a:t>2018 Emerging Forecast</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mn-lt"/>
                        </a:rPr>
                        <a:t>5</a:t>
                      </a:r>
                      <a:r>
                        <a:rPr lang="en-US" sz="800" b="1" i="0" u="none" strike="noStrike" baseline="0" dirty="0" smtClean="0">
                          <a:solidFill>
                            <a:schemeClr val="tx2"/>
                          </a:solidFill>
                          <a:effectLst/>
                          <a:latin typeface="+mn-lt"/>
                        </a:rPr>
                        <a:t> FTE</a:t>
                      </a:r>
                      <a:endParaRPr lang="en-US" sz="800" b="1" i="0" u="none" strike="noStrike" dirty="0" smtClean="0">
                        <a:solidFill>
                          <a:schemeClr val="tx2"/>
                        </a:solidFill>
                        <a:effectLst/>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212169">
                <a:tc gridSpan="2">
                  <a:txBody>
                    <a:bodyPr/>
                    <a:lstStyle/>
                    <a:p>
                      <a:pPr algn="l" fontAlgn="b"/>
                      <a:r>
                        <a:rPr lang="en-US" sz="800" b="0" i="0" u="none" strike="noStrike" dirty="0" smtClean="0">
                          <a:solidFill>
                            <a:schemeClr val="tx2"/>
                          </a:solidFill>
                          <a:effectLst/>
                          <a:latin typeface="+mn-lt"/>
                        </a:rPr>
                        <a:t>Plus: $1.5MM</a:t>
                      </a:r>
                      <a:r>
                        <a:rPr lang="en-US" sz="800" b="0" i="0" u="none" strike="noStrike" baseline="0" dirty="0" smtClean="0">
                          <a:solidFill>
                            <a:schemeClr val="tx2"/>
                          </a:solidFill>
                          <a:effectLst/>
                          <a:latin typeface="+mn-lt"/>
                        </a:rPr>
                        <a:t> GE Funding for Sponsorships </a:t>
                      </a:r>
                      <a:endParaRPr lang="en-US" sz="800" b="0" i="0" u="none" strike="noStrike" dirty="0" smtClean="0">
                        <a:solidFill>
                          <a:schemeClr val="tx2"/>
                        </a:solidFill>
                        <a:effectLst/>
                        <a:latin typeface="+mn-lt"/>
                      </a:endParaRP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hMerge="1">
                  <a:txBody>
                    <a:bodyPr/>
                    <a:lstStyle/>
                    <a:p>
                      <a:pPr marL="0" marR="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endParaRPr lang="en-US" sz="900" b="1" i="0" u="none" strike="noStrike" dirty="0" smtClean="0">
                        <a:solidFill>
                          <a:schemeClr val="tx2"/>
                        </a:solidFill>
                        <a:effectLst/>
                        <a:latin typeface="+mn-lt"/>
                      </a:endParaRPr>
                    </a:p>
                  </a:txBody>
                  <a:tcPr marL="44577" marR="44577" marT="44577" marB="4457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545275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250" dirty="0"/>
              <a:t>T&amp;O Innovation</a:t>
            </a:r>
            <a:endParaRPr lang="en-US" sz="1875" dirty="0"/>
          </a:p>
        </p:txBody>
      </p:sp>
      <p:sp>
        <p:nvSpPr>
          <p:cNvPr id="4" name="Text Placeholder 3"/>
          <p:cNvSpPr>
            <a:spLocks noGrp="1"/>
          </p:cNvSpPr>
          <p:nvPr>
            <p:ph type="body" sz="quarter" idx="14"/>
          </p:nvPr>
        </p:nvSpPr>
        <p:spPr>
          <a:xfrm>
            <a:off x="939850" y="835027"/>
            <a:ext cx="10252710" cy="158633"/>
          </a:xfrm>
        </p:spPr>
        <p:txBody>
          <a:bodyPr/>
          <a:lstStyle/>
          <a:p>
            <a:r>
              <a:rPr lang="en-US" sz="1031" dirty="0"/>
              <a:t>Initiatives, Cost &amp; Impact: Strategy &amp; Operations</a:t>
            </a:r>
          </a:p>
        </p:txBody>
      </p:sp>
      <p:graphicFrame>
        <p:nvGraphicFramePr>
          <p:cNvPr id="5" name="Table 4"/>
          <p:cNvGraphicFramePr>
            <a:graphicFrameLocks noGrp="1"/>
          </p:cNvGraphicFramePr>
          <p:nvPr>
            <p:extLst/>
          </p:nvPr>
        </p:nvGraphicFramePr>
        <p:xfrm>
          <a:off x="934046" y="1214929"/>
          <a:ext cx="10309918" cy="2920364"/>
        </p:xfrm>
        <a:graphic>
          <a:graphicData uri="http://schemas.openxmlformats.org/drawingml/2006/table">
            <a:tbl>
              <a:tblPr firstRow="1" bandRow="1">
                <a:tableStyleId>{2D5ABB26-0587-4C30-8999-92F81FD0307C}</a:tableStyleId>
              </a:tblPr>
              <a:tblGrid>
                <a:gridCol w="509754"/>
                <a:gridCol w="1798580"/>
                <a:gridCol w="1349582"/>
                <a:gridCol w="4594856"/>
                <a:gridCol w="1023665"/>
                <a:gridCol w="1033481"/>
              </a:tblGrid>
              <a:tr h="226457">
                <a:tc>
                  <a:txBody>
                    <a:bodyPr/>
                    <a:lstStyle/>
                    <a:p>
                      <a:pPr algn="ctr" fontAlgn="b"/>
                      <a:r>
                        <a:rPr lang="en-US" sz="900" b="1" i="0" u="none" strike="noStrike" dirty="0" smtClean="0">
                          <a:solidFill>
                            <a:srgbClr val="FFFFFF"/>
                          </a:solidFill>
                          <a:effectLst/>
                          <a:latin typeface="Calibri"/>
                        </a:rPr>
                        <a:t>Priority </a:t>
                      </a:r>
                      <a:endParaRPr lang="en-US" sz="900" b="1" i="0" u="none" strike="noStrike" dirty="0">
                        <a:solidFill>
                          <a:srgbClr val="FFFFFF"/>
                        </a:solidFill>
                        <a:effectLst/>
                        <a:latin typeface="Calibri"/>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rgbClr val="FFFFFF"/>
                          </a:solidFill>
                          <a:effectLst/>
                          <a:latin typeface="Calibri"/>
                        </a:rPr>
                        <a:t>Initiative</a:t>
                      </a:r>
                      <a:endParaRPr lang="en-US" sz="900" b="1" i="0" u="none" strike="noStrike" dirty="0">
                        <a:solidFill>
                          <a:srgbClr val="FFFFFF"/>
                        </a:solidFill>
                        <a:effectLst/>
                        <a:latin typeface="Calibri"/>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marL="0" marR="0" indent="0" algn="ctr" defTabSz="615300" rtl="0" eaLnBrk="1" fontAlgn="b" latinLnBrk="0" hangingPunct="1">
                        <a:lnSpc>
                          <a:spcPct val="100000"/>
                        </a:lnSpc>
                        <a:spcBef>
                          <a:spcPts val="0"/>
                        </a:spcBef>
                        <a:spcAft>
                          <a:spcPts val="0"/>
                        </a:spcAft>
                        <a:buClrTx/>
                        <a:buSzTx/>
                        <a:buFontTx/>
                        <a:buNone/>
                        <a:tabLst/>
                        <a:defRPr/>
                      </a:pPr>
                      <a:r>
                        <a:rPr lang="en-US" sz="900" b="1" i="0" u="none" strike="noStrike" dirty="0" smtClean="0">
                          <a:solidFill>
                            <a:srgbClr val="FFFFFF"/>
                          </a:solidFill>
                          <a:effectLst/>
                          <a:latin typeface="+mn-lt"/>
                        </a:rPr>
                        <a:t>Impact</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marL="0" marR="0" lvl="0" indent="0" algn="ctr" defTabSz="599918" rtl="0" eaLnBrk="1" fontAlgn="b" latinLnBrk="0" hangingPunct="1">
                        <a:lnSpc>
                          <a:spcPct val="100000"/>
                        </a:lnSpc>
                        <a:spcBef>
                          <a:spcPts val="0"/>
                        </a:spcBef>
                        <a:spcAft>
                          <a:spcPts val="0"/>
                        </a:spcAft>
                        <a:buClrTx/>
                        <a:buSzTx/>
                        <a:buFontTx/>
                        <a:buNone/>
                        <a:tabLst/>
                        <a:defRPr/>
                      </a:pPr>
                      <a:r>
                        <a:rPr lang="en-US" sz="900" b="1" i="0" u="none" strike="noStrike" baseline="0" dirty="0" smtClean="0">
                          <a:solidFill>
                            <a:srgbClr val="FFFFFF"/>
                          </a:solidFill>
                          <a:effectLst/>
                          <a:latin typeface="+mn-lt"/>
                        </a:rPr>
                        <a:t>Highlights</a:t>
                      </a:r>
                      <a:endParaRPr lang="en-US" sz="900" b="1" i="0" u="none" strike="noStrike" dirty="0" smtClean="0">
                        <a:solidFill>
                          <a:srgbClr val="FFFFFF"/>
                        </a:solidFill>
                        <a:effectLst/>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a:r>
                        <a:rPr lang="en-US" sz="900" b="1" dirty="0" smtClean="0">
                          <a:solidFill>
                            <a:schemeClr val="bg1"/>
                          </a:solidFill>
                        </a:rPr>
                        <a:t>Primary Sponsor</a:t>
                      </a:r>
                      <a:endParaRPr lang="en-US" sz="900" b="1" dirty="0">
                        <a:solidFill>
                          <a:schemeClr val="bg1"/>
                        </a:solidFill>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a:r>
                        <a:rPr lang="en-US" sz="900" b="1" dirty="0" smtClean="0">
                          <a:solidFill>
                            <a:schemeClr val="bg1"/>
                          </a:solidFill>
                        </a:rPr>
                        <a:t>Capability</a:t>
                      </a:r>
                      <a:endParaRPr lang="en-US" sz="900" b="1" dirty="0">
                        <a:solidFill>
                          <a:schemeClr val="bg1"/>
                        </a:solidFill>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r>
              <a:tr h="1498044">
                <a:tc>
                  <a:txBody>
                    <a:bodyPr/>
                    <a:lstStyle/>
                    <a:p>
                      <a:pPr algn="ctr" fontAlgn="b"/>
                      <a:r>
                        <a:rPr lang="en-US" sz="800" b="1" i="0" u="none" strike="noStrike" dirty="0" smtClean="0">
                          <a:solidFill>
                            <a:schemeClr val="tx2"/>
                          </a:solidFill>
                          <a:effectLst/>
                          <a:latin typeface="+mn-lt"/>
                        </a:rPr>
                        <a:t>1</a:t>
                      </a:r>
                      <a:endParaRPr lang="en-US" sz="800" b="1" i="0" u="none" strike="noStrike" dirty="0">
                        <a:solidFill>
                          <a:schemeClr val="tx2"/>
                        </a:solidFill>
                        <a:effectLst/>
                        <a:latin typeface="+mn-lt"/>
                      </a:endParaRP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l" fontAlgn="b">
                        <a:buFont typeface="Wingdings" panose="05000000000000000000" pitchFamily="2" charset="2"/>
                        <a:buNone/>
                      </a:pPr>
                      <a:r>
                        <a:rPr lang="en-US" sz="800" b="1" i="0" u="none" strike="noStrike" baseline="0" dirty="0" smtClean="0">
                          <a:solidFill>
                            <a:schemeClr val="tx2"/>
                          </a:solidFill>
                          <a:effectLst/>
                          <a:latin typeface="+mn-lt"/>
                        </a:rPr>
                        <a:t>Support communication and execution of all RBC innovation strategies</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800" b="1" i="0" u="none" strike="noStrike" dirty="0" smtClean="0">
                          <a:solidFill>
                            <a:schemeClr val="tx2"/>
                          </a:solidFill>
                          <a:effectLst/>
                          <a:latin typeface="+mn-lt"/>
                        </a:rPr>
                        <a:t>Drive strategic alignment across RBC teams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1" i="0" u="none" strike="noStrike" baseline="0" dirty="0" smtClean="0">
                          <a:solidFill>
                            <a:schemeClr val="tx2"/>
                          </a:solidFill>
                          <a:effectLst/>
                          <a:latin typeface="+mn-lt"/>
                        </a:rPr>
                        <a:t>Leading the creation of key strategy papers and presentations for executive audiences: </a:t>
                      </a:r>
                    </a:p>
                    <a:p>
                      <a:pPr marL="479100" marR="0" lvl="1"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0" i="0" u="none" strike="noStrike" baseline="0" dirty="0" smtClean="0">
                          <a:solidFill>
                            <a:schemeClr val="tx2"/>
                          </a:solidFill>
                          <a:effectLst/>
                          <a:latin typeface="+mn-lt"/>
                        </a:rPr>
                        <a:t>Data Strategy (for the Board of Directors,  January 2018) </a:t>
                      </a:r>
                    </a:p>
                    <a:p>
                      <a:pPr marL="479100" marR="0" lvl="1"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0" i="0" u="none" strike="noStrike" baseline="0" dirty="0" smtClean="0">
                          <a:solidFill>
                            <a:schemeClr val="tx2"/>
                          </a:solidFill>
                          <a:effectLst/>
                          <a:latin typeface="+mn-lt"/>
                        </a:rPr>
                        <a:t>Annual T&amp;O Strategy (for the Board of Directors, May 2018) </a:t>
                      </a:r>
                    </a:p>
                    <a:p>
                      <a:pPr marL="479100" marR="0" lvl="1"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0" i="0" u="none" strike="noStrike" baseline="0" dirty="0" smtClean="0">
                          <a:solidFill>
                            <a:schemeClr val="tx2"/>
                          </a:solidFill>
                          <a:effectLst/>
                          <a:latin typeface="+mn-lt"/>
                        </a:rPr>
                        <a:t>Cloud Strategy Update (for T&amp;O OC, May 2018) </a:t>
                      </a:r>
                    </a:p>
                    <a:p>
                      <a:pPr marL="479100" marR="0" lvl="1"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0" i="0" u="none" strike="noStrike" baseline="0" dirty="0" smtClean="0">
                          <a:solidFill>
                            <a:schemeClr val="tx2"/>
                          </a:solidFill>
                          <a:effectLst/>
                          <a:latin typeface="+mn-lt"/>
                        </a:rPr>
                        <a:t>Crypto Asset Update (for GE, June 2018) </a:t>
                      </a:r>
                    </a:p>
                    <a:p>
                      <a:pPr marL="479100" marR="0" lvl="1"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0" i="0" u="none" strike="noStrike" baseline="0" dirty="0" smtClean="0">
                          <a:solidFill>
                            <a:schemeClr val="tx2"/>
                          </a:solidFill>
                          <a:effectLst/>
                          <a:latin typeface="+mn-lt"/>
                        </a:rPr>
                        <a:t>Data and AI Follow-up (for Board of Directors Offsite, August 2018) </a:t>
                      </a:r>
                    </a:p>
                    <a:p>
                      <a:pPr marL="171450" marR="0" lvl="0"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1" i="0" u="none" strike="noStrike" baseline="0" dirty="0" smtClean="0">
                          <a:solidFill>
                            <a:schemeClr val="tx2"/>
                          </a:solidFill>
                          <a:effectLst/>
                          <a:latin typeface="+mn-lt"/>
                        </a:rPr>
                        <a:t>Partnering with Corporate Strategy to define strategies and enterprise priorities related to Innovation and emerging technologies </a:t>
                      </a:r>
                    </a:p>
                    <a:p>
                      <a:pPr marL="171450" marR="0" lvl="0"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1" i="0" u="none" strike="noStrike" baseline="0" dirty="0" smtClean="0">
                          <a:solidFill>
                            <a:schemeClr val="tx2"/>
                          </a:solidFill>
                          <a:effectLst/>
                          <a:latin typeface="+mn-lt"/>
                        </a:rPr>
                        <a:t>Analyzing and reporting on key innovation themes, market developments, benchmarking</a:t>
                      </a:r>
                      <a:r>
                        <a:rPr lang="en-US" sz="800" b="0" i="0" u="none" strike="noStrike" baseline="0" dirty="0" smtClean="0">
                          <a:solidFill>
                            <a:schemeClr val="tx2"/>
                          </a:solidFill>
                          <a:effectLst/>
                          <a:latin typeface="+mn-lt"/>
                        </a:rPr>
                        <a:t>, etc. to identify areas of opportunity for RBC </a:t>
                      </a:r>
                    </a:p>
                    <a:p>
                      <a:pPr marL="171450" marR="0" lvl="0"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1" i="0" u="none" strike="noStrike" baseline="0" dirty="0" smtClean="0">
                          <a:solidFill>
                            <a:schemeClr val="tx2"/>
                          </a:solidFill>
                          <a:effectLst/>
                          <a:latin typeface="+mn-lt"/>
                        </a:rPr>
                        <a:t>Hosted first-ever RBC Innovation Offsite </a:t>
                      </a:r>
                      <a:r>
                        <a:rPr lang="en-US" sz="800" b="0" i="0" u="none" strike="noStrike" baseline="0" dirty="0" smtClean="0">
                          <a:solidFill>
                            <a:schemeClr val="tx2"/>
                          </a:solidFill>
                          <a:effectLst/>
                          <a:latin typeface="+mn-lt"/>
                        </a:rPr>
                        <a:t>(for all other RBC Innovation teams globally) </a:t>
                      </a:r>
                      <a:endParaRPr lang="en-US" sz="800" b="1" i="0" u="none" strike="noStrike" baseline="0" dirty="0" smtClean="0">
                        <a:solidFill>
                          <a:schemeClr val="tx2"/>
                        </a:solidFill>
                        <a:effectLst/>
                        <a:latin typeface="+mn-lt"/>
                      </a:endParaRP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0" u="none" strike="noStrike" baseline="0" dirty="0" smtClean="0">
                          <a:solidFill>
                            <a:schemeClr val="tx2"/>
                          </a:solidFill>
                          <a:effectLst/>
                          <a:latin typeface="+mn-lt"/>
                        </a:rPr>
                        <a:t>Enterprise</a:t>
                      </a:r>
                    </a:p>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0" u="none" strike="noStrike" baseline="0" dirty="0" smtClean="0">
                          <a:solidFill>
                            <a:schemeClr val="tx2"/>
                          </a:solidFill>
                          <a:effectLst/>
                          <a:latin typeface="+mn-lt"/>
                        </a:rPr>
                        <a:t>Martin Wildberger</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800" b="0" i="0" u="none" strike="noStrike" baseline="0" dirty="0" smtClean="0">
                          <a:solidFill>
                            <a:schemeClr val="tx2"/>
                          </a:solidFill>
                          <a:effectLst/>
                          <a:latin typeface="+mn-lt"/>
                        </a:rPr>
                        <a:t>Innovation Strategy Development</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469344">
                <a:tc>
                  <a:txBody>
                    <a:bodyPr/>
                    <a:lstStyle/>
                    <a:p>
                      <a:pPr algn="ctr" fontAlgn="b"/>
                      <a:r>
                        <a:rPr lang="en-US" sz="800" b="1" i="0" u="none" strike="noStrike" dirty="0" smtClean="0">
                          <a:solidFill>
                            <a:schemeClr val="tx2"/>
                          </a:solidFill>
                          <a:effectLst/>
                          <a:latin typeface="+mn-lt"/>
                        </a:rPr>
                        <a:t>2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l" defTabSz="615300" rtl="0" eaLnBrk="1" fontAlgn="b" latinLnBrk="0" hangingPunct="1">
                        <a:lnSpc>
                          <a:spcPct val="100000"/>
                        </a:lnSpc>
                        <a:spcBef>
                          <a:spcPts val="0"/>
                        </a:spcBef>
                        <a:spcAft>
                          <a:spcPts val="0"/>
                        </a:spcAft>
                        <a:buClrTx/>
                        <a:buSzTx/>
                        <a:buFontTx/>
                        <a:buNone/>
                        <a:tabLst/>
                        <a:defRPr/>
                      </a:pPr>
                      <a:r>
                        <a:rPr lang="en-US" sz="800" b="1" i="0" u="none" strike="noStrike" baseline="0" dirty="0" smtClean="0">
                          <a:solidFill>
                            <a:schemeClr val="tx2"/>
                          </a:solidFill>
                          <a:effectLst/>
                          <a:latin typeface="+mn-lt"/>
                        </a:rPr>
                        <a:t>Drive adoption and awareness of next-gen technologies across the enterprise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mn-lt"/>
                        </a:rPr>
                        <a:t>Communicate and </a:t>
                      </a:r>
                      <a:br>
                        <a:rPr lang="en-US" sz="800" b="1" i="0" u="none" strike="noStrike" dirty="0" smtClean="0">
                          <a:solidFill>
                            <a:schemeClr val="tx2"/>
                          </a:solidFill>
                          <a:effectLst/>
                          <a:latin typeface="+mn-lt"/>
                        </a:rPr>
                      </a:br>
                      <a:r>
                        <a:rPr lang="en-US" sz="800" b="1" i="0" u="none" strike="noStrike" dirty="0" smtClean="0">
                          <a:solidFill>
                            <a:schemeClr val="tx2"/>
                          </a:solidFill>
                          <a:effectLst/>
                          <a:latin typeface="+mn-lt"/>
                        </a:rPr>
                        <a:t>share best-practices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indent="-171450" algn="l" fontAlgn="b">
                        <a:buFont typeface="Wingdings" panose="05000000000000000000" pitchFamily="2" charset="2"/>
                        <a:buChar char="§"/>
                      </a:pPr>
                      <a:r>
                        <a:rPr lang="en-US" sz="800" b="1" i="0" u="none" strike="noStrike" baseline="0" dirty="0" smtClean="0">
                          <a:solidFill>
                            <a:schemeClr val="tx2"/>
                          </a:solidFill>
                          <a:effectLst/>
                          <a:latin typeface="+mn-lt"/>
                        </a:rPr>
                        <a:t>Hosting and leading the Crypto Asset Oversight Committee </a:t>
                      </a:r>
                      <a:r>
                        <a:rPr lang="en-US" sz="800" b="0" i="0" u="none" strike="noStrike" baseline="0" dirty="0" smtClean="0">
                          <a:solidFill>
                            <a:schemeClr val="tx2"/>
                          </a:solidFill>
                          <a:effectLst/>
                          <a:latin typeface="+mn-lt"/>
                        </a:rPr>
                        <a:t>(endorsed by GE) </a:t>
                      </a:r>
                    </a:p>
                    <a:p>
                      <a:pPr marL="171450" marR="0" lvl="0"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1" i="0" u="none" strike="noStrike" baseline="0" dirty="0" smtClean="0">
                          <a:solidFill>
                            <a:schemeClr val="tx2"/>
                          </a:solidFill>
                          <a:effectLst/>
                          <a:latin typeface="+mn-lt"/>
                        </a:rPr>
                        <a:t>Preparing presentations of key deep-dive topics to the Innovation Council and Enterprise Strategy Office </a:t>
                      </a:r>
                      <a:r>
                        <a:rPr lang="en-US" sz="800" b="0" i="0" u="none" strike="noStrike" baseline="0" dirty="0" smtClean="0">
                          <a:solidFill>
                            <a:schemeClr val="tx2"/>
                          </a:solidFill>
                          <a:effectLst/>
                          <a:latin typeface="+mn-lt"/>
                        </a:rPr>
                        <a:t>(including Blockchain, Cybersecurity, Emerging Tech, etc.)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599918" rtl="0" eaLnBrk="1" fontAlgn="auto" latinLnBrk="0" hangingPunct="1">
                        <a:lnSpc>
                          <a:spcPct val="100000"/>
                        </a:lnSpc>
                        <a:spcBef>
                          <a:spcPts val="0"/>
                        </a:spcBef>
                        <a:spcAft>
                          <a:spcPts val="0"/>
                        </a:spcAft>
                        <a:buClrTx/>
                        <a:buSzTx/>
                        <a:buFontTx/>
                        <a:buNone/>
                        <a:tabLst/>
                        <a:defRPr/>
                      </a:pPr>
                      <a:r>
                        <a:rPr lang="en-US" sz="800" b="0" i="0" u="none" strike="noStrike" baseline="0" dirty="0" smtClean="0">
                          <a:solidFill>
                            <a:schemeClr val="tx2"/>
                          </a:solidFill>
                          <a:effectLst/>
                          <a:latin typeface="+mn-lt"/>
                        </a:rPr>
                        <a:t>Enterprise</a:t>
                      </a:r>
                    </a:p>
                    <a:p>
                      <a:pPr marL="0" marR="0" lvl="0" indent="0" algn="ctr" defTabSz="599918" rtl="0" eaLnBrk="1" fontAlgn="auto" latinLnBrk="0" hangingPunct="1">
                        <a:lnSpc>
                          <a:spcPct val="100000"/>
                        </a:lnSpc>
                        <a:spcBef>
                          <a:spcPts val="0"/>
                        </a:spcBef>
                        <a:spcAft>
                          <a:spcPts val="0"/>
                        </a:spcAft>
                        <a:buClrTx/>
                        <a:buSzTx/>
                        <a:buFontTx/>
                        <a:buNone/>
                        <a:tabLst/>
                        <a:defRPr/>
                      </a:pPr>
                      <a:r>
                        <a:rPr lang="en-US" sz="800" b="0" i="0" u="none" strike="noStrike" baseline="0" dirty="0" smtClean="0">
                          <a:solidFill>
                            <a:schemeClr val="tx2"/>
                          </a:solidFill>
                          <a:effectLst/>
                          <a:latin typeface="+mn-lt"/>
                        </a:rPr>
                        <a:t>Martin Wildberger</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Arial" panose="020B0604020202020204" pitchFamily="34" charset="0"/>
                        <a:buNone/>
                      </a:pPr>
                      <a:r>
                        <a:rPr lang="en-US" sz="800" b="0" i="0" u="none" strike="noStrike" baseline="0" dirty="0" smtClean="0">
                          <a:solidFill>
                            <a:schemeClr val="tx2"/>
                          </a:solidFill>
                          <a:effectLst/>
                          <a:latin typeface="+mn-lt"/>
                        </a:rPr>
                        <a:t>Deliver Next Gen Technology</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726519">
                <a:tc>
                  <a:txBody>
                    <a:bodyPr/>
                    <a:lstStyle/>
                    <a:p>
                      <a:pPr algn="ctr" fontAlgn="b"/>
                      <a:r>
                        <a:rPr lang="en-US" sz="800" b="1" i="0" u="none" strike="noStrike" dirty="0" smtClean="0">
                          <a:solidFill>
                            <a:schemeClr val="tx2"/>
                          </a:solidFill>
                          <a:effectLst/>
                          <a:latin typeface="+mn-lt"/>
                        </a:rPr>
                        <a:t>3</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l" defTabSz="615300" rtl="0" eaLnBrk="1" fontAlgn="b" latinLnBrk="0" hangingPunct="1">
                        <a:lnSpc>
                          <a:spcPct val="100000"/>
                        </a:lnSpc>
                        <a:spcBef>
                          <a:spcPts val="0"/>
                        </a:spcBef>
                        <a:spcAft>
                          <a:spcPts val="0"/>
                        </a:spcAft>
                        <a:buClrTx/>
                        <a:buSzTx/>
                        <a:buFontTx/>
                        <a:buNone/>
                        <a:tabLst/>
                        <a:defRPr/>
                      </a:pPr>
                      <a:r>
                        <a:rPr lang="en-US" sz="800" b="1" i="0" u="none" strike="noStrike" baseline="0" dirty="0" smtClean="0">
                          <a:solidFill>
                            <a:schemeClr val="tx2"/>
                          </a:solidFill>
                          <a:effectLst/>
                          <a:latin typeface="+mn-lt"/>
                        </a:rPr>
                        <a:t>Deliver operational efficiencies for I&amp;T and Innovation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mn-lt"/>
                        </a:rPr>
                        <a:t>Deliver strategic </a:t>
                      </a:r>
                      <a:br>
                        <a:rPr lang="en-US" sz="800" b="1" i="0" u="none" strike="noStrike" dirty="0" smtClean="0">
                          <a:solidFill>
                            <a:schemeClr val="tx2"/>
                          </a:solidFill>
                          <a:effectLst/>
                          <a:latin typeface="+mn-lt"/>
                        </a:rPr>
                      </a:br>
                      <a:r>
                        <a:rPr lang="en-US" sz="800" b="1" i="0" u="none" strike="noStrike" dirty="0" smtClean="0">
                          <a:solidFill>
                            <a:schemeClr val="tx2"/>
                          </a:solidFill>
                          <a:effectLst/>
                          <a:latin typeface="+mn-lt"/>
                        </a:rPr>
                        <a:t>enterprise-wide initiatives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1" i="0" u="none" strike="noStrike" baseline="0" dirty="0" smtClean="0">
                          <a:solidFill>
                            <a:schemeClr val="tx2"/>
                          </a:solidFill>
                          <a:effectLst/>
                          <a:latin typeface="+mn-lt"/>
                        </a:rPr>
                        <a:t>Preparing all executive and managing all operational reporting requirements </a:t>
                      </a:r>
                      <a:r>
                        <a:rPr lang="en-US" sz="800" b="0" i="0" u="none" strike="noStrike" baseline="0" dirty="0" smtClean="0">
                          <a:solidFill>
                            <a:schemeClr val="tx2"/>
                          </a:solidFill>
                          <a:effectLst/>
                          <a:latin typeface="+mn-lt"/>
                        </a:rPr>
                        <a:t>on behalf of T&amp;O Innovation to drive consistency and process efficiency </a:t>
                      </a:r>
                    </a:p>
                    <a:p>
                      <a:pPr marL="171450" marR="0" lvl="0"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0" i="0" u="none" strike="noStrike" baseline="0" dirty="0" smtClean="0">
                          <a:solidFill>
                            <a:schemeClr val="tx2"/>
                          </a:solidFill>
                          <a:effectLst/>
                          <a:latin typeface="+mn-lt"/>
                        </a:rPr>
                        <a:t>Leading process re-engineering initiatives on behalf of I&amp;T, as required </a:t>
                      </a:r>
                    </a:p>
                    <a:p>
                      <a:pPr marL="171450" marR="0" lvl="0"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1" i="0" u="none" strike="noStrike" baseline="0" dirty="0" smtClean="0">
                          <a:solidFill>
                            <a:schemeClr val="tx2"/>
                          </a:solidFill>
                          <a:effectLst/>
                          <a:latin typeface="+mn-lt"/>
                        </a:rPr>
                        <a:t>Established enhanced management reporting formats for I&amp;T</a:t>
                      </a:r>
                      <a:r>
                        <a:rPr lang="en-US" sz="800" b="0" i="0" u="none" strike="noStrike" baseline="0" dirty="0" smtClean="0">
                          <a:solidFill>
                            <a:schemeClr val="tx2"/>
                          </a:solidFill>
                          <a:effectLst/>
                          <a:latin typeface="+mn-lt"/>
                        </a:rPr>
                        <a:t> (including revised Monthly Business Review Deck, and CIO Navigator Dashboard)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599918" rtl="0" eaLnBrk="1" fontAlgn="auto" latinLnBrk="0" hangingPunct="1">
                        <a:lnSpc>
                          <a:spcPct val="100000"/>
                        </a:lnSpc>
                        <a:spcBef>
                          <a:spcPts val="0"/>
                        </a:spcBef>
                        <a:spcAft>
                          <a:spcPts val="0"/>
                        </a:spcAft>
                        <a:buClrTx/>
                        <a:buSzTx/>
                        <a:buFontTx/>
                        <a:buNone/>
                        <a:tabLst/>
                        <a:defRPr/>
                      </a:pPr>
                      <a:r>
                        <a:rPr lang="en-US" sz="800" b="0" i="0" u="none" strike="noStrike" baseline="0" dirty="0" smtClean="0">
                          <a:solidFill>
                            <a:schemeClr val="tx2"/>
                          </a:solidFill>
                          <a:effectLst/>
                          <a:latin typeface="+mn-lt"/>
                        </a:rPr>
                        <a:t>Enterprise</a:t>
                      </a:r>
                    </a:p>
                    <a:p>
                      <a:pPr marL="0" marR="0" lvl="0" indent="0" algn="ctr" defTabSz="599918" rtl="0" eaLnBrk="1" fontAlgn="auto" latinLnBrk="0" hangingPunct="1">
                        <a:lnSpc>
                          <a:spcPct val="100000"/>
                        </a:lnSpc>
                        <a:spcBef>
                          <a:spcPts val="0"/>
                        </a:spcBef>
                        <a:spcAft>
                          <a:spcPts val="0"/>
                        </a:spcAft>
                        <a:buClrTx/>
                        <a:buSzTx/>
                        <a:buFontTx/>
                        <a:buNone/>
                        <a:tabLst/>
                        <a:defRPr/>
                      </a:pPr>
                      <a:r>
                        <a:rPr lang="en-US" sz="800" b="0" i="0" u="none" strike="noStrike" baseline="0" dirty="0" smtClean="0">
                          <a:solidFill>
                            <a:schemeClr val="tx2"/>
                          </a:solidFill>
                          <a:effectLst/>
                          <a:latin typeface="+mn-lt"/>
                        </a:rPr>
                        <a:t>Martin Wildberger</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Arial" panose="020B0604020202020204" pitchFamily="34" charset="0"/>
                        <a:buNone/>
                      </a:pPr>
                      <a:r>
                        <a:rPr lang="en-US" sz="800" b="0" i="0" u="none" strike="noStrike" baseline="0" dirty="0" smtClean="0">
                          <a:solidFill>
                            <a:schemeClr val="tx2"/>
                          </a:solidFill>
                          <a:effectLst/>
                          <a:latin typeface="+mn-lt"/>
                        </a:rPr>
                        <a:t>Drive Operational Efficiency</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bl>
          </a:graphicData>
        </a:graphic>
      </p:graphicFrame>
      <p:graphicFrame>
        <p:nvGraphicFramePr>
          <p:cNvPr id="7" name="Table 6"/>
          <p:cNvGraphicFramePr>
            <a:graphicFrameLocks noGrp="1"/>
          </p:cNvGraphicFramePr>
          <p:nvPr>
            <p:extLst/>
          </p:nvPr>
        </p:nvGraphicFramePr>
        <p:xfrm>
          <a:off x="8970310" y="670975"/>
          <a:ext cx="2273656" cy="424338"/>
        </p:xfrm>
        <a:graphic>
          <a:graphicData uri="http://schemas.openxmlformats.org/drawingml/2006/table">
            <a:tbl>
              <a:tblPr firstRow="1" bandRow="1">
                <a:tableStyleId>{2D5ABB26-0587-4C30-8999-92F81FD0307C}</a:tableStyleId>
              </a:tblPr>
              <a:tblGrid>
                <a:gridCol w="1151404"/>
                <a:gridCol w="1122252"/>
              </a:tblGrid>
              <a:tr h="212169">
                <a:tc>
                  <a:txBody>
                    <a:bodyPr/>
                    <a:lstStyle/>
                    <a:p>
                      <a:pPr algn="l" fontAlgn="b"/>
                      <a:r>
                        <a:rPr lang="en-US" sz="800" b="0" i="0" u="none" strike="noStrike" dirty="0" smtClean="0">
                          <a:solidFill>
                            <a:schemeClr val="tx2"/>
                          </a:solidFill>
                          <a:effectLst/>
                          <a:latin typeface="+mn-lt"/>
                        </a:rPr>
                        <a:t>2018 Target</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mn-lt"/>
                        </a:rPr>
                        <a:t>3 FTE</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212169">
                <a:tc>
                  <a:txBody>
                    <a:bodyPr/>
                    <a:lstStyle/>
                    <a:p>
                      <a:pPr algn="l" fontAlgn="b"/>
                      <a:r>
                        <a:rPr lang="en-US" sz="800" b="0" i="0" u="none" strike="noStrike" dirty="0" smtClean="0">
                          <a:solidFill>
                            <a:schemeClr val="tx2"/>
                          </a:solidFill>
                          <a:effectLst/>
                          <a:latin typeface="+mn-lt"/>
                        </a:rPr>
                        <a:t>2018 Emerging Forecast</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mn-lt"/>
                        </a:rPr>
                        <a:t>8 FTE</a:t>
                      </a:r>
                      <a:r>
                        <a:rPr lang="en-US" sz="800" b="1" i="0" u="none" strike="noStrike" baseline="0" dirty="0" smtClean="0">
                          <a:solidFill>
                            <a:schemeClr val="tx2"/>
                          </a:solidFill>
                          <a:effectLst/>
                          <a:latin typeface="+mn-lt"/>
                        </a:rPr>
                        <a:t> (+5) </a:t>
                      </a:r>
                      <a:endParaRPr lang="en-US" sz="800" b="1" i="0" u="none" strike="noStrike" dirty="0" smtClean="0">
                        <a:solidFill>
                          <a:schemeClr val="tx2"/>
                        </a:solidFill>
                        <a:effectLst/>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9486144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250" dirty="0"/>
              <a:t>T&amp;O Innovation</a:t>
            </a:r>
            <a:endParaRPr lang="en-US" sz="1875" dirty="0"/>
          </a:p>
        </p:txBody>
      </p:sp>
      <p:sp>
        <p:nvSpPr>
          <p:cNvPr id="4" name="Text Placeholder 3"/>
          <p:cNvSpPr>
            <a:spLocks noGrp="1"/>
          </p:cNvSpPr>
          <p:nvPr>
            <p:ph type="body" sz="quarter" idx="14"/>
          </p:nvPr>
        </p:nvSpPr>
        <p:spPr>
          <a:xfrm>
            <a:off x="939850" y="835027"/>
            <a:ext cx="10252710" cy="158633"/>
          </a:xfrm>
        </p:spPr>
        <p:txBody>
          <a:bodyPr/>
          <a:lstStyle/>
          <a:p>
            <a:r>
              <a:rPr lang="en-US" sz="1031" dirty="0"/>
              <a:t>Initiatives, Cost &amp; Impact: Partnerships</a:t>
            </a:r>
          </a:p>
        </p:txBody>
      </p:sp>
      <p:graphicFrame>
        <p:nvGraphicFramePr>
          <p:cNvPr id="5" name="Table 4"/>
          <p:cNvGraphicFramePr>
            <a:graphicFrameLocks noGrp="1"/>
          </p:cNvGraphicFramePr>
          <p:nvPr>
            <p:extLst/>
          </p:nvPr>
        </p:nvGraphicFramePr>
        <p:xfrm>
          <a:off x="934046" y="1214929"/>
          <a:ext cx="10309920" cy="3093958"/>
        </p:xfrm>
        <a:graphic>
          <a:graphicData uri="http://schemas.openxmlformats.org/drawingml/2006/table">
            <a:tbl>
              <a:tblPr firstRow="1" bandRow="1">
                <a:tableStyleId>{2D5ABB26-0587-4C30-8999-92F81FD0307C}</a:tableStyleId>
              </a:tblPr>
              <a:tblGrid>
                <a:gridCol w="509754"/>
                <a:gridCol w="1798580"/>
                <a:gridCol w="1349582"/>
                <a:gridCol w="4460164"/>
                <a:gridCol w="1068563"/>
                <a:gridCol w="1123277"/>
              </a:tblGrid>
              <a:tr h="226457">
                <a:tc>
                  <a:txBody>
                    <a:bodyPr/>
                    <a:lstStyle/>
                    <a:p>
                      <a:pPr algn="ctr" fontAlgn="b"/>
                      <a:r>
                        <a:rPr lang="en-US" sz="900" b="1" i="0" u="none" strike="noStrike" dirty="0" smtClean="0">
                          <a:solidFill>
                            <a:srgbClr val="FFFFFF"/>
                          </a:solidFill>
                          <a:effectLst/>
                          <a:latin typeface="Calibri"/>
                        </a:rPr>
                        <a:t>Priority </a:t>
                      </a:r>
                      <a:endParaRPr lang="en-US" sz="900" b="1" i="0" u="none" strike="noStrike" dirty="0">
                        <a:solidFill>
                          <a:srgbClr val="FFFFFF"/>
                        </a:solidFill>
                        <a:effectLst/>
                        <a:latin typeface="Calibri"/>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rgbClr val="FFFFFF"/>
                          </a:solidFill>
                          <a:effectLst/>
                          <a:latin typeface="Calibri"/>
                        </a:rPr>
                        <a:t>Initiative</a:t>
                      </a:r>
                      <a:endParaRPr lang="en-US" sz="900" b="1" i="0" u="none" strike="noStrike" dirty="0">
                        <a:solidFill>
                          <a:srgbClr val="FFFFFF"/>
                        </a:solidFill>
                        <a:effectLst/>
                        <a:latin typeface="Calibri"/>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marL="0" marR="0" indent="0" algn="ctr" defTabSz="615300" rtl="0" eaLnBrk="1" fontAlgn="b" latinLnBrk="0" hangingPunct="1">
                        <a:lnSpc>
                          <a:spcPct val="100000"/>
                        </a:lnSpc>
                        <a:spcBef>
                          <a:spcPts val="0"/>
                        </a:spcBef>
                        <a:spcAft>
                          <a:spcPts val="0"/>
                        </a:spcAft>
                        <a:buClrTx/>
                        <a:buSzTx/>
                        <a:buFontTx/>
                        <a:buNone/>
                        <a:tabLst/>
                        <a:defRPr/>
                      </a:pPr>
                      <a:r>
                        <a:rPr lang="en-US" sz="900" b="1" i="0" u="none" strike="noStrike" dirty="0" smtClean="0">
                          <a:solidFill>
                            <a:srgbClr val="FFFFFF"/>
                          </a:solidFill>
                          <a:effectLst/>
                          <a:latin typeface="+mn-lt"/>
                        </a:rPr>
                        <a:t>Impact</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marL="0" marR="0" lvl="0" indent="0" algn="ctr" defTabSz="599918" rtl="0" eaLnBrk="1" fontAlgn="b" latinLnBrk="0" hangingPunct="1">
                        <a:lnSpc>
                          <a:spcPct val="100000"/>
                        </a:lnSpc>
                        <a:spcBef>
                          <a:spcPts val="0"/>
                        </a:spcBef>
                        <a:spcAft>
                          <a:spcPts val="0"/>
                        </a:spcAft>
                        <a:buClrTx/>
                        <a:buSzTx/>
                        <a:buFontTx/>
                        <a:buNone/>
                        <a:tabLst/>
                        <a:defRPr/>
                      </a:pPr>
                      <a:r>
                        <a:rPr lang="en-US" sz="900" b="1" i="0" u="none" strike="noStrike" baseline="0" dirty="0" smtClean="0">
                          <a:solidFill>
                            <a:srgbClr val="FFFFFF"/>
                          </a:solidFill>
                          <a:effectLst/>
                          <a:latin typeface="+mn-lt"/>
                        </a:rPr>
                        <a:t>Highlights</a:t>
                      </a:r>
                      <a:endParaRPr lang="en-US" sz="900" b="1" i="0" u="none" strike="noStrike" dirty="0" smtClean="0">
                        <a:solidFill>
                          <a:srgbClr val="FFFFFF"/>
                        </a:solidFill>
                        <a:effectLst/>
                        <a:latin typeface="+mn-lt"/>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a:r>
                        <a:rPr lang="en-US" sz="900" b="1" dirty="0" smtClean="0">
                          <a:solidFill>
                            <a:schemeClr val="bg1"/>
                          </a:solidFill>
                        </a:rPr>
                        <a:t>Primary Sponsor</a:t>
                      </a:r>
                      <a:endParaRPr lang="en-US" sz="900" b="1" dirty="0">
                        <a:solidFill>
                          <a:schemeClr val="bg1"/>
                        </a:solidFill>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a:r>
                        <a:rPr lang="en-US" sz="900" b="1" dirty="0" smtClean="0">
                          <a:solidFill>
                            <a:schemeClr val="bg1"/>
                          </a:solidFill>
                        </a:rPr>
                        <a:t>Capability</a:t>
                      </a:r>
                      <a:endParaRPr lang="en-US" sz="900" b="1" dirty="0">
                        <a:solidFill>
                          <a:schemeClr val="bg1"/>
                        </a:solidFill>
                      </a:endParaRP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r>
              <a:tr h="1883807">
                <a:tc>
                  <a:txBody>
                    <a:bodyPr/>
                    <a:lstStyle/>
                    <a:p>
                      <a:pPr algn="ctr" fontAlgn="b"/>
                      <a:r>
                        <a:rPr lang="en-US" sz="800" b="1" i="0" u="none" strike="noStrike" dirty="0" smtClean="0">
                          <a:solidFill>
                            <a:schemeClr val="tx2"/>
                          </a:solidFill>
                          <a:effectLst/>
                          <a:latin typeface="Calibri"/>
                        </a:rPr>
                        <a:t>1</a:t>
                      </a:r>
                      <a:endParaRPr lang="en-US" sz="800" b="1" i="0" u="none" strike="noStrike" dirty="0">
                        <a:solidFill>
                          <a:schemeClr val="tx2"/>
                        </a:solidFill>
                        <a:effectLst/>
                        <a:latin typeface="Calibri"/>
                      </a:endParaRP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mn-lt"/>
                        </a:rPr>
                        <a:t>Build</a:t>
                      </a:r>
                      <a:r>
                        <a:rPr lang="en-US" sz="800" b="1" i="0" u="none" strike="noStrike" baseline="0" dirty="0" smtClean="0">
                          <a:solidFill>
                            <a:schemeClr val="tx2"/>
                          </a:solidFill>
                          <a:effectLst/>
                          <a:latin typeface="+mn-lt"/>
                        </a:rPr>
                        <a:t> </a:t>
                      </a:r>
                      <a:r>
                        <a:rPr lang="en-US" sz="800" b="1" i="0" u="none" strike="noStrike" dirty="0" smtClean="0">
                          <a:solidFill>
                            <a:schemeClr val="tx2"/>
                          </a:solidFill>
                          <a:effectLst/>
                          <a:latin typeface="+mn-lt"/>
                        </a:rPr>
                        <a:t>and maintain</a:t>
                      </a:r>
                      <a:r>
                        <a:rPr lang="en-US" sz="800" b="1" i="0" u="none" strike="noStrike" baseline="0" dirty="0" smtClean="0">
                          <a:solidFill>
                            <a:schemeClr val="tx2"/>
                          </a:solidFill>
                          <a:effectLst/>
                          <a:latin typeface="+mn-lt"/>
                        </a:rPr>
                        <a:t> </a:t>
                      </a:r>
                      <a:r>
                        <a:rPr lang="en-US" sz="800" b="1" i="0" u="none" strike="noStrike" dirty="0" smtClean="0">
                          <a:solidFill>
                            <a:schemeClr val="tx2"/>
                          </a:solidFill>
                          <a:effectLst/>
                          <a:latin typeface="+mn-lt"/>
                        </a:rPr>
                        <a:t>connections with the </a:t>
                      </a:r>
                      <a:r>
                        <a:rPr lang="en-US" sz="800" b="1" i="0" u="none" strike="noStrike" dirty="0" err="1" smtClean="0">
                          <a:solidFill>
                            <a:schemeClr val="tx2"/>
                          </a:solidFill>
                          <a:effectLst/>
                          <a:latin typeface="+mn-lt"/>
                        </a:rPr>
                        <a:t>fintech</a:t>
                      </a:r>
                      <a:r>
                        <a:rPr lang="en-US" sz="800" b="1" i="0" u="none" strike="noStrike" dirty="0" smtClean="0">
                          <a:solidFill>
                            <a:schemeClr val="tx2"/>
                          </a:solidFill>
                          <a:effectLst/>
                          <a:latin typeface="+mn-lt"/>
                        </a:rPr>
                        <a:t> and start-up ecosystem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mn-lt"/>
                        </a:rPr>
                        <a:t>Lead ecosystem </a:t>
                      </a:r>
                      <a:br>
                        <a:rPr lang="en-US" sz="800" b="1" i="0" u="none" strike="noStrike" dirty="0" smtClean="0">
                          <a:solidFill>
                            <a:schemeClr val="tx2"/>
                          </a:solidFill>
                          <a:effectLst/>
                          <a:latin typeface="+mn-lt"/>
                        </a:rPr>
                      </a:br>
                      <a:r>
                        <a:rPr lang="en-US" sz="800" b="1" i="0" u="none" strike="noStrike" dirty="0" smtClean="0">
                          <a:solidFill>
                            <a:schemeClr val="tx2"/>
                          </a:solidFill>
                          <a:effectLst/>
                          <a:latin typeface="+mn-lt"/>
                        </a:rPr>
                        <a:t>community engagement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1" i="0" u="none" strike="noStrike" baseline="0" dirty="0" smtClean="0">
                          <a:solidFill>
                            <a:schemeClr val="tx2"/>
                          </a:solidFill>
                          <a:effectLst/>
                          <a:latin typeface="+mn-lt"/>
                        </a:rPr>
                        <a:t>Delivering and managing 45 value-oriented partnerships through 2018 </a:t>
                      </a:r>
                      <a:endParaRPr lang="en-US" sz="800" b="0" i="0" u="none" strike="noStrike" baseline="0" dirty="0" smtClean="0">
                        <a:solidFill>
                          <a:schemeClr val="tx2"/>
                        </a:solidFill>
                        <a:effectLst/>
                        <a:latin typeface="+mn-lt"/>
                      </a:endParaRPr>
                    </a:p>
                    <a:p>
                      <a:pPr marL="479100" marR="0" lvl="1"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0" i="0" u="none" strike="noStrike" baseline="0" dirty="0" smtClean="0">
                          <a:solidFill>
                            <a:schemeClr val="tx2"/>
                          </a:solidFill>
                          <a:effectLst/>
                          <a:latin typeface="+mn-lt"/>
                        </a:rPr>
                        <a:t>37 partnerships delivered YTD </a:t>
                      </a:r>
                      <a:endParaRPr lang="en-US" sz="800" b="1" i="0" u="none" strike="noStrike" baseline="0" dirty="0" smtClean="0">
                        <a:solidFill>
                          <a:schemeClr val="tx2"/>
                        </a:solidFill>
                        <a:effectLst/>
                        <a:latin typeface="+mn-lt"/>
                      </a:endParaRPr>
                    </a:p>
                    <a:p>
                      <a:pPr marL="171450" marR="0" lvl="0"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1" i="0" u="none" strike="noStrike" baseline="0" dirty="0" smtClean="0">
                          <a:solidFill>
                            <a:schemeClr val="tx2"/>
                          </a:solidFill>
                          <a:effectLst/>
                          <a:latin typeface="+mn-lt"/>
                        </a:rPr>
                        <a:t>Leading key, multi-year ecosystem sponsorships on behalf of RBC, including: </a:t>
                      </a:r>
                    </a:p>
                    <a:p>
                      <a:pPr marL="479100" marR="0" lvl="1"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1" i="0" u="none" strike="noStrike" baseline="0" dirty="0" smtClean="0">
                          <a:solidFill>
                            <a:schemeClr val="tx2"/>
                          </a:solidFill>
                          <a:effectLst/>
                          <a:latin typeface="+mn-lt"/>
                        </a:rPr>
                        <a:t>Creative Destruction Labs (Toronto &amp; Montreal)</a:t>
                      </a:r>
                      <a:r>
                        <a:rPr lang="en-US" sz="800" b="0" i="0" u="none" strike="noStrike" baseline="0" dirty="0" smtClean="0">
                          <a:solidFill>
                            <a:schemeClr val="tx2"/>
                          </a:solidFill>
                          <a:effectLst/>
                          <a:latin typeface="+mn-lt"/>
                        </a:rPr>
                        <a:t>, seed-stage program for  scaling science based companies </a:t>
                      </a:r>
                    </a:p>
                    <a:p>
                      <a:pPr marL="479100" marR="0" lvl="1"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1" i="0" u="none" strike="noStrike" baseline="0" dirty="0" smtClean="0">
                          <a:solidFill>
                            <a:schemeClr val="tx2"/>
                          </a:solidFill>
                          <a:effectLst/>
                          <a:latin typeface="+mn-lt"/>
                        </a:rPr>
                        <a:t>Vector Institute,</a:t>
                      </a:r>
                      <a:r>
                        <a:rPr lang="en-US" sz="800" b="0" i="0" u="none" strike="noStrike" baseline="0" dirty="0" smtClean="0">
                          <a:solidFill>
                            <a:schemeClr val="tx2"/>
                          </a:solidFill>
                          <a:effectLst/>
                          <a:latin typeface="+mn-lt"/>
                        </a:rPr>
                        <a:t> to drive Canadian knowledge in the creation and use of AI </a:t>
                      </a:r>
                    </a:p>
                    <a:p>
                      <a:pPr marL="479100" marR="0" lvl="1"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1" i="0" u="none" strike="noStrike" baseline="0" dirty="0" err="1" smtClean="0">
                          <a:solidFill>
                            <a:schemeClr val="tx2"/>
                          </a:solidFill>
                          <a:effectLst/>
                          <a:latin typeface="+mn-lt"/>
                        </a:rPr>
                        <a:t>OneEleven</a:t>
                      </a:r>
                      <a:r>
                        <a:rPr lang="en-US" sz="800" b="0" i="0" u="none" strike="noStrike" baseline="0" dirty="0" smtClean="0">
                          <a:solidFill>
                            <a:schemeClr val="tx2"/>
                          </a:solidFill>
                          <a:effectLst/>
                          <a:latin typeface="+mn-lt"/>
                        </a:rPr>
                        <a:t>, supporting high-growth technology companies by bringing together founders to help achieve global success</a:t>
                      </a:r>
                    </a:p>
                    <a:p>
                      <a:pPr marL="479100" marR="0" lvl="1"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1" i="0" u="none" strike="noStrike" baseline="0" dirty="0" err="1" smtClean="0">
                          <a:solidFill>
                            <a:schemeClr val="tx2"/>
                          </a:solidFill>
                          <a:effectLst/>
                          <a:latin typeface="+mn-lt"/>
                        </a:rPr>
                        <a:t>TechTO</a:t>
                      </a:r>
                      <a:r>
                        <a:rPr lang="en-US" sz="800" b="0" i="0" u="none" strike="noStrike" baseline="0" dirty="0" smtClean="0">
                          <a:solidFill>
                            <a:schemeClr val="tx2"/>
                          </a:solidFill>
                          <a:effectLst/>
                          <a:latin typeface="+mn-lt"/>
                        </a:rPr>
                        <a:t>, hosting 500+ members of the Toronto tech community monthly</a:t>
                      </a:r>
                    </a:p>
                    <a:p>
                      <a:pPr marL="171450" marR="0" lvl="0"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1" i="0" u="none" strike="noStrike" baseline="0" dirty="0" smtClean="0">
                          <a:solidFill>
                            <a:schemeClr val="tx2"/>
                          </a:solidFill>
                          <a:effectLst/>
                          <a:latin typeface="+mn-lt"/>
                        </a:rPr>
                        <a:t>Signed multiple new community partnerships in Canada and abroad </a:t>
                      </a:r>
                    </a:p>
                    <a:p>
                      <a:pPr marL="479100" marR="0" lvl="1"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1" i="0" u="none" strike="noStrike" baseline="0" dirty="0" smtClean="0">
                          <a:solidFill>
                            <a:schemeClr val="tx2"/>
                          </a:solidFill>
                          <a:effectLst/>
                          <a:latin typeface="+mn-lt"/>
                        </a:rPr>
                        <a:t>Vector Institute </a:t>
                      </a:r>
                    </a:p>
                    <a:p>
                      <a:pPr marL="479100" marR="0" lvl="1"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1" i="0" u="none" strike="noStrike" baseline="0" dirty="0" smtClean="0">
                          <a:solidFill>
                            <a:schemeClr val="tx2"/>
                          </a:solidFill>
                          <a:effectLst/>
                          <a:latin typeface="+mn-lt"/>
                        </a:rPr>
                        <a:t>Zone Startups India (Ryerson/SFU/Bombay Stock Exchange) </a:t>
                      </a:r>
                    </a:p>
                    <a:p>
                      <a:pPr marL="479100" marR="0" lvl="1"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1" i="0" u="none" strike="noStrike" baseline="0" dirty="0" smtClean="0">
                          <a:solidFill>
                            <a:schemeClr val="tx2"/>
                          </a:solidFill>
                          <a:effectLst/>
                          <a:latin typeface="+mn-lt"/>
                        </a:rPr>
                        <a:t>Singularity University </a:t>
                      </a:r>
                    </a:p>
                    <a:p>
                      <a:pPr marL="479100" marR="0" lvl="1" indent="-171450" algn="l" defTabSz="615300" rtl="0" eaLnBrk="1" fontAlgn="b" latinLnBrk="0" hangingPunct="1">
                        <a:lnSpc>
                          <a:spcPct val="100000"/>
                        </a:lnSpc>
                        <a:spcBef>
                          <a:spcPts val="0"/>
                        </a:spcBef>
                        <a:spcAft>
                          <a:spcPts val="0"/>
                        </a:spcAft>
                        <a:buClrTx/>
                        <a:buSzTx/>
                        <a:buFont typeface="Wingdings" panose="05000000000000000000" pitchFamily="2" charset="2"/>
                        <a:buChar char="§"/>
                        <a:tabLst/>
                        <a:defRPr/>
                      </a:pPr>
                      <a:r>
                        <a:rPr lang="en-US" sz="800" b="1" i="0" u="none" strike="noStrike" baseline="0" dirty="0" smtClean="0">
                          <a:solidFill>
                            <a:schemeClr val="tx2"/>
                          </a:solidFill>
                          <a:effectLst/>
                          <a:latin typeface="+mn-lt"/>
                        </a:rPr>
                        <a:t>Co-Labs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0" u="none" strike="noStrike" baseline="0" dirty="0" smtClean="0">
                          <a:solidFill>
                            <a:schemeClr val="tx2"/>
                          </a:solidFill>
                          <a:effectLst/>
                          <a:latin typeface="+mn-lt"/>
                        </a:rPr>
                        <a:t>Enterprise</a:t>
                      </a:r>
                    </a:p>
                    <a:p>
                      <a:pPr marL="0" marR="0" lvl="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0" i="0" u="none" strike="noStrike" baseline="0" dirty="0" smtClean="0">
                          <a:solidFill>
                            <a:schemeClr val="tx2"/>
                          </a:solidFill>
                          <a:effectLst/>
                          <a:latin typeface="+mn-lt"/>
                        </a:rPr>
                        <a:t>Martin Wildberger</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800" b="0" i="0" u="none" strike="noStrike" baseline="0" dirty="0" smtClean="0">
                          <a:solidFill>
                            <a:schemeClr val="tx2"/>
                          </a:solidFill>
                          <a:effectLst/>
                          <a:latin typeface="+mn-lt"/>
                        </a:rPr>
                        <a:t>Access to  </a:t>
                      </a:r>
                    </a:p>
                    <a:p>
                      <a:pPr marL="0" marR="0" lvl="0" indent="0" algn="ctr" defTabSz="6153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800" b="0" i="0" u="none" strike="noStrike" baseline="0" dirty="0" smtClean="0">
                          <a:solidFill>
                            <a:schemeClr val="tx2"/>
                          </a:solidFill>
                          <a:effectLst/>
                          <a:latin typeface="+mn-lt"/>
                        </a:rPr>
                        <a:t>Best-in-Class Talent</a:t>
                      </a:r>
                    </a:p>
                    <a:p>
                      <a:pPr marL="0" marR="0" lvl="0" indent="0" algn="ctr" defTabSz="615300" rtl="0" eaLnBrk="1" fontAlgn="b" latinLnBrk="0" hangingPunct="1">
                        <a:lnSpc>
                          <a:spcPct val="100000"/>
                        </a:lnSpc>
                        <a:spcBef>
                          <a:spcPts val="0"/>
                        </a:spcBef>
                        <a:spcAft>
                          <a:spcPts val="0"/>
                        </a:spcAft>
                        <a:buClrTx/>
                        <a:buSzTx/>
                        <a:buFont typeface="Arial" panose="020B0604020202020204" pitchFamily="34" charset="0"/>
                        <a:buNone/>
                        <a:tabLst/>
                        <a:defRPr/>
                      </a:pPr>
                      <a:endParaRPr lang="en-US" sz="800" b="0" i="0" u="none" strike="noStrike" baseline="0" dirty="0" smtClean="0">
                        <a:solidFill>
                          <a:schemeClr val="tx2"/>
                        </a:solidFill>
                        <a:effectLst/>
                        <a:latin typeface="+mn-lt"/>
                      </a:endParaRPr>
                    </a:p>
                    <a:p>
                      <a:pPr marL="0" marR="0" lvl="0" indent="0" algn="ctr" defTabSz="615300" rtl="0" eaLnBrk="1" fontAlgn="b" latinLnBrk="0" hangingPunct="1">
                        <a:lnSpc>
                          <a:spcPct val="100000"/>
                        </a:lnSpc>
                        <a:spcBef>
                          <a:spcPts val="0"/>
                        </a:spcBef>
                        <a:spcAft>
                          <a:spcPts val="0"/>
                        </a:spcAft>
                        <a:buClrTx/>
                        <a:buSzTx/>
                        <a:buFont typeface="Arial" panose="020B0604020202020204" pitchFamily="34" charset="0"/>
                        <a:buNone/>
                        <a:tabLst/>
                        <a:defRPr/>
                      </a:pPr>
                      <a:endParaRPr lang="en-US" sz="800" b="0" i="0" u="none" strike="noStrike" baseline="0" dirty="0" smtClean="0">
                        <a:solidFill>
                          <a:schemeClr val="tx2"/>
                        </a:solidFill>
                        <a:effectLst/>
                        <a:latin typeface="+mn-lt"/>
                      </a:endParaRPr>
                    </a:p>
                    <a:p>
                      <a:pPr marL="0" marR="0" lvl="0" indent="0" algn="ctr" defTabSz="6153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800" b="0" i="0" u="none" strike="noStrike" baseline="0" dirty="0" smtClean="0">
                          <a:solidFill>
                            <a:schemeClr val="tx2"/>
                          </a:solidFill>
                          <a:effectLst/>
                          <a:latin typeface="+mn-lt"/>
                        </a:rPr>
                        <a:t>Deliver Fintech ecosystem</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983694">
                <a:tc>
                  <a:txBody>
                    <a:bodyPr/>
                    <a:lstStyle/>
                    <a:p>
                      <a:pPr algn="ctr" fontAlgn="b"/>
                      <a:r>
                        <a:rPr lang="en-US" sz="800" b="1" i="0" u="none" strike="noStrike" dirty="0" smtClean="0">
                          <a:solidFill>
                            <a:schemeClr val="tx2"/>
                          </a:solidFill>
                          <a:effectLst/>
                          <a:latin typeface="Calibri"/>
                        </a:rPr>
                        <a:t>2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l" defTabSz="615300" rtl="0" eaLnBrk="1" fontAlgn="b" latinLnBrk="0" hangingPunct="1">
                        <a:lnSpc>
                          <a:spcPct val="100000"/>
                        </a:lnSpc>
                        <a:spcBef>
                          <a:spcPts val="0"/>
                        </a:spcBef>
                        <a:spcAft>
                          <a:spcPts val="0"/>
                        </a:spcAft>
                        <a:buClrTx/>
                        <a:buSzTx/>
                        <a:buFontTx/>
                        <a:buNone/>
                        <a:tabLst/>
                        <a:defRPr/>
                      </a:pPr>
                      <a:r>
                        <a:rPr lang="en-US" sz="800" b="1" i="0" u="none" strike="noStrike" dirty="0" smtClean="0">
                          <a:solidFill>
                            <a:schemeClr val="tx2"/>
                          </a:solidFill>
                          <a:effectLst/>
                          <a:latin typeface="+mn-lt"/>
                        </a:rPr>
                        <a:t>Match</a:t>
                      </a:r>
                      <a:r>
                        <a:rPr lang="en-US" sz="800" b="1" i="0" u="none" strike="noStrike" baseline="0" dirty="0" smtClean="0">
                          <a:solidFill>
                            <a:schemeClr val="tx2"/>
                          </a:solidFill>
                          <a:effectLst/>
                          <a:latin typeface="+mn-lt"/>
                        </a:rPr>
                        <a:t> </a:t>
                      </a:r>
                      <a:r>
                        <a:rPr lang="en-US" sz="800" b="1" i="0" u="none" strike="noStrike" dirty="0" smtClean="0">
                          <a:solidFill>
                            <a:schemeClr val="tx2"/>
                          </a:solidFill>
                          <a:effectLst/>
                          <a:latin typeface="+mn-lt"/>
                        </a:rPr>
                        <a:t>high-potential start-ups with business needs </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mn-lt"/>
                        </a:rPr>
                        <a:t>Establish partnerships </a:t>
                      </a:r>
                      <a:br>
                        <a:rPr lang="en-US" sz="800" b="1" i="0" u="none" strike="noStrike" dirty="0" smtClean="0">
                          <a:solidFill>
                            <a:schemeClr val="tx2"/>
                          </a:solidFill>
                          <a:effectLst/>
                          <a:latin typeface="+mn-lt"/>
                        </a:rPr>
                      </a:br>
                      <a:r>
                        <a:rPr lang="en-US" sz="800" b="1" i="0" u="none" strike="noStrike" dirty="0" smtClean="0">
                          <a:solidFill>
                            <a:schemeClr val="tx2"/>
                          </a:solidFill>
                          <a:effectLst/>
                          <a:latin typeface="+mn-lt"/>
                        </a:rPr>
                        <a:t>with start-ups</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indent="-171450" algn="l" fontAlgn="b">
                        <a:buFont typeface="Wingdings" panose="05000000000000000000" pitchFamily="2" charset="2"/>
                        <a:buChar char="§"/>
                      </a:pPr>
                      <a:r>
                        <a:rPr lang="en-US" sz="800" b="1" i="0" u="none" strike="noStrike" dirty="0" smtClean="0">
                          <a:solidFill>
                            <a:schemeClr val="tx2"/>
                          </a:solidFill>
                          <a:effectLst/>
                          <a:latin typeface="+mn-lt"/>
                        </a:rPr>
                        <a:t>Leading introductions of</a:t>
                      </a:r>
                      <a:r>
                        <a:rPr lang="en-US" sz="800" b="1" i="0" u="none" strike="noStrike" baseline="0" dirty="0" smtClean="0">
                          <a:solidFill>
                            <a:schemeClr val="tx2"/>
                          </a:solidFill>
                          <a:effectLst/>
                          <a:latin typeface="+mn-lt"/>
                        </a:rPr>
                        <a:t> potential start-up partners to RBC lines of business</a:t>
                      </a:r>
                      <a:endParaRPr lang="en-US" sz="800" b="0" i="0" u="none" strike="noStrike" baseline="0" dirty="0" smtClean="0">
                        <a:solidFill>
                          <a:schemeClr val="tx2"/>
                        </a:solidFill>
                        <a:effectLst/>
                        <a:latin typeface="+mn-lt"/>
                      </a:endParaRPr>
                    </a:p>
                    <a:p>
                      <a:pPr marL="479100" lvl="1" indent="-171450" algn="l" fontAlgn="b">
                        <a:buFont typeface="Wingdings" panose="05000000000000000000" pitchFamily="2" charset="2"/>
                        <a:buChar char="§"/>
                      </a:pPr>
                      <a:r>
                        <a:rPr lang="en-US" sz="800" b="0" i="0" u="none" strike="noStrike" baseline="0" dirty="0" smtClean="0">
                          <a:solidFill>
                            <a:schemeClr val="tx2"/>
                          </a:solidFill>
                          <a:effectLst/>
                          <a:latin typeface="+mn-lt"/>
                        </a:rPr>
                        <a:t>315+ meetings completed YTD with potential partners</a:t>
                      </a:r>
                    </a:p>
                    <a:p>
                      <a:pPr marL="479100" lvl="1" indent="-171450" algn="l" fontAlgn="b">
                        <a:buFont typeface="Wingdings" panose="05000000000000000000" pitchFamily="2" charset="2"/>
                        <a:buChar char="§"/>
                      </a:pPr>
                      <a:r>
                        <a:rPr lang="en-US" sz="800" b="0" i="0" u="none" strike="noStrike" baseline="0" dirty="0" smtClean="0">
                          <a:solidFill>
                            <a:schemeClr val="tx2"/>
                          </a:solidFill>
                          <a:effectLst/>
                          <a:latin typeface="+mn-lt"/>
                        </a:rPr>
                        <a:t>60+ introductions made to RBC executives YTD </a:t>
                      </a:r>
                      <a:endParaRPr lang="en-US" sz="800" b="1" i="0" u="none" strike="noStrike" dirty="0" smtClean="0">
                        <a:solidFill>
                          <a:schemeClr val="tx2"/>
                        </a:solidFill>
                        <a:effectLst/>
                        <a:latin typeface="+mn-lt"/>
                      </a:endParaRPr>
                    </a:p>
                    <a:p>
                      <a:pPr marL="171450" indent="-171450" algn="l" fontAlgn="b">
                        <a:buFont typeface="Wingdings" panose="05000000000000000000" pitchFamily="2" charset="2"/>
                        <a:buChar char="§"/>
                      </a:pPr>
                      <a:r>
                        <a:rPr lang="en-US" sz="800" b="1" i="0" u="none" strike="noStrike" dirty="0" smtClean="0">
                          <a:solidFill>
                            <a:schemeClr val="tx2"/>
                          </a:solidFill>
                          <a:effectLst/>
                          <a:latin typeface="+mn-lt"/>
                        </a:rPr>
                        <a:t>Completed Crypto-Asset Competitive Landscape Analysis</a:t>
                      </a:r>
                      <a:r>
                        <a:rPr lang="en-US" sz="800" b="0" i="0" u="none" strike="noStrike" dirty="0" smtClean="0">
                          <a:solidFill>
                            <a:schemeClr val="tx2"/>
                          </a:solidFill>
                          <a:effectLst/>
                          <a:latin typeface="+mn-lt"/>
                        </a:rPr>
                        <a:t>:</a:t>
                      </a:r>
                      <a:r>
                        <a:rPr lang="en-US" sz="800" b="0" i="0" u="none" strike="noStrike" baseline="0" dirty="0" smtClean="0">
                          <a:solidFill>
                            <a:schemeClr val="tx2"/>
                          </a:solidFill>
                          <a:effectLst/>
                          <a:latin typeface="+mn-lt"/>
                        </a:rPr>
                        <a:t> leveraged subject matter expertise to support the RBC Value! Initiative, and to build enterprise knowledge of the crypto-asset industry, including an understanding of leading companies, the regulatory environment and activity of large financial institutions and other corporate players</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599918" rtl="0" eaLnBrk="1" fontAlgn="auto" latinLnBrk="0" hangingPunct="1">
                        <a:lnSpc>
                          <a:spcPct val="100000"/>
                        </a:lnSpc>
                        <a:spcBef>
                          <a:spcPts val="0"/>
                        </a:spcBef>
                        <a:spcAft>
                          <a:spcPts val="0"/>
                        </a:spcAft>
                        <a:buClrTx/>
                        <a:buSzTx/>
                        <a:buFontTx/>
                        <a:buNone/>
                        <a:tabLst/>
                        <a:defRPr/>
                      </a:pPr>
                      <a:r>
                        <a:rPr lang="en-US" sz="800" b="0" i="0" u="none" strike="noStrike" baseline="0" dirty="0" smtClean="0">
                          <a:solidFill>
                            <a:schemeClr val="tx2"/>
                          </a:solidFill>
                          <a:effectLst/>
                          <a:latin typeface="+mn-lt"/>
                        </a:rPr>
                        <a:t>Enterprise</a:t>
                      </a:r>
                    </a:p>
                    <a:p>
                      <a:pPr marL="0" marR="0" lvl="0" indent="0" algn="ctr" defTabSz="599918" rtl="0" eaLnBrk="1" fontAlgn="auto" latinLnBrk="0" hangingPunct="1">
                        <a:lnSpc>
                          <a:spcPct val="100000"/>
                        </a:lnSpc>
                        <a:spcBef>
                          <a:spcPts val="0"/>
                        </a:spcBef>
                        <a:spcAft>
                          <a:spcPts val="0"/>
                        </a:spcAft>
                        <a:buClrTx/>
                        <a:buSzTx/>
                        <a:buFontTx/>
                        <a:buNone/>
                        <a:tabLst/>
                        <a:defRPr/>
                      </a:pPr>
                      <a:r>
                        <a:rPr lang="en-US" sz="800" b="0" i="0" u="none" strike="noStrike" baseline="0" dirty="0" smtClean="0">
                          <a:solidFill>
                            <a:schemeClr val="tx2"/>
                          </a:solidFill>
                          <a:effectLst/>
                          <a:latin typeface="+mn-lt"/>
                        </a:rPr>
                        <a:t>Martin Wildberger</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6153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800" b="0" i="0" u="none" strike="noStrike" baseline="0" dirty="0" smtClean="0">
                          <a:solidFill>
                            <a:schemeClr val="tx2"/>
                          </a:solidFill>
                          <a:effectLst/>
                          <a:latin typeface="+mn-lt"/>
                        </a:rPr>
                        <a:t>Deliver Fintech ecosystem</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bl>
          </a:graphicData>
        </a:graphic>
      </p:graphicFrame>
      <p:graphicFrame>
        <p:nvGraphicFramePr>
          <p:cNvPr id="7" name="Table 6"/>
          <p:cNvGraphicFramePr>
            <a:graphicFrameLocks noGrp="1"/>
          </p:cNvGraphicFramePr>
          <p:nvPr>
            <p:extLst/>
          </p:nvPr>
        </p:nvGraphicFramePr>
        <p:xfrm>
          <a:off x="8970310" y="670975"/>
          <a:ext cx="2273656" cy="424338"/>
        </p:xfrm>
        <a:graphic>
          <a:graphicData uri="http://schemas.openxmlformats.org/drawingml/2006/table">
            <a:tbl>
              <a:tblPr firstRow="1" bandRow="1">
                <a:tableStyleId>{2D5ABB26-0587-4C30-8999-92F81FD0307C}</a:tableStyleId>
              </a:tblPr>
              <a:tblGrid>
                <a:gridCol w="1151404"/>
                <a:gridCol w="1122252"/>
              </a:tblGrid>
              <a:tr h="212169">
                <a:tc>
                  <a:txBody>
                    <a:bodyPr/>
                    <a:lstStyle/>
                    <a:p>
                      <a:pPr algn="l" fontAlgn="b"/>
                      <a:r>
                        <a:rPr lang="en-US" sz="800" b="0" i="0" u="none" strike="noStrike" dirty="0" smtClean="0">
                          <a:solidFill>
                            <a:schemeClr val="tx2"/>
                          </a:solidFill>
                          <a:effectLst/>
                          <a:latin typeface="+mn-lt"/>
                        </a:rPr>
                        <a:t>2018 Target</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mn-lt"/>
                        </a:rPr>
                        <a:t>4 FTE</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212169">
                <a:tc>
                  <a:txBody>
                    <a:bodyPr/>
                    <a:lstStyle/>
                    <a:p>
                      <a:pPr algn="l" fontAlgn="b"/>
                      <a:r>
                        <a:rPr lang="en-US" sz="800" b="0" i="0" u="none" strike="noStrike" dirty="0" smtClean="0">
                          <a:solidFill>
                            <a:schemeClr val="tx2"/>
                          </a:solidFill>
                          <a:effectLst/>
                          <a:latin typeface="+mn-lt"/>
                        </a:rPr>
                        <a:t>2018 Emerging Forecast</a:t>
                      </a:r>
                    </a:p>
                  </a:txBody>
                  <a:tcPr marL="41791" marR="41791" marT="41791" marB="41791">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ctr" defTabSz="6153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800" b="1" i="0" u="none" strike="noStrike" dirty="0" smtClean="0">
                          <a:solidFill>
                            <a:schemeClr val="tx2"/>
                          </a:solidFill>
                          <a:effectLst/>
                          <a:latin typeface="+mn-lt"/>
                        </a:rPr>
                        <a:t>4 FTE</a:t>
                      </a:r>
                    </a:p>
                  </a:txBody>
                  <a:tcPr marL="41791" marR="41791" marT="41791" marB="4179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3419137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25162" y="2904312"/>
            <a:ext cx="9144000" cy="986572"/>
          </a:xfrm>
        </p:spPr>
        <p:txBody>
          <a:bodyPr/>
          <a:lstStyle/>
          <a:p>
            <a:r>
              <a:rPr lang="en-US" dirty="0" smtClean="0"/>
              <a:t>Cloud ICI</a:t>
            </a:r>
            <a:endParaRPr lang="en-US" dirty="0"/>
          </a:p>
        </p:txBody>
      </p:sp>
      <p:pic>
        <p:nvPicPr>
          <p:cNvPr id="4" name="Cloud-Logo-FullColour.png" descr="Cloud-Logo-FullColour.png"/>
          <p:cNvPicPr>
            <a:picLocks noChangeAspect="1"/>
          </p:cNvPicPr>
          <p:nvPr/>
        </p:nvPicPr>
        <p:blipFill>
          <a:blip r:embed="rId3">
            <a:extLst/>
          </a:blip>
          <a:stretch>
            <a:fillRect/>
          </a:stretch>
        </p:blipFill>
        <p:spPr>
          <a:xfrm>
            <a:off x="3974124" y="2960494"/>
            <a:ext cx="1019908" cy="874207"/>
          </a:xfrm>
          <a:prstGeom prst="rect">
            <a:avLst/>
          </a:prstGeom>
          <a:ln w="12700">
            <a:miter lim="400000"/>
          </a:ln>
        </p:spPr>
      </p:pic>
      <p:sp>
        <p:nvSpPr>
          <p:cNvPr id="3" name="Slide Number Placeholder 2"/>
          <p:cNvSpPr>
            <a:spLocks noGrp="1"/>
          </p:cNvSpPr>
          <p:nvPr>
            <p:ph type="sldNum" sz="quarter" idx="12"/>
          </p:nvPr>
        </p:nvSpPr>
        <p:spPr/>
        <p:txBody>
          <a:bodyPr/>
          <a:lstStyle/>
          <a:p>
            <a:fld id="{0443FF2A-6026-1E43-B33A-2D54679C45A1}" type="slidenum">
              <a:rPr lang="en-US" smtClean="0">
                <a:solidFill>
                  <a:prstClr val="black">
                    <a:tint val="75000"/>
                  </a:prstClr>
                </a:solidFill>
              </a:rPr>
              <a:pPr/>
              <a:t>56</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17016995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3" y="201980"/>
            <a:ext cx="11162898" cy="522897"/>
          </a:xfrm>
        </p:spPr>
        <p:txBody>
          <a:bodyPr>
            <a:normAutofit fontScale="90000"/>
          </a:bodyPr>
          <a:lstStyle/>
          <a:p>
            <a:r>
              <a:rPr lang="en-US" b="1" dirty="0" smtClean="0"/>
              <a:t>Summary</a:t>
            </a:r>
            <a:endParaRPr lang="en-US"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72388319"/>
              </p:ext>
            </p:extLst>
          </p:nvPr>
        </p:nvGraphicFramePr>
        <p:xfrm>
          <a:off x="2032000" y="914403"/>
          <a:ext cx="10049934" cy="5442587"/>
        </p:xfrm>
        <a:graphic>
          <a:graphicData uri="http://schemas.openxmlformats.org/drawingml/2006/table">
            <a:tbl>
              <a:tblPr firstRow="1" bandRow="1">
                <a:tableStyleId>{7E9639D4-E3E2-4D34-9284-5A2195B3D0D7}</a:tableStyleId>
              </a:tblPr>
              <a:tblGrid>
                <a:gridCol w="1008221"/>
                <a:gridCol w="3136035"/>
                <a:gridCol w="1229574"/>
                <a:gridCol w="1285464"/>
                <a:gridCol w="3390640"/>
              </a:tblGrid>
              <a:tr h="285868">
                <a:tc>
                  <a:txBody>
                    <a:bodyPr/>
                    <a:lstStyle/>
                    <a:p>
                      <a:r>
                        <a:rPr lang="en-US" sz="1400" b="0" dirty="0" smtClean="0"/>
                        <a:t>Priority</a:t>
                      </a:r>
                      <a:endParaRPr lang="en-US" sz="1400" b="0" dirty="0"/>
                    </a:p>
                  </a:txBody>
                  <a:tcPr/>
                </a:tc>
                <a:tc>
                  <a:txBody>
                    <a:bodyPr/>
                    <a:lstStyle/>
                    <a:p>
                      <a:r>
                        <a:rPr lang="en-US" sz="1400" b="0" dirty="0" smtClean="0"/>
                        <a:t>Initiative</a:t>
                      </a:r>
                      <a:endParaRPr lang="en-US" sz="1400" b="0" dirty="0"/>
                    </a:p>
                  </a:txBody>
                  <a:tcPr/>
                </a:tc>
                <a:tc>
                  <a:txBody>
                    <a:bodyPr/>
                    <a:lstStyle/>
                    <a:p>
                      <a:r>
                        <a:rPr lang="en-US" sz="1400" b="0" dirty="0" smtClean="0"/>
                        <a:t>2019 FTEs</a:t>
                      </a:r>
                      <a:endParaRPr lang="en-US" sz="1400" b="0" dirty="0"/>
                    </a:p>
                  </a:txBody>
                  <a:tcPr/>
                </a:tc>
                <a:tc>
                  <a:txBody>
                    <a:bodyPr/>
                    <a:lstStyle/>
                    <a:p>
                      <a:r>
                        <a:rPr lang="en-US" sz="1400" b="0" dirty="0" smtClean="0"/>
                        <a:t>2019 NIE $</a:t>
                      </a:r>
                      <a:endParaRPr lang="en-US" sz="1400" b="0" dirty="0"/>
                    </a:p>
                  </a:txBody>
                  <a:tcPr/>
                </a:tc>
                <a:tc>
                  <a:txBody>
                    <a:bodyPr/>
                    <a:lstStyle/>
                    <a:p>
                      <a:r>
                        <a:rPr lang="en-US" sz="1400" b="0" dirty="0" smtClean="0"/>
                        <a:t>Comments</a:t>
                      </a:r>
                      <a:endParaRPr lang="en-US" sz="1400" b="0" dirty="0"/>
                    </a:p>
                  </a:txBody>
                  <a:tcPr/>
                </a:tc>
              </a:tr>
              <a:tr h="372972">
                <a:tc>
                  <a:txBody>
                    <a:bodyPr/>
                    <a:lstStyle/>
                    <a:p>
                      <a:r>
                        <a:rPr lang="en-US" sz="1000" b="0" dirty="0" smtClean="0"/>
                        <a:t>1</a:t>
                      </a:r>
                      <a:endParaRPr lang="en-US" sz="10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smtClean="0"/>
                        <a:t>Keep the lights on</a:t>
                      </a:r>
                    </a:p>
                  </a:txBody>
                  <a:tcPr/>
                </a:tc>
                <a:tc>
                  <a:txBody>
                    <a:bodyPr/>
                    <a:lstStyle/>
                    <a:p>
                      <a:r>
                        <a:rPr lang="en-US" sz="1000" b="0" dirty="0" smtClean="0"/>
                        <a:t>n/a</a:t>
                      </a:r>
                      <a:endParaRPr lang="en-US" sz="1000" b="0" dirty="0"/>
                    </a:p>
                  </a:txBody>
                  <a:tcPr/>
                </a:tc>
                <a:tc>
                  <a:txBody>
                    <a:bodyPr/>
                    <a:lstStyle/>
                    <a:p>
                      <a:r>
                        <a:rPr lang="en-US" sz="1000" b="0" dirty="0" smtClean="0"/>
                        <a:t>$2.05MM</a:t>
                      </a:r>
                      <a:endParaRPr lang="en-US" sz="1000" b="0" dirty="0"/>
                    </a:p>
                  </a:txBody>
                  <a:tcPr/>
                </a:tc>
                <a:tc>
                  <a:txBody>
                    <a:bodyPr/>
                    <a:lstStyle/>
                    <a:p>
                      <a:r>
                        <a:rPr lang="en-US" sz="1000" b="0" dirty="0" smtClean="0"/>
                        <a:t>Depreciation and infrastructure charges</a:t>
                      </a:r>
                      <a:endParaRPr lang="en-US" sz="1000" b="0" dirty="0"/>
                    </a:p>
                  </a:txBody>
                  <a:tcPr/>
                </a:tc>
              </a:tr>
              <a:tr h="260740">
                <a:tc>
                  <a:txBody>
                    <a:bodyPr/>
                    <a:lstStyle/>
                    <a:p>
                      <a:r>
                        <a:rPr lang="en-US" sz="1000" b="0" dirty="0" smtClean="0"/>
                        <a:t>2</a:t>
                      </a:r>
                      <a:endParaRPr lang="en-US" sz="10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smtClean="0"/>
                        <a:t>UK Transit</a:t>
                      </a:r>
                    </a:p>
                  </a:txBody>
                  <a:tcPr/>
                </a:tc>
                <a:tc>
                  <a:txBody>
                    <a:bodyPr/>
                    <a:lstStyle/>
                    <a:p>
                      <a:r>
                        <a:rPr lang="en-US" sz="1000" b="0" dirty="0" smtClean="0"/>
                        <a:t>5</a:t>
                      </a:r>
                      <a:endParaRPr lang="en-US" sz="1000" b="0" dirty="0"/>
                    </a:p>
                  </a:txBody>
                  <a:tcPr/>
                </a:tc>
                <a:tc>
                  <a:txBody>
                    <a:bodyPr/>
                    <a:lstStyle/>
                    <a:p>
                      <a:r>
                        <a:rPr lang="en-US" sz="1000" b="0" dirty="0" smtClean="0"/>
                        <a:t>$3.20MM</a:t>
                      </a:r>
                      <a:endParaRPr lang="en-US" sz="1000" b="0" dirty="0"/>
                    </a:p>
                  </a:txBody>
                  <a:tcPr/>
                </a:tc>
                <a:tc>
                  <a:txBody>
                    <a:bodyPr/>
                    <a:lstStyle/>
                    <a:p>
                      <a:endParaRPr lang="en-US" sz="1000" b="0" dirty="0"/>
                    </a:p>
                  </a:txBody>
                  <a:tcPr/>
                </a:tc>
              </a:tr>
              <a:tr h="369777">
                <a:tc>
                  <a:txBody>
                    <a:bodyPr/>
                    <a:lstStyle/>
                    <a:p>
                      <a:r>
                        <a:rPr lang="en-US" sz="1000" b="0" dirty="0" smtClean="0"/>
                        <a:t>3</a:t>
                      </a:r>
                      <a:endParaRPr lang="en-US" sz="10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err="1" smtClean="0"/>
                        <a:t>Bluemix</a:t>
                      </a:r>
                      <a:endParaRPr lang="en-US" sz="1000" b="0" dirty="0" smtClean="0"/>
                    </a:p>
                  </a:txBody>
                  <a:tcPr/>
                </a:tc>
                <a:tc>
                  <a:txBody>
                    <a:bodyPr/>
                    <a:lstStyle/>
                    <a:p>
                      <a:r>
                        <a:rPr lang="en-US" sz="1000" b="0" dirty="0" smtClean="0"/>
                        <a:t>n/a</a:t>
                      </a:r>
                      <a:endParaRPr lang="en-US" sz="1000" b="0" dirty="0"/>
                    </a:p>
                  </a:txBody>
                  <a:tcPr/>
                </a:tc>
                <a:tc>
                  <a:txBody>
                    <a:bodyPr/>
                    <a:lstStyle/>
                    <a:p>
                      <a:r>
                        <a:rPr lang="en-US" sz="1000" b="0" dirty="0" smtClean="0"/>
                        <a:t>$4.75MM</a:t>
                      </a:r>
                      <a:endParaRPr lang="en-US" sz="1000" b="0" dirty="0"/>
                    </a:p>
                  </a:txBody>
                  <a:tcPr/>
                </a:tc>
                <a:tc>
                  <a:txBody>
                    <a:bodyPr/>
                    <a:lstStyle/>
                    <a:p>
                      <a:r>
                        <a:rPr lang="en-US" sz="1000" b="0" dirty="0" smtClean="0"/>
                        <a:t>Original licenses</a:t>
                      </a:r>
                      <a:r>
                        <a:rPr lang="en-US" sz="1000" b="0" baseline="0" dirty="0" smtClean="0"/>
                        <a:t> and </a:t>
                      </a:r>
                      <a:r>
                        <a:rPr lang="en-US" sz="1000" b="0" dirty="0" smtClean="0"/>
                        <a:t>2018</a:t>
                      </a:r>
                      <a:r>
                        <a:rPr lang="en-US" sz="1000" b="0" baseline="0" dirty="0" smtClean="0"/>
                        <a:t> capacity increase, no future increases.  FTEs are augmented by GTI.</a:t>
                      </a:r>
                      <a:endParaRPr lang="en-US" sz="1000" b="0" dirty="0"/>
                    </a:p>
                  </a:txBody>
                  <a:tcPr/>
                </a:tc>
              </a:tr>
              <a:tr h="530961">
                <a:tc>
                  <a:txBody>
                    <a:bodyPr/>
                    <a:lstStyle/>
                    <a:p>
                      <a:r>
                        <a:rPr lang="en-US" sz="1000" b="0" dirty="0" smtClean="0"/>
                        <a:t>4</a:t>
                      </a:r>
                      <a:endParaRPr lang="en-US" sz="10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smtClean="0"/>
                        <a:t>Private Cloud - Runtimes as a Service (PCF PAAS), Event Streaming as a Service (Kafka),</a:t>
                      </a:r>
                      <a:r>
                        <a:rPr lang="en-US" sz="1000" b="0" baseline="0" dirty="0" smtClean="0"/>
                        <a:t> </a:t>
                      </a:r>
                      <a:r>
                        <a:rPr lang="en-US" sz="1000" b="0" dirty="0" smtClean="0"/>
                        <a:t>Search as a Service (Elastic)</a:t>
                      </a:r>
                    </a:p>
                  </a:txBody>
                  <a:tcPr/>
                </a:tc>
                <a:tc>
                  <a:txBody>
                    <a:bodyPr/>
                    <a:lstStyle/>
                    <a:p>
                      <a:r>
                        <a:rPr lang="en-US" sz="1000" b="0" dirty="0" smtClean="0"/>
                        <a:t>18</a:t>
                      </a:r>
                      <a:endParaRPr lang="en-US" sz="1000" b="0" dirty="0"/>
                    </a:p>
                  </a:txBody>
                  <a:tcPr/>
                </a:tc>
                <a:tc>
                  <a:txBody>
                    <a:bodyPr/>
                    <a:lstStyle/>
                    <a:p>
                      <a:r>
                        <a:rPr lang="en-US" sz="1000" b="0" dirty="0" smtClean="0"/>
                        <a:t>$10.60MM</a:t>
                      </a:r>
                      <a:endParaRPr lang="en-US" sz="1000" b="0" dirty="0"/>
                    </a:p>
                  </a:txBody>
                  <a:tcPr/>
                </a:tc>
                <a:tc>
                  <a:txBody>
                    <a:bodyPr/>
                    <a:lstStyle/>
                    <a:p>
                      <a:r>
                        <a:rPr lang="en-US" sz="1000" b="0" dirty="0" smtClean="0"/>
                        <a:t>FTEs</a:t>
                      </a:r>
                      <a:r>
                        <a:rPr lang="en-US" sz="1000" b="0" baseline="0" dirty="0" smtClean="0"/>
                        <a:t> to be augmented by GTI and GCS.  Delaying capacity increases as late possible into the year.</a:t>
                      </a:r>
                      <a:endParaRPr lang="en-US" sz="1000" b="0" dirty="0"/>
                    </a:p>
                  </a:txBody>
                  <a:tcPr/>
                </a:tc>
              </a:tr>
              <a:tr h="287603">
                <a:tc>
                  <a:txBody>
                    <a:bodyPr/>
                    <a:lstStyle/>
                    <a:p>
                      <a:r>
                        <a:rPr lang="en-US" sz="1000" b="0" dirty="0" smtClean="0"/>
                        <a:t>5</a:t>
                      </a:r>
                      <a:endParaRPr lang="en-US" sz="10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smtClean="0"/>
                        <a:t>DB as a Service</a:t>
                      </a:r>
                    </a:p>
                  </a:txBody>
                  <a:tcPr/>
                </a:tc>
                <a:tc>
                  <a:txBody>
                    <a:bodyPr/>
                    <a:lstStyle/>
                    <a:p>
                      <a:r>
                        <a:rPr lang="en-US" sz="1000" b="0" dirty="0" smtClean="0"/>
                        <a:t>n/a</a:t>
                      </a:r>
                      <a:endParaRPr lang="en-US" sz="1000" b="0" dirty="0"/>
                    </a:p>
                  </a:txBody>
                  <a:tcPr/>
                </a:tc>
                <a:tc>
                  <a:txBody>
                    <a:bodyPr/>
                    <a:lstStyle/>
                    <a:p>
                      <a:r>
                        <a:rPr lang="en-US" sz="1000" b="0" dirty="0" smtClean="0"/>
                        <a:t>$1.25MM</a:t>
                      </a:r>
                      <a:endParaRPr lang="en-US" sz="1000" b="0" dirty="0"/>
                    </a:p>
                  </a:txBody>
                  <a:tcPr/>
                </a:tc>
                <a:tc>
                  <a:txBody>
                    <a:bodyPr/>
                    <a:lstStyle/>
                    <a:p>
                      <a:r>
                        <a:rPr lang="en-US" sz="1000" b="0" dirty="0" smtClean="0"/>
                        <a:t>Operated</a:t>
                      </a:r>
                      <a:r>
                        <a:rPr lang="en-US" sz="1000" b="0" baseline="0" dirty="0" smtClean="0"/>
                        <a:t> by GTI.  FTE to be augmented by GTI.</a:t>
                      </a:r>
                      <a:endParaRPr lang="en-US" sz="1000" b="0" dirty="0"/>
                    </a:p>
                  </a:txBody>
                  <a:tcPr/>
                </a:tc>
              </a:tr>
              <a:tr h="369777">
                <a:tc>
                  <a:txBody>
                    <a:bodyPr/>
                    <a:lstStyle/>
                    <a:p>
                      <a:r>
                        <a:rPr lang="en-US" sz="1000" b="0" dirty="0" smtClean="0"/>
                        <a:t>6</a:t>
                      </a:r>
                      <a:endParaRPr lang="en-US" sz="10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smtClean="0"/>
                        <a:t>Program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smtClean="0"/>
                    </a:p>
                  </a:txBody>
                  <a:tcPr/>
                </a:tc>
                <a:tc>
                  <a:txBody>
                    <a:bodyPr/>
                    <a:lstStyle/>
                    <a:p>
                      <a:r>
                        <a:rPr lang="en-US" sz="1000" b="0" dirty="0" smtClean="0"/>
                        <a:t>9</a:t>
                      </a:r>
                      <a:endParaRPr lang="en-US" sz="1000" b="0" dirty="0"/>
                    </a:p>
                  </a:txBody>
                  <a:tcPr/>
                </a:tc>
                <a:tc>
                  <a:txBody>
                    <a:bodyPr/>
                    <a:lstStyle/>
                    <a:p>
                      <a:r>
                        <a:rPr lang="en-US" sz="1000" b="0" dirty="0" smtClean="0"/>
                        <a:t>$1.81MM</a:t>
                      </a:r>
                      <a:endParaRPr lang="en-US" sz="1000" b="0" dirty="0"/>
                    </a:p>
                  </a:txBody>
                  <a:tcPr/>
                </a:tc>
                <a:tc>
                  <a:txBody>
                    <a:bodyPr/>
                    <a:lstStyle/>
                    <a:p>
                      <a:r>
                        <a:rPr lang="en-US" sz="1000" b="0" dirty="0" smtClean="0"/>
                        <a:t>Reduced ask of 4 new FTE down to 2</a:t>
                      </a:r>
                      <a:endParaRPr lang="en-US" sz="1000" b="0" dirty="0"/>
                    </a:p>
                  </a:txBody>
                  <a:tcPr/>
                </a:tc>
              </a:tr>
              <a:tr h="369777">
                <a:tc>
                  <a:txBody>
                    <a:bodyPr/>
                    <a:lstStyle/>
                    <a:p>
                      <a:r>
                        <a:rPr lang="en-US" sz="1000" b="0" dirty="0" smtClean="0"/>
                        <a:t>7</a:t>
                      </a:r>
                      <a:endParaRPr lang="en-US" sz="10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smtClean="0"/>
                        <a:t>Private Cloud – 2</a:t>
                      </a:r>
                      <a:r>
                        <a:rPr lang="en-US" sz="1000" b="0" baseline="30000" dirty="0" smtClean="0"/>
                        <a:t>nd</a:t>
                      </a:r>
                      <a:r>
                        <a:rPr lang="en-US" sz="1000" b="0" dirty="0" smtClean="0"/>
                        <a:t> Dev Foundation</a:t>
                      </a:r>
                    </a:p>
                  </a:txBody>
                  <a:tcPr/>
                </a:tc>
                <a:tc>
                  <a:txBody>
                    <a:bodyPr/>
                    <a:lstStyle/>
                    <a:p>
                      <a:r>
                        <a:rPr lang="en-US" sz="1000" b="0" dirty="0" smtClean="0"/>
                        <a:t>n/a</a:t>
                      </a:r>
                      <a:endParaRPr lang="en-US" sz="10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smtClean="0"/>
                        <a:t>$0.31MM</a:t>
                      </a:r>
                    </a:p>
                  </a:txBody>
                  <a:tcPr/>
                </a:tc>
                <a:tc>
                  <a:txBody>
                    <a:bodyPr/>
                    <a:lstStyle/>
                    <a:p>
                      <a:endParaRPr lang="en-US" sz="1000" b="0" dirty="0"/>
                    </a:p>
                  </a:txBody>
                  <a:tcPr/>
                </a:tc>
              </a:tr>
              <a:tr h="369777">
                <a:tc gridSpan="2">
                  <a:txBody>
                    <a:bodyPr/>
                    <a:lstStyle/>
                    <a:p>
                      <a:r>
                        <a:rPr lang="en-US" sz="1400" b="0" dirty="0" smtClean="0"/>
                        <a:t>Base Subtotal</a:t>
                      </a:r>
                      <a:endParaRPr lang="en-US" sz="1400" b="0" dirty="0"/>
                    </a:p>
                  </a:txBody>
                  <a:tcPr/>
                </a:tc>
                <a:tc hMerge="1">
                  <a:txBody>
                    <a:bodyPr/>
                    <a:lstStyle/>
                    <a:p>
                      <a:endParaRPr lang="en-US" sz="1600" dirty="0"/>
                    </a:p>
                  </a:txBody>
                  <a:tcPr/>
                </a:tc>
                <a:tc>
                  <a:txBody>
                    <a:bodyPr/>
                    <a:lstStyle/>
                    <a:p>
                      <a:r>
                        <a:rPr lang="en-US" sz="1400" b="0" dirty="0" smtClean="0"/>
                        <a:t>32</a:t>
                      </a:r>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smtClean="0"/>
                        <a:t>$23.97MM</a:t>
                      </a:r>
                    </a:p>
                  </a:txBody>
                  <a:tcPr/>
                </a:tc>
                <a:tc>
                  <a:txBody>
                    <a:bodyPr/>
                    <a:lstStyle/>
                    <a:p>
                      <a:endParaRPr lang="en-US" sz="1400" b="0" dirty="0"/>
                    </a:p>
                  </a:txBody>
                  <a:tcPr/>
                </a:tc>
              </a:tr>
              <a:tr h="290765">
                <a:tc>
                  <a:txBody>
                    <a:bodyPr/>
                    <a:lstStyle/>
                    <a:p>
                      <a:r>
                        <a:rPr lang="en-US" sz="1000" b="0" dirty="0" smtClean="0"/>
                        <a:t>8</a:t>
                      </a:r>
                      <a:endParaRPr lang="en-US" sz="10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smtClean="0"/>
                        <a:t>Public Cloud – AWS: Developer</a:t>
                      </a:r>
                      <a:r>
                        <a:rPr lang="en-US" sz="1000" b="0" baseline="0" dirty="0" smtClean="0"/>
                        <a:t> Plane</a:t>
                      </a:r>
                      <a:endParaRPr lang="en-US" sz="1000" b="0" dirty="0" smtClean="0"/>
                    </a:p>
                  </a:txBody>
                  <a:tcPr/>
                </a:tc>
                <a:tc>
                  <a:txBody>
                    <a:bodyPr/>
                    <a:lstStyle/>
                    <a:p>
                      <a:r>
                        <a:rPr lang="en-US" sz="1000" b="0" dirty="0" smtClean="0"/>
                        <a:t>10</a:t>
                      </a:r>
                      <a:endParaRPr lang="en-US" sz="1000" b="0" dirty="0"/>
                    </a:p>
                  </a:txBody>
                  <a:tcPr/>
                </a:tc>
                <a:tc>
                  <a:txBody>
                    <a:bodyPr/>
                    <a:lstStyle/>
                    <a:p>
                      <a:r>
                        <a:rPr lang="en-US" sz="1000" b="0" dirty="0" smtClean="0"/>
                        <a:t>$3.30MM</a:t>
                      </a:r>
                      <a:endParaRPr lang="en-US" sz="1000" b="0" dirty="0"/>
                    </a:p>
                  </a:txBody>
                  <a:tcPr/>
                </a:tc>
                <a:tc>
                  <a:txBody>
                    <a:bodyPr/>
                    <a:lstStyle/>
                    <a:p>
                      <a:endParaRPr lang="en-US" sz="1000" b="0" dirty="0"/>
                    </a:p>
                  </a:txBody>
                  <a:tcPr/>
                </a:tc>
              </a:tr>
              <a:tr h="417213">
                <a:tc>
                  <a:txBody>
                    <a:bodyPr/>
                    <a:lstStyle/>
                    <a:p>
                      <a:r>
                        <a:rPr lang="en-US" sz="1000" b="0" dirty="0" smtClean="0"/>
                        <a:t>9</a:t>
                      </a:r>
                      <a:endParaRPr lang="en-US" sz="1000" b="0" dirty="0"/>
                    </a:p>
                  </a:txBody>
                  <a:tcPr/>
                </a:tc>
                <a:tc>
                  <a:txBody>
                    <a:bodyPr/>
                    <a:lstStyle/>
                    <a:p>
                      <a:r>
                        <a:rPr lang="en-US" sz="1000" b="0" dirty="0" smtClean="0"/>
                        <a:t>Public Cloud – AWS: Control</a:t>
                      </a:r>
                      <a:r>
                        <a:rPr lang="en-US" sz="1000" b="0" baseline="0" dirty="0" smtClean="0"/>
                        <a:t> and Operations Planes</a:t>
                      </a:r>
                      <a:endParaRPr lang="en-US" sz="1000" b="0" dirty="0" smtClean="0"/>
                    </a:p>
                  </a:txBody>
                  <a:tcPr/>
                </a:tc>
                <a:tc>
                  <a:txBody>
                    <a:bodyPr/>
                    <a:lstStyle/>
                    <a:p>
                      <a:r>
                        <a:rPr lang="en-US" sz="1000" b="0" dirty="0" smtClean="0"/>
                        <a:t>2</a:t>
                      </a:r>
                      <a:endParaRPr lang="en-US" sz="1000" b="0" dirty="0"/>
                    </a:p>
                  </a:txBody>
                  <a:tcPr/>
                </a:tc>
                <a:tc>
                  <a:txBody>
                    <a:bodyPr/>
                    <a:lstStyle/>
                    <a:p>
                      <a:r>
                        <a:rPr lang="en-US" sz="1000" b="0" dirty="0" smtClean="0"/>
                        <a:t>$5.43MM</a:t>
                      </a:r>
                      <a:endParaRPr lang="en-US" sz="1000" b="0" dirty="0"/>
                    </a:p>
                  </a:txBody>
                  <a:tcPr/>
                </a:tc>
                <a:tc>
                  <a:txBody>
                    <a:bodyPr/>
                    <a:lstStyle/>
                    <a:p>
                      <a:r>
                        <a:rPr lang="en-US" sz="1000" b="0" dirty="0" smtClean="0"/>
                        <a:t>FTEs</a:t>
                      </a:r>
                      <a:r>
                        <a:rPr lang="en-US" sz="1000" b="0" baseline="0" dirty="0" smtClean="0"/>
                        <a:t> to be augmented by GTI and GCS</a:t>
                      </a:r>
                      <a:endParaRPr lang="en-US" sz="1000" b="0" dirty="0"/>
                    </a:p>
                  </a:txBody>
                  <a:tcPr/>
                </a:tc>
              </a:tr>
              <a:tr h="417213">
                <a:tc>
                  <a:txBody>
                    <a:bodyPr/>
                    <a:lstStyle/>
                    <a:p>
                      <a:r>
                        <a:rPr lang="en-US" sz="1000" b="0" dirty="0" smtClean="0"/>
                        <a:t>10</a:t>
                      </a:r>
                      <a:endParaRPr lang="en-US" sz="10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smtClean="0"/>
                        <a:t>Cloud Program Adoption</a:t>
                      </a:r>
                    </a:p>
                  </a:txBody>
                  <a:tcPr/>
                </a:tc>
                <a:tc>
                  <a:txBody>
                    <a:bodyPr/>
                    <a:lstStyle/>
                    <a:p>
                      <a:r>
                        <a:rPr lang="en-US" sz="1000" b="0" dirty="0" smtClean="0"/>
                        <a:t>10</a:t>
                      </a:r>
                      <a:endParaRPr lang="en-US" sz="1000" b="0" dirty="0"/>
                    </a:p>
                  </a:txBody>
                  <a:tcPr/>
                </a:tc>
                <a:tc>
                  <a:txBody>
                    <a:bodyPr/>
                    <a:lstStyle/>
                    <a:p>
                      <a:r>
                        <a:rPr lang="en-US" sz="1000" b="0" dirty="0" smtClean="0"/>
                        <a:t>$3.73MM</a:t>
                      </a:r>
                      <a:endParaRPr lang="en-US" sz="1000" b="0" dirty="0"/>
                    </a:p>
                  </a:txBody>
                  <a:tcPr/>
                </a:tc>
                <a:tc>
                  <a:txBody>
                    <a:bodyPr/>
                    <a:lstStyle/>
                    <a:p>
                      <a:endParaRPr lang="en-US" sz="1000" b="0" dirty="0"/>
                    </a:p>
                  </a:txBody>
                  <a:tcPr/>
                </a:tc>
              </a:tr>
              <a:tr h="336869">
                <a:tc>
                  <a:txBody>
                    <a:bodyPr/>
                    <a:lstStyle/>
                    <a:p>
                      <a:r>
                        <a:rPr lang="en-US" sz="1000" b="0" dirty="0" smtClean="0"/>
                        <a:t>11</a:t>
                      </a:r>
                      <a:endParaRPr lang="en-US" sz="1000" b="0" dirty="0"/>
                    </a:p>
                  </a:txBody>
                  <a:tcPr/>
                </a:tc>
                <a:tc>
                  <a:txBody>
                    <a:bodyPr/>
                    <a:lstStyle/>
                    <a:p>
                      <a:r>
                        <a:rPr lang="en-US" sz="1000" b="0" dirty="0" smtClean="0"/>
                        <a:t>Public Cloud #2</a:t>
                      </a:r>
                    </a:p>
                  </a:txBody>
                  <a:tcPr/>
                </a:tc>
                <a:tc>
                  <a:txBody>
                    <a:bodyPr/>
                    <a:lstStyle/>
                    <a:p>
                      <a:r>
                        <a:rPr lang="en-US" sz="1000" b="0" dirty="0" smtClean="0"/>
                        <a:t>12</a:t>
                      </a:r>
                      <a:endParaRPr lang="en-US" sz="1000" b="0" dirty="0"/>
                    </a:p>
                  </a:txBody>
                  <a:tcPr/>
                </a:tc>
                <a:tc>
                  <a:txBody>
                    <a:bodyPr/>
                    <a:lstStyle/>
                    <a:p>
                      <a:r>
                        <a:rPr lang="en-US" sz="1000" b="0" dirty="0" smtClean="0"/>
                        <a:t>$4.44MM</a:t>
                      </a:r>
                      <a:endParaRPr lang="en-US" sz="1000" b="0" dirty="0"/>
                    </a:p>
                  </a:txBody>
                  <a:tcPr/>
                </a:tc>
                <a:tc>
                  <a:txBody>
                    <a:bodyPr/>
                    <a:lstStyle/>
                    <a:p>
                      <a:endParaRPr lang="en-US" sz="1000" b="0" dirty="0"/>
                    </a:p>
                  </a:txBody>
                  <a:tcPr/>
                </a:tc>
              </a:tr>
              <a:tr h="336869">
                <a:tc gridSpan="2">
                  <a:txBody>
                    <a:bodyPr/>
                    <a:lstStyle/>
                    <a:p>
                      <a:r>
                        <a:rPr lang="en-US" sz="1400" b="0" dirty="0" smtClean="0"/>
                        <a:t>Over Plan Subtotal</a:t>
                      </a:r>
                      <a:endParaRPr lang="en-US" sz="1400" b="0" dirty="0"/>
                    </a:p>
                  </a:txBody>
                  <a:tcPr>
                    <a:solidFill>
                      <a:schemeClr val="bg1">
                        <a:lumMod val="85000"/>
                      </a:schemeClr>
                    </a:solidFill>
                  </a:tcPr>
                </a:tc>
                <a:tc hMerge="1">
                  <a:txBody>
                    <a:bodyPr/>
                    <a:lstStyle/>
                    <a:p>
                      <a:endParaRPr lang="en-US"/>
                    </a:p>
                  </a:txBody>
                  <a:tcPr/>
                </a:tc>
                <a:tc>
                  <a:txBody>
                    <a:bodyPr/>
                    <a:lstStyle/>
                    <a:p>
                      <a:r>
                        <a:rPr lang="en-US" sz="1400" b="0" dirty="0" smtClean="0"/>
                        <a:t>34</a:t>
                      </a:r>
                      <a:endParaRPr lang="en-US" sz="1400" b="0" dirty="0"/>
                    </a:p>
                  </a:txBody>
                  <a:tcPr>
                    <a:solidFill>
                      <a:schemeClr val="bg1">
                        <a:lumMod val="85000"/>
                      </a:schemeClr>
                    </a:solidFill>
                  </a:tcPr>
                </a:tc>
                <a:tc>
                  <a:txBody>
                    <a:bodyPr/>
                    <a:lstStyle/>
                    <a:p>
                      <a:r>
                        <a:rPr lang="en-US" sz="1400" b="0" dirty="0" smtClean="0"/>
                        <a:t>$16.90MM</a:t>
                      </a:r>
                      <a:endParaRPr lang="en-US" sz="1400" b="0" dirty="0"/>
                    </a:p>
                  </a:txBody>
                  <a:tcPr>
                    <a:solidFill>
                      <a:schemeClr val="bg1">
                        <a:lumMod val="85000"/>
                      </a:schemeClr>
                    </a:solidFill>
                  </a:tcPr>
                </a:tc>
                <a:tc>
                  <a:txBody>
                    <a:bodyPr/>
                    <a:lstStyle/>
                    <a:p>
                      <a:endParaRPr lang="en-US" sz="1400" b="0" dirty="0"/>
                    </a:p>
                  </a:txBody>
                  <a:tcPr>
                    <a:solidFill>
                      <a:schemeClr val="bg1">
                        <a:lumMod val="85000"/>
                      </a:schemeClr>
                    </a:solidFill>
                  </a:tcPr>
                </a:tc>
              </a:tr>
              <a:tr h="336869">
                <a:tc gridSpan="2">
                  <a:txBody>
                    <a:bodyPr/>
                    <a:lstStyle/>
                    <a:p>
                      <a:r>
                        <a:rPr lang="en-US" sz="1400" b="0" dirty="0" smtClean="0"/>
                        <a:t>Grand</a:t>
                      </a:r>
                      <a:r>
                        <a:rPr lang="en-US" sz="1400" b="0" baseline="0" dirty="0" smtClean="0"/>
                        <a:t> Total</a:t>
                      </a:r>
                      <a:endParaRPr lang="en-US" sz="1400" b="0" dirty="0"/>
                    </a:p>
                  </a:txBody>
                  <a:tcPr>
                    <a:solidFill>
                      <a:schemeClr val="bg1">
                        <a:lumMod val="85000"/>
                      </a:schemeClr>
                    </a:solidFill>
                  </a:tcPr>
                </a:tc>
                <a:tc hMerge="1">
                  <a:txBody>
                    <a:bodyPr/>
                    <a:lstStyle/>
                    <a:p>
                      <a:endParaRPr lang="en-US" sz="1600" dirty="0"/>
                    </a:p>
                  </a:txBody>
                  <a:tcPr/>
                </a:tc>
                <a:tc>
                  <a:txBody>
                    <a:bodyPr/>
                    <a:lstStyle/>
                    <a:p>
                      <a:r>
                        <a:rPr lang="en-US" sz="1400" b="0" dirty="0" smtClean="0"/>
                        <a:t>66</a:t>
                      </a:r>
                      <a:endParaRPr lang="en-US" sz="1400" b="0" dirty="0"/>
                    </a:p>
                  </a:txBody>
                  <a:tcPr>
                    <a:solidFill>
                      <a:schemeClr val="bg1">
                        <a:lumMod val="85000"/>
                      </a:schemeClr>
                    </a:solidFill>
                  </a:tcPr>
                </a:tc>
                <a:tc>
                  <a:txBody>
                    <a:bodyPr/>
                    <a:lstStyle/>
                    <a:p>
                      <a:r>
                        <a:rPr lang="en-US" sz="1400" b="0" dirty="0" smtClean="0"/>
                        <a:t>$40.87MM</a:t>
                      </a:r>
                      <a:endParaRPr lang="en-US" sz="1400" b="0" dirty="0"/>
                    </a:p>
                  </a:txBody>
                  <a:tcPr>
                    <a:solidFill>
                      <a:schemeClr val="bg1">
                        <a:lumMod val="85000"/>
                      </a:schemeClr>
                    </a:solidFill>
                  </a:tcPr>
                </a:tc>
                <a:tc>
                  <a:txBody>
                    <a:bodyPr/>
                    <a:lstStyle/>
                    <a:p>
                      <a:endParaRPr lang="en-US" sz="1400" b="0" dirty="0"/>
                    </a:p>
                  </a:txBody>
                  <a:tcPr>
                    <a:solidFill>
                      <a:schemeClr val="bg1">
                        <a:lumMod val="85000"/>
                      </a:schemeClr>
                    </a:solidFill>
                  </a:tcPr>
                </a:tc>
              </a:tr>
            </a:tbl>
          </a:graphicData>
        </a:graphic>
      </p:graphicFrame>
      <p:graphicFrame>
        <p:nvGraphicFramePr>
          <p:cNvPr id="6" name="Table 5"/>
          <p:cNvGraphicFramePr>
            <a:graphicFrameLocks noGrp="1"/>
          </p:cNvGraphicFramePr>
          <p:nvPr>
            <p:extLst/>
          </p:nvPr>
        </p:nvGraphicFramePr>
        <p:xfrm>
          <a:off x="7992534" y="175101"/>
          <a:ext cx="4028816" cy="518160"/>
        </p:xfrm>
        <a:graphic>
          <a:graphicData uri="http://schemas.openxmlformats.org/drawingml/2006/table">
            <a:tbl>
              <a:tblPr firstRow="1" bandRow="1">
                <a:tableStyleId>{2D5ABB26-0587-4C30-8999-92F81FD0307C}</a:tableStyleId>
              </a:tblPr>
              <a:tblGrid>
                <a:gridCol w="2114414"/>
                <a:gridCol w="747246"/>
                <a:gridCol w="1167156"/>
              </a:tblGrid>
              <a:tr h="209497">
                <a:tc>
                  <a:txBody>
                    <a:bodyPr/>
                    <a:lstStyle/>
                    <a:p>
                      <a:r>
                        <a:rPr lang="en-US" sz="1100" b="1" dirty="0" smtClean="0">
                          <a:solidFill>
                            <a:schemeClr val="bg1"/>
                          </a:solidFill>
                        </a:rPr>
                        <a:t>2018 Actuals/ </a:t>
                      </a:r>
                      <a:r>
                        <a:rPr lang="en-US" sz="1100" b="1" dirty="0" err="1" smtClean="0">
                          <a:solidFill>
                            <a:schemeClr val="bg1"/>
                          </a:solidFill>
                        </a:rPr>
                        <a:t>Fcst</a:t>
                      </a:r>
                      <a:endParaRPr lang="en-US" sz="1100" b="1" dirty="0">
                        <a:solidFill>
                          <a:schemeClr val="bg1"/>
                        </a:solidFill>
                      </a:endParaRPr>
                    </a:p>
                  </a:txBody>
                  <a:tcPr>
                    <a:solidFill>
                      <a:schemeClr val="tx1"/>
                    </a:solidFill>
                  </a:tcPr>
                </a:tc>
                <a:tc>
                  <a:txBody>
                    <a:bodyPr/>
                    <a:lstStyle/>
                    <a:p>
                      <a:r>
                        <a:rPr lang="en-US" sz="1100" b="1" dirty="0" smtClean="0"/>
                        <a:t>40 FTEs</a:t>
                      </a:r>
                      <a:endParaRPr lang="en-US" sz="1100" b="1" dirty="0"/>
                    </a:p>
                  </a:txBody>
                  <a:tcPr>
                    <a:solidFill>
                      <a:schemeClr val="bg1"/>
                    </a:solidFill>
                  </a:tcPr>
                </a:tc>
                <a:tc>
                  <a:txBody>
                    <a:bodyPr/>
                    <a:lstStyle/>
                    <a:p>
                      <a:r>
                        <a:rPr lang="en-US" sz="1100" b="1" dirty="0" smtClean="0"/>
                        <a:t>NIE $20.9MM</a:t>
                      </a:r>
                      <a:endParaRPr lang="en-US" sz="1100" b="1" dirty="0"/>
                    </a:p>
                  </a:txBody>
                  <a:tcPr>
                    <a:solidFill>
                      <a:schemeClr val="bg1"/>
                    </a:solidFill>
                  </a:tcPr>
                </a:tc>
              </a:tr>
              <a:tr h="209497">
                <a:tc>
                  <a:txBody>
                    <a:bodyPr/>
                    <a:lstStyle/>
                    <a:p>
                      <a:r>
                        <a:rPr lang="en-US" sz="1100" b="1" dirty="0" smtClean="0">
                          <a:solidFill>
                            <a:schemeClr val="bg1"/>
                          </a:solidFill>
                        </a:rPr>
                        <a:t>2019 Plan</a:t>
                      </a:r>
                      <a:endParaRPr lang="en-US" sz="1100" b="1" dirty="0">
                        <a:solidFill>
                          <a:schemeClr val="bg1"/>
                        </a:solidFill>
                      </a:endParaRPr>
                    </a:p>
                  </a:txBody>
                  <a:tcPr>
                    <a:solidFill>
                      <a:schemeClr val="tx1"/>
                    </a:solidFill>
                  </a:tcPr>
                </a:tc>
                <a:tc>
                  <a:txBody>
                    <a:bodyPr/>
                    <a:lstStyle/>
                    <a:p>
                      <a:r>
                        <a:rPr lang="en-US" sz="1100" b="1" dirty="0" smtClean="0"/>
                        <a:t>45 FTEs</a:t>
                      </a:r>
                      <a:endParaRPr lang="en-US" sz="1100" b="1" dirty="0"/>
                    </a:p>
                  </a:txBody>
                  <a:tcPr>
                    <a:solidFill>
                      <a:schemeClr val="bg1"/>
                    </a:solidFill>
                  </a:tcPr>
                </a:tc>
                <a:tc>
                  <a:txBody>
                    <a:bodyPr/>
                    <a:lstStyle/>
                    <a:p>
                      <a:r>
                        <a:rPr lang="en-US" sz="1100" b="1" dirty="0" smtClean="0"/>
                        <a:t>NIE</a:t>
                      </a:r>
                      <a:r>
                        <a:rPr lang="en-US" sz="1100" b="1" baseline="0" dirty="0" smtClean="0"/>
                        <a:t> </a:t>
                      </a:r>
                      <a:r>
                        <a:rPr lang="en-US" sz="1100" b="1" dirty="0" smtClean="0"/>
                        <a:t>$25MM</a:t>
                      </a:r>
                      <a:endParaRPr lang="en-US" sz="1100" b="1" dirty="0"/>
                    </a:p>
                  </a:txBody>
                  <a:tcPr>
                    <a:solidFill>
                      <a:schemeClr val="bg1"/>
                    </a:solidFill>
                  </a:tcPr>
                </a:tc>
              </a:tr>
            </a:tbl>
          </a:graphicData>
        </a:graphic>
      </p:graphicFrame>
      <p:sp>
        <p:nvSpPr>
          <p:cNvPr id="3" name="TextBox 2"/>
          <p:cNvSpPr txBox="1"/>
          <p:nvPr/>
        </p:nvSpPr>
        <p:spPr>
          <a:xfrm>
            <a:off x="169333" y="1295400"/>
            <a:ext cx="1862667" cy="1200329"/>
          </a:xfrm>
          <a:prstGeom prst="rect">
            <a:avLst/>
          </a:prstGeom>
          <a:noFill/>
        </p:spPr>
        <p:txBody>
          <a:bodyPr wrap="square" rtlCol="0">
            <a:spAutoFit/>
          </a:bodyPr>
          <a:lstStyle/>
          <a:p>
            <a:r>
              <a:rPr lang="en-US" dirty="0" smtClean="0">
                <a:solidFill>
                  <a:prstClr val="black"/>
                </a:solidFill>
              </a:rPr>
              <a:t>Program FY2018</a:t>
            </a:r>
          </a:p>
          <a:p>
            <a:endParaRPr lang="en-US" dirty="0">
              <a:solidFill>
                <a:prstClr val="black"/>
              </a:solidFill>
            </a:endParaRPr>
          </a:p>
          <a:p>
            <a:r>
              <a:rPr lang="en-US" dirty="0" smtClean="0">
                <a:solidFill>
                  <a:prstClr val="black"/>
                </a:solidFill>
              </a:rPr>
              <a:t>FTEs: 40</a:t>
            </a:r>
          </a:p>
          <a:p>
            <a:r>
              <a:rPr lang="en-US" dirty="0" smtClean="0">
                <a:solidFill>
                  <a:prstClr val="black"/>
                </a:solidFill>
              </a:rPr>
              <a:t>NIE $: 20.90MM</a:t>
            </a:r>
            <a:endParaRPr lang="en-US" dirty="0">
              <a:solidFill>
                <a:prstClr val="black"/>
              </a:solidFill>
            </a:endParaRPr>
          </a:p>
        </p:txBody>
      </p:sp>
      <p:sp>
        <p:nvSpPr>
          <p:cNvPr id="4" name="Slide Number Placeholder 3"/>
          <p:cNvSpPr>
            <a:spLocks noGrp="1"/>
          </p:cNvSpPr>
          <p:nvPr>
            <p:ph type="sldNum" sz="quarter" idx="12"/>
          </p:nvPr>
        </p:nvSpPr>
        <p:spPr/>
        <p:txBody>
          <a:bodyPr/>
          <a:lstStyle/>
          <a:p>
            <a:fld id="{1190BA2A-4E42-4548-BB76-F9393884CAA5}" type="slidenum">
              <a:rPr lang="en-US" smtClean="0">
                <a:solidFill>
                  <a:prstClr val="black">
                    <a:tint val="75000"/>
                  </a:prstClr>
                </a:solidFill>
              </a:rPr>
              <a:pPr/>
              <a:t>57</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39677534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3" y="201980"/>
            <a:ext cx="11162898" cy="522897"/>
          </a:xfrm>
        </p:spPr>
        <p:txBody>
          <a:bodyPr>
            <a:normAutofit/>
          </a:bodyPr>
          <a:lstStyle/>
          <a:p>
            <a:r>
              <a:rPr lang="en-US" sz="1800" b="1" dirty="0" smtClean="0"/>
              <a:t>Summary – A Different Perspective</a:t>
            </a:r>
            <a:endParaRPr lang="en-US" sz="1800" b="1" dirty="0"/>
          </a:p>
        </p:txBody>
      </p:sp>
      <p:graphicFrame>
        <p:nvGraphicFramePr>
          <p:cNvPr id="5" name="Content Placeholder 4"/>
          <p:cNvGraphicFramePr>
            <a:graphicFrameLocks noGrp="1"/>
          </p:cNvGraphicFramePr>
          <p:nvPr>
            <p:ph idx="1"/>
            <p:extLst/>
          </p:nvPr>
        </p:nvGraphicFramePr>
        <p:xfrm>
          <a:off x="169333" y="795867"/>
          <a:ext cx="11853335" cy="3445569"/>
        </p:xfrm>
        <a:graphic>
          <a:graphicData uri="http://schemas.openxmlformats.org/drawingml/2006/table">
            <a:tbl>
              <a:tblPr firstRow="1" bandRow="1">
                <a:tableStyleId>{7E9639D4-E3E2-4D34-9284-5A2195B3D0D7}</a:tableStyleId>
              </a:tblPr>
              <a:tblGrid>
                <a:gridCol w="2345267"/>
                <a:gridCol w="1388533"/>
                <a:gridCol w="1439334"/>
                <a:gridCol w="2108200"/>
                <a:gridCol w="4572001"/>
              </a:tblGrid>
              <a:tr h="711729">
                <a:tc>
                  <a:txBody>
                    <a:bodyPr/>
                    <a:lstStyle/>
                    <a:p>
                      <a:r>
                        <a:rPr lang="en-US" sz="1400" b="0" dirty="0" smtClean="0"/>
                        <a:t>Category</a:t>
                      </a:r>
                      <a:endParaRPr lang="en-US" sz="1400" b="0" dirty="0"/>
                    </a:p>
                  </a:txBody>
                  <a:tcPr/>
                </a:tc>
                <a:tc>
                  <a:txBody>
                    <a:bodyPr/>
                    <a:lstStyle/>
                    <a:p>
                      <a:r>
                        <a:rPr lang="en-US" sz="1400" b="0" dirty="0" smtClean="0"/>
                        <a:t>2019 FTEs</a:t>
                      </a:r>
                      <a:endParaRPr lang="en-US" sz="1400" b="0" dirty="0"/>
                    </a:p>
                  </a:txBody>
                  <a:tcPr/>
                </a:tc>
                <a:tc>
                  <a:txBody>
                    <a:bodyPr/>
                    <a:lstStyle/>
                    <a:p>
                      <a:r>
                        <a:rPr lang="en-US" sz="1400" b="0" dirty="0" smtClean="0"/>
                        <a:t>2019</a:t>
                      </a:r>
                      <a:r>
                        <a:rPr lang="en-US" sz="1400" b="0" baseline="0" dirty="0" smtClean="0"/>
                        <a:t> Cash $</a:t>
                      </a:r>
                      <a:endParaRPr lang="en-US" sz="1400" b="0" dirty="0"/>
                    </a:p>
                  </a:txBody>
                  <a:tcPr/>
                </a:tc>
                <a:tc>
                  <a:txBody>
                    <a:bodyPr/>
                    <a:lstStyle/>
                    <a:p>
                      <a:r>
                        <a:rPr lang="en-US" sz="1400" b="0" dirty="0" smtClean="0"/>
                        <a:t>2019 NIE $</a:t>
                      </a:r>
                      <a:endParaRPr lang="en-US" sz="1400" b="0" dirty="0"/>
                    </a:p>
                  </a:txBody>
                  <a:tcPr/>
                </a:tc>
                <a:tc>
                  <a:txBody>
                    <a:bodyPr/>
                    <a:lstStyle/>
                    <a:p>
                      <a:r>
                        <a:rPr lang="en-US" sz="1400" b="0" dirty="0" smtClean="0"/>
                        <a:t>Comments</a:t>
                      </a:r>
                      <a:endParaRPr lang="en-US" sz="1400" b="0" dirty="0"/>
                    </a:p>
                  </a:txBody>
                  <a:tcPr/>
                </a:tc>
              </a:tr>
              <a:tr h="397404">
                <a:tc>
                  <a:txBody>
                    <a:bodyPr/>
                    <a:lstStyle/>
                    <a:p>
                      <a:r>
                        <a:rPr lang="en-US" sz="1400" b="0" dirty="0" smtClean="0"/>
                        <a:t>Compute</a:t>
                      </a:r>
                      <a:endParaRPr lang="en-US" sz="1400" b="0" dirty="0"/>
                    </a:p>
                  </a:txBody>
                  <a:tcPr/>
                </a:tc>
                <a:tc>
                  <a:txBody>
                    <a:bodyPr/>
                    <a:lstStyle/>
                    <a:p>
                      <a:r>
                        <a:rPr lang="en-US" sz="1400" b="0" dirty="0" smtClean="0"/>
                        <a:t>n/a</a:t>
                      </a:r>
                      <a:endParaRPr lang="en-US" sz="1400" b="0" dirty="0"/>
                    </a:p>
                  </a:txBody>
                  <a:tcPr/>
                </a:tc>
                <a:tc>
                  <a:txBody>
                    <a:bodyPr/>
                    <a:lstStyle/>
                    <a:p>
                      <a:r>
                        <a:rPr lang="en-US" sz="1400" b="0" dirty="0" smtClean="0"/>
                        <a:t>$17.16MM</a:t>
                      </a:r>
                    </a:p>
                  </a:txBody>
                  <a:tcPr/>
                </a:tc>
                <a:tc>
                  <a:txBody>
                    <a:bodyPr/>
                    <a:lstStyle/>
                    <a:p>
                      <a:r>
                        <a:rPr lang="en-US" sz="1400" b="0" dirty="0" smtClean="0"/>
                        <a:t>$13.23MM</a:t>
                      </a:r>
                    </a:p>
                  </a:txBody>
                  <a:tcPr/>
                </a:tc>
                <a:tc>
                  <a:txBody>
                    <a:bodyPr/>
                    <a:lstStyle/>
                    <a:p>
                      <a:endParaRPr lang="en-US" sz="1400" b="0" dirty="0"/>
                    </a:p>
                  </a:txBody>
                  <a:tcPr/>
                </a:tc>
              </a:tr>
              <a:tr h="483305">
                <a:tc>
                  <a:txBody>
                    <a:bodyPr/>
                    <a:lstStyle/>
                    <a:p>
                      <a:r>
                        <a:rPr lang="en-US" sz="1400" b="0" dirty="0" smtClean="0"/>
                        <a:t>Security/Control Plane</a:t>
                      </a:r>
                      <a:endParaRPr lang="en-US" sz="1400" b="0" dirty="0"/>
                    </a:p>
                  </a:txBody>
                  <a:tcPr/>
                </a:tc>
                <a:tc>
                  <a:txBody>
                    <a:bodyPr/>
                    <a:lstStyle/>
                    <a:p>
                      <a:r>
                        <a:rPr lang="en-US" sz="1400" b="0" dirty="0" smtClean="0"/>
                        <a:t>5</a:t>
                      </a:r>
                      <a:endParaRPr lang="en-US" sz="1400" b="0" dirty="0"/>
                    </a:p>
                  </a:txBody>
                  <a:tcPr/>
                </a:tc>
                <a:tc>
                  <a:txBody>
                    <a:bodyPr/>
                    <a:lstStyle/>
                    <a:p>
                      <a:r>
                        <a:rPr lang="en-US" sz="1400" b="0" dirty="0" smtClean="0"/>
                        <a:t>$5.25MM</a:t>
                      </a:r>
                      <a:endParaRPr lang="en-US" sz="1400" b="0" dirty="0"/>
                    </a:p>
                  </a:txBody>
                  <a:tcPr/>
                </a:tc>
                <a:tc>
                  <a:txBody>
                    <a:bodyPr/>
                    <a:lstStyle/>
                    <a:p>
                      <a:r>
                        <a:rPr lang="en-US" sz="1400" b="0" dirty="0" smtClean="0"/>
                        <a:t>$5.05MM</a:t>
                      </a:r>
                      <a:endParaRPr lang="en-US" sz="1400" b="0" dirty="0"/>
                    </a:p>
                  </a:txBody>
                  <a:tcPr/>
                </a:tc>
                <a:tc>
                  <a:txBody>
                    <a:bodyPr/>
                    <a:lstStyle/>
                    <a:p>
                      <a:r>
                        <a:rPr lang="en-US" sz="1400" b="0" dirty="0" smtClean="0"/>
                        <a:t>FTEs to be augmented</a:t>
                      </a:r>
                      <a:r>
                        <a:rPr lang="en-US" sz="1400" b="0" baseline="0" dirty="0" smtClean="0"/>
                        <a:t> by GCS (+10) and excluded from amount</a:t>
                      </a:r>
                      <a:endParaRPr lang="en-US" sz="1400" b="0" dirty="0"/>
                    </a:p>
                  </a:txBody>
                  <a:tcPr/>
                </a:tc>
              </a:tr>
              <a:tr h="483305">
                <a:tc>
                  <a:txBody>
                    <a:bodyPr/>
                    <a:lstStyle/>
                    <a:p>
                      <a:r>
                        <a:rPr lang="en-US" sz="1400" b="0" dirty="0" smtClean="0"/>
                        <a:t>Operations</a:t>
                      </a:r>
                      <a:r>
                        <a:rPr lang="en-US" sz="1400" b="0" baseline="0" dirty="0" smtClean="0"/>
                        <a:t> Plane</a:t>
                      </a:r>
                      <a:endParaRPr lang="en-US" sz="1400" b="0" dirty="0"/>
                    </a:p>
                  </a:txBody>
                  <a:tcPr/>
                </a:tc>
                <a:tc>
                  <a:txBody>
                    <a:bodyPr/>
                    <a:lstStyle/>
                    <a:p>
                      <a:r>
                        <a:rPr lang="en-US" sz="1400" b="0" dirty="0" smtClean="0"/>
                        <a:t>5</a:t>
                      </a:r>
                      <a:endParaRPr lang="en-US" sz="1400" b="0" dirty="0"/>
                    </a:p>
                  </a:txBody>
                  <a:tcPr/>
                </a:tc>
                <a:tc>
                  <a:txBody>
                    <a:bodyPr/>
                    <a:lstStyle/>
                    <a:p>
                      <a:r>
                        <a:rPr lang="en-US" sz="1400" b="0" dirty="0" smtClean="0"/>
                        <a:t>$5.29MM</a:t>
                      </a:r>
                      <a:endParaRPr lang="en-US" sz="1400" b="0" dirty="0"/>
                    </a:p>
                  </a:txBody>
                  <a:tcPr/>
                </a:tc>
                <a:tc>
                  <a:txBody>
                    <a:bodyPr/>
                    <a:lstStyle/>
                    <a:p>
                      <a:r>
                        <a:rPr lang="en-US" sz="1400" b="0" dirty="0" smtClean="0"/>
                        <a:t>$4.71MM</a:t>
                      </a:r>
                      <a:endParaRPr lang="en-US" sz="1400" b="0" dirty="0"/>
                    </a:p>
                  </a:txBody>
                  <a:tcPr/>
                </a:tc>
                <a:tc>
                  <a:txBody>
                    <a:bodyPr/>
                    <a:lstStyle/>
                    <a:p>
                      <a:r>
                        <a:rPr lang="en-US" sz="1400" b="0" dirty="0" smtClean="0"/>
                        <a:t>FTEs to be</a:t>
                      </a:r>
                      <a:r>
                        <a:rPr lang="en-US" sz="1400" b="0" baseline="0" dirty="0" smtClean="0"/>
                        <a:t> augmented by GTI (+18) and excluded from amount</a:t>
                      </a:r>
                      <a:endParaRPr lang="en-US" sz="1400" b="0" dirty="0"/>
                    </a:p>
                  </a:txBody>
                  <a:tcPr/>
                </a:tc>
              </a:tr>
              <a:tr h="431978">
                <a:tc>
                  <a:txBody>
                    <a:bodyPr/>
                    <a:lstStyle/>
                    <a:p>
                      <a:r>
                        <a:rPr lang="en-US" sz="1400" b="0" dirty="0" smtClean="0"/>
                        <a:t>Adoption</a:t>
                      </a:r>
                      <a:endParaRPr lang="en-US" sz="1400" b="0" dirty="0"/>
                    </a:p>
                  </a:txBody>
                  <a:tcPr/>
                </a:tc>
                <a:tc>
                  <a:txBody>
                    <a:bodyPr/>
                    <a:lstStyle/>
                    <a:p>
                      <a:r>
                        <a:rPr lang="en-US" sz="1400" b="0" dirty="0" smtClean="0"/>
                        <a:t>10</a:t>
                      </a:r>
                      <a:endParaRPr lang="en-US" sz="1400" b="0" dirty="0"/>
                    </a:p>
                  </a:txBody>
                  <a:tcPr/>
                </a:tc>
                <a:tc>
                  <a:txBody>
                    <a:bodyPr/>
                    <a:lstStyle/>
                    <a:p>
                      <a:r>
                        <a:rPr lang="en-US" sz="1400" b="0" dirty="0" smtClean="0"/>
                        <a:t>$3.73MM</a:t>
                      </a:r>
                      <a:endParaRPr lang="en-US" sz="1400" b="0" dirty="0"/>
                    </a:p>
                  </a:txBody>
                  <a:tcPr/>
                </a:tc>
                <a:tc>
                  <a:txBody>
                    <a:bodyPr/>
                    <a:lstStyle/>
                    <a:p>
                      <a:r>
                        <a:rPr lang="en-US" sz="1400" b="0" dirty="0" smtClean="0"/>
                        <a:t>$3.73MM</a:t>
                      </a:r>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dirty="0"/>
                    </a:p>
                  </a:txBody>
                  <a:tcPr/>
                </a:tc>
              </a:tr>
              <a:tr h="399825">
                <a:tc>
                  <a:txBody>
                    <a:bodyPr/>
                    <a:lstStyle/>
                    <a:p>
                      <a:r>
                        <a:rPr lang="en-US" sz="1400" b="0" dirty="0" smtClean="0"/>
                        <a:t>Rest of Cloud program</a:t>
                      </a:r>
                      <a:endParaRPr lang="en-US" sz="1400" b="0" dirty="0"/>
                    </a:p>
                  </a:txBody>
                  <a:tcPr/>
                </a:tc>
                <a:tc>
                  <a:txBody>
                    <a:bodyPr/>
                    <a:lstStyle/>
                    <a:p>
                      <a:r>
                        <a:rPr lang="en-US" sz="1400" b="0" dirty="0" smtClean="0"/>
                        <a:t>41</a:t>
                      </a:r>
                      <a:endParaRPr lang="en-US" sz="1400" b="0" dirty="0"/>
                    </a:p>
                  </a:txBody>
                  <a:tcPr/>
                </a:tc>
                <a:tc>
                  <a:txBody>
                    <a:bodyPr/>
                    <a:lstStyle/>
                    <a:p>
                      <a:r>
                        <a:rPr lang="en-US" sz="1400" b="0" dirty="0" smtClean="0"/>
                        <a:t>$9.78MM</a:t>
                      </a:r>
                      <a:endParaRPr lang="en-US" sz="1400" b="0" dirty="0"/>
                    </a:p>
                  </a:txBody>
                  <a:tcPr/>
                </a:tc>
                <a:tc>
                  <a:txBody>
                    <a:bodyPr/>
                    <a:lstStyle/>
                    <a:p>
                      <a:r>
                        <a:rPr lang="en-US" sz="1400" b="0" dirty="0" smtClean="0"/>
                        <a:t>$14.15MM</a:t>
                      </a:r>
                      <a:endParaRPr lang="en-US" sz="1400" b="0" dirty="0"/>
                    </a:p>
                  </a:txBody>
                  <a:tcPr/>
                </a:tc>
                <a:tc>
                  <a:txBody>
                    <a:bodyPr/>
                    <a:lstStyle/>
                    <a:p>
                      <a:r>
                        <a:rPr lang="en-US" sz="1400" b="0" dirty="0" smtClean="0"/>
                        <a:t>UK Transit</a:t>
                      </a:r>
                      <a:r>
                        <a:rPr lang="en-US" sz="1400" b="0" baseline="0" dirty="0" smtClean="0"/>
                        <a:t> and</a:t>
                      </a:r>
                      <a:r>
                        <a:rPr lang="en-US" sz="1400" b="0" dirty="0" smtClean="0"/>
                        <a:t> Depreciation</a:t>
                      </a:r>
                      <a:r>
                        <a:rPr lang="en-US" sz="1400" b="0" baseline="0" dirty="0" smtClean="0"/>
                        <a:t> contribute $5.25MM to NIE</a:t>
                      </a:r>
                      <a:endParaRPr lang="en-US" sz="1400" b="0" dirty="0"/>
                    </a:p>
                  </a:txBody>
                  <a:tcPr/>
                </a:tc>
              </a:tr>
              <a:tr h="468313">
                <a:tc>
                  <a:txBody>
                    <a:bodyPr/>
                    <a:lstStyle/>
                    <a:p>
                      <a:r>
                        <a:rPr lang="en-US" sz="1400" b="0" dirty="0" smtClean="0"/>
                        <a:t>Grand</a:t>
                      </a:r>
                      <a:r>
                        <a:rPr lang="en-US" sz="1400" b="0" baseline="0" dirty="0" smtClean="0"/>
                        <a:t> Total</a:t>
                      </a:r>
                      <a:endParaRPr lang="en-US" sz="1400" b="0" dirty="0"/>
                    </a:p>
                  </a:txBody>
                  <a:tcPr>
                    <a:solidFill>
                      <a:schemeClr val="bg1">
                        <a:lumMod val="85000"/>
                      </a:schemeClr>
                    </a:solidFill>
                  </a:tcPr>
                </a:tc>
                <a:tc>
                  <a:txBody>
                    <a:bodyPr/>
                    <a:lstStyle/>
                    <a:p>
                      <a:r>
                        <a:rPr lang="en-US" sz="1400" b="0" dirty="0" smtClean="0"/>
                        <a:t>61</a:t>
                      </a:r>
                      <a:endParaRPr lang="en-US" sz="1400" b="0" dirty="0"/>
                    </a:p>
                  </a:txBody>
                  <a:tcPr>
                    <a:solidFill>
                      <a:schemeClr val="bg1">
                        <a:lumMod val="85000"/>
                      </a:schemeClr>
                    </a:solidFill>
                  </a:tcPr>
                </a:tc>
                <a:tc>
                  <a:txBody>
                    <a:bodyPr/>
                    <a:lstStyle/>
                    <a:p>
                      <a:r>
                        <a:rPr lang="en-US" sz="1400" b="0" dirty="0" smtClean="0"/>
                        <a:t>$41.21MM</a:t>
                      </a:r>
                      <a:endParaRPr lang="en-US" sz="1400" b="0" dirty="0"/>
                    </a:p>
                  </a:txBody>
                  <a:tcPr>
                    <a:solidFill>
                      <a:schemeClr val="bg1">
                        <a:lumMod val="85000"/>
                      </a:schemeClr>
                    </a:solidFill>
                  </a:tcPr>
                </a:tc>
                <a:tc>
                  <a:txBody>
                    <a:bodyPr/>
                    <a:lstStyle/>
                    <a:p>
                      <a:r>
                        <a:rPr lang="en-US" sz="1400" b="0" dirty="0" smtClean="0"/>
                        <a:t>$40.87MM</a:t>
                      </a:r>
                      <a:endParaRPr lang="en-US" sz="1400" b="0" dirty="0"/>
                    </a:p>
                  </a:txBody>
                  <a:tcPr>
                    <a:solidFill>
                      <a:schemeClr val="bg1">
                        <a:lumMod val="85000"/>
                      </a:schemeClr>
                    </a:solidFill>
                  </a:tcPr>
                </a:tc>
                <a:tc>
                  <a:txBody>
                    <a:bodyPr/>
                    <a:lstStyle/>
                    <a:p>
                      <a:endParaRPr lang="en-US" sz="1400" b="0" dirty="0"/>
                    </a:p>
                  </a:txBody>
                  <a:tcPr>
                    <a:solidFill>
                      <a:schemeClr val="bg1">
                        <a:lumMod val="85000"/>
                      </a:schemeClr>
                    </a:solidFill>
                  </a:tcPr>
                </a:tc>
              </a:tr>
            </a:tbl>
          </a:graphicData>
        </a:graphic>
      </p:graphicFrame>
      <p:sp>
        <p:nvSpPr>
          <p:cNvPr id="3" name="Slide Number Placeholder 2"/>
          <p:cNvSpPr>
            <a:spLocks noGrp="1"/>
          </p:cNvSpPr>
          <p:nvPr>
            <p:ph type="sldNum" sz="quarter" idx="12"/>
          </p:nvPr>
        </p:nvSpPr>
        <p:spPr/>
        <p:txBody>
          <a:bodyPr/>
          <a:lstStyle/>
          <a:p>
            <a:fld id="{1190BA2A-4E42-4548-BB76-F9393884CAA5}" type="slidenum">
              <a:rPr lang="en-US" smtClean="0">
                <a:solidFill>
                  <a:prstClr val="black">
                    <a:tint val="75000"/>
                  </a:prstClr>
                </a:solidFill>
              </a:rPr>
              <a:pPr/>
              <a:t>58</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26719509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Cloud Initiatives, Cost &amp; Impact</a:t>
            </a:r>
            <a:endParaRPr lang="en-US" dirty="0"/>
          </a:p>
        </p:txBody>
      </p:sp>
      <p:sp>
        <p:nvSpPr>
          <p:cNvPr id="5" name="Slide Number Placeholder 4"/>
          <p:cNvSpPr>
            <a:spLocks noGrp="1"/>
          </p:cNvSpPr>
          <p:nvPr>
            <p:ph type="sldNum" sz="quarter" idx="12"/>
          </p:nvPr>
        </p:nvSpPr>
        <p:spPr/>
        <p:txBody>
          <a:bodyPr/>
          <a:lstStyle/>
          <a:p>
            <a:fld id="{2C9B7369-8268-40EF-8ABE-64B84607BDBE}" type="slidenum">
              <a:rPr lang="en-US" smtClean="0">
                <a:solidFill>
                  <a:prstClr val="white"/>
                </a:solidFill>
              </a:rPr>
              <a:pPr/>
              <a:t>59</a:t>
            </a:fld>
            <a:endParaRPr lang="en-US" dirty="0">
              <a:solidFill>
                <a:prstClr val="white"/>
              </a:solidFill>
            </a:endParaRPr>
          </a:p>
        </p:txBody>
      </p:sp>
      <p:graphicFrame>
        <p:nvGraphicFramePr>
          <p:cNvPr id="6" name="Table 5"/>
          <p:cNvGraphicFramePr>
            <a:graphicFrameLocks noGrp="1"/>
          </p:cNvGraphicFramePr>
          <p:nvPr>
            <p:extLst/>
          </p:nvPr>
        </p:nvGraphicFramePr>
        <p:xfrm>
          <a:off x="112340" y="590759"/>
          <a:ext cx="11891120" cy="5337346"/>
        </p:xfrm>
        <a:graphic>
          <a:graphicData uri="http://schemas.openxmlformats.org/drawingml/2006/table">
            <a:tbl>
              <a:tblPr firstRow="1" bandRow="1">
                <a:tableStyleId>{2D5ABB26-0587-4C30-8999-92F81FD0307C}</a:tableStyleId>
              </a:tblPr>
              <a:tblGrid>
                <a:gridCol w="1010057"/>
                <a:gridCol w="2398750"/>
                <a:gridCol w="669418"/>
                <a:gridCol w="2244102"/>
                <a:gridCol w="4834466"/>
                <a:gridCol w="734327"/>
              </a:tblGrid>
              <a:tr h="253357">
                <a:tc>
                  <a:txBody>
                    <a:bodyPr/>
                    <a:lstStyle/>
                    <a:p>
                      <a:pPr algn="ctr" fontAlgn="b"/>
                      <a:r>
                        <a:rPr lang="en-US" sz="900" b="1" i="0" u="none" strike="noStrike" dirty="0" smtClean="0">
                          <a:solidFill>
                            <a:srgbClr val="FFFFFF"/>
                          </a:solidFill>
                          <a:effectLst/>
                          <a:latin typeface="Calibri" panose="020F0502020204030204" pitchFamily="34" charset="0"/>
                        </a:rPr>
                        <a:t>Strategic Initiative</a:t>
                      </a:r>
                      <a:endParaRPr lang="en-US" sz="900" b="1" i="0" u="none" strike="noStrike" dirty="0">
                        <a:solidFill>
                          <a:srgbClr val="FFFFFF"/>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rgbClr val="FFFFFF"/>
                          </a:solidFill>
                          <a:effectLst/>
                          <a:latin typeface="Calibri" panose="020F0502020204030204" pitchFamily="34" charset="0"/>
                        </a:rPr>
                        <a:t>Benefit</a:t>
                      </a:r>
                      <a:endParaRPr lang="en-US" sz="900" b="1" i="0" u="none" strike="noStrike" dirty="0">
                        <a:solidFill>
                          <a:srgbClr val="FFFFFF"/>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rgbClr val="FFFFFF"/>
                          </a:solidFill>
                          <a:effectLst/>
                          <a:latin typeface="Calibri" panose="020F0502020204030204" pitchFamily="34" charset="0"/>
                        </a:rPr>
                        <a:t>Team </a:t>
                      </a:r>
                      <a:endParaRPr lang="en-US" sz="900" b="1" i="0" u="none" strike="noStrike" dirty="0">
                        <a:solidFill>
                          <a:srgbClr val="FFFFFF"/>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rgbClr val="FFFFFF"/>
                          </a:solidFill>
                          <a:effectLst/>
                          <a:latin typeface="Calibri" panose="020F0502020204030204" pitchFamily="34" charset="0"/>
                        </a:rPr>
                        <a:t>Finance</a:t>
                      </a:r>
                      <a:endParaRPr lang="en-US" sz="900" b="1" i="0" u="none" strike="noStrike" dirty="0">
                        <a:solidFill>
                          <a:srgbClr val="FFFFFF"/>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rgbClr val="FFFFFF"/>
                          </a:solidFill>
                          <a:effectLst/>
                          <a:latin typeface="Calibri" panose="020F0502020204030204" pitchFamily="34" charset="0"/>
                        </a:rPr>
                        <a:t>Impact</a:t>
                      </a:r>
                      <a:endParaRPr lang="en-US" sz="900" b="1" i="0" u="none" strike="noStrike" dirty="0">
                        <a:solidFill>
                          <a:srgbClr val="FFFFFF"/>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rgbClr val="FFFFFF"/>
                          </a:solidFill>
                          <a:effectLst/>
                          <a:latin typeface="Calibri" panose="020F0502020204030204" pitchFamily="34" charset="0"/>
                        </a:rPr>
                        <a:t>Synergies</a:t>
                      </a: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r>
              <a:tr h="1520332">
                <a:tc>
                  <a:txBody>
                    <a:bodyPr/>
                    <a:lstStyle/>
                    <a:p>
                      <a:pPr marL="0" marR="0" algn="l" fontAlgn="b">
                        <a:lnSpc>
                          <a:spcPct val="115000"/>
                        </a:lnSpc>
                        <a:spcBef>
                          <a:spcPts val="0"/>
                        </a:spcBef>
                        <a:spcAft>
                          <a:spcPts val="0"/>
                        </a:spcAft>
                      </a:pPr>
                      <a:r>
                        <a:rPr lang="en-US" sz="900" b="1" kern="1200" dirty="0">
                          <a:effectLst/>
                          <a:latin typeface="Calibri" panose="020F0502020204030204" pitchFamily="34" charset="0"/>
                        </a:rPr>
                        <a:t>Cloud Program Adoption</a:t>
                      </a:r>
                      <a:endParaRPr lang="en-US" sz="900" b="1" dirty="0">
                        <a:effectLst/>
                        <a:latin typeface="Calibri" panose="020F0502020204030204" pitchFamily="34" charset="0"/>
                        <a:ea typeface="Calibri"/>
                        <a:cs typeface="Times New Roman"/>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baseline="0" dirty="0" smtClean="0">
                          <a:effectLst/>
                          <a:latin typeface="Calibri" panose="020F0502020204030204" pitchFamily="34" charset="0"/>
                          <a:ea typeface="Times New Roman"/>
                        </a:rPr>
                        <a:t>Enable </a:t>
                      </a:r>
                      <a:r>
                        <a:rPr lang="en-US" sz="900" b="0" baseline="0" dirty="0" smtClean="0">
                          <a:effectLst/>
                          <a:latin typeface="Calibri" panose="020F0502020204030204" pitchFamily="34" charset="0"/>
                          <a:ea typeface="Times New Roman"/>
                        </a:rPr>
                        <a:t> teams to </a:t>
                      </a:r>
                      <a:r>
                        <a:rPr lang="en-US" sz="900" b="1" baseline="0" dirty="0" smtClean="0">
                          <a:effectLst/>
                          <a:latin typeface="Calibri" panose="020F0502020204030204" pitchFamily="34" charset="0"/>
                          <a:ea typeface="Times New Roman"/>
                        </a:rPr>
                        <a:t>modernize applications </a:t>
                      </a:r>
                      <a:r>
                        <a:rPr lang="en-US" sz="900" baseline="0" dirty="0" smtClean="0">
                          <a:effectLst/>
                          <a:latin typeface="Calibri" panose="020F0502020204030204" pitchFamily="34" charset="0"/>
                          <a:ea typeface="Times New Roman"/>
                        </a:rPr>
                        <a:t>and make use of </a:t>
                      </a:r>
                      <a:r>
                        <a:rPr lang="en-US" sz="900" b="1" baseline="0" dirty="0" smtClean="0">
                          <a:effectLst/>
                          <a:latin typeface="Calibri" panose="020F0502020204030204" pitchFamily="34" charset="0"/>
                          <a:ea typeface="Times New Roman"/>
                        </a:rPr>
                        <a:t>open source </a:t>
                      </a:r>
                      <a:r>
                        <a:rPr lang="en-US" sz="900" b="0" baseline="0" dirty="0" smtClean="0">
                          <a:effectLst/>
                          <a:latin typeface="Calibri" panose="020F0502020204030204" pitchFamily="34" charset="0"/>
                          <a:ea typeface="Times New Roman"/>
                        </a:rPr>
                        <a:t>to</a:t>
                      </a:r>
                      <a:r>
                        <a:rPr lang="en-US" sz="900" b="1" baseline="0" dirty="0" smtClean="0">
                          <a:effectLst/>
                          <a:latin typeface="Calibri" panose="020F0502020204030204" pitchFamily="34" charset="0"/>
                          <a:ea typeface="Times New Roman"/>
                        </a:rPr>
                        <a:t> reduce cost of ownership </a:t>
                      </a:r>
                      <a:r>
                        <a:rPr lang="en-US" sz="900" b="0" baseline="0" dirty="0" smtClean="0">
                          <a:effectLst/>
                          <a:latin typeface="Calibri" panose="020F0502020204030204" pitchFamily="34" charset="0"/>
                          <a:ea typeface="Times New Roman"/>
                        </a:rPr>
                        <a:t>and</a:t>
                      </a:r>
                      <a:r>
                        <a:rPr lang="en-US" sz="900" b="1" baseline="0" dirty="0" smtClean="0">
                          <a:effectLst/>
                          <a:latin typeface="Calibri" panose="020F0502020204030204" pitchFamily="34" charset="0"/>
                          <a:ea typeface="Times New Roman"/>
                        </a:rPr>
                        <a:t> improve speed of delivery</a:t>
                      </a:r>
                      <a:endParaRPr lang="en-US" sz="900" kern="1200" dirty="0" smtClean="0">
                        <a:effectLst/>
                        <a:latin typeface="Calibri" panose="020F0502020204030204" pitchFamily="34" charset="0"/>
                      </a:endParaRPr>
                    </a:p>
                    <a:p>
                      <a:pPr marL="171450" marR="0" lvl="0" indent="-171450" algn="l" fontAlgn="b">
                        <a:lnSpc>
                          <a:spcPct val="115000"/>
                        </a:lnSpc>
                        <a:spcBef>
                          <a:spcPts val="0"/>
                        </a:spcBef>
                        <a:spcAft>
                          <a:spcPts val="0"/>
                        </a:spcAft>
                        <a:buFont typeface="Arial" panose="020B0604020202020204" pitchFamily="34" charset="0"/>
                        <a:buChar char="•"/>
                      </a:pPr>
                      <a:r>
                        <a:rPr lang="en-US" sz="900" kern="1200" dirty="0" smtClean="0">
                          <a:effectLst/>
                          <a:latin typeface="Calibri" panose="020F0502020204030204" pitchFamily="34" charset="0"/>
                        </a:rPr>
                        <a:t>Assist application teams with </a:t>
                      </a:r>
                      <a:r>
                        <a:rPr lang="en-US" sz="900" b="1" kern="1200" dirty="0" smtClean="0">
                          <a:effectLst/>
                          <a:latin typeface="Calibri" panose="020F0502020204030204" pitchFamily="34" charset="0"/>
                        </a:rPr>
                        <a:t>onboarding to cloud </a:t>
                      </a:r>
                      <a:r>
                        <a:rPr lang="en-US" sz="900" kern="1200" dirty="0" smtClean="0">
                          <a:effectLst/>
                          <a:latin typeface="Calibri" panose="020F0502020204030204" pitchFamily="34" charset="0"/>
                        </a:rPr>
                        <a:t>through education </a:t>
                      </a:r>
                    </a:p>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dirty="0" smtClean="0">
                          <a:effectLst/>
                          <a:latin typeface="Calibri" panose="020F0502020204030204" pitchFamily="34" charset="0"/>
                          <a:ea typeface="Times New Roman"/>
                        </a:rPr>
                        <a:t>Establish and </a:t>
                      </a:r>
                      <a:r>
                        <a:rPr lang="en-US" sz="900" b="1" dirty="0" smtClean="0">
                          <a:effectLst/>
                          <a:latin typeface="Calibri" panose="020F0502020204030204" pitchFamily="34" charset="0"/>
                          <a:ea typeface="Times New Roman"/>
                        </a:rPr>
                        <a:t>promote reusable application patterns </a:t>
                      </a:r>
                      <a:r>
                        <a:rPr lang="en-US" sz="900" dirty="0" smtClean="0">
                          <a:effectLst/>
                          <a:latin typeface="Calibri" panose="020F0502020204030204" pitchFamily="34" charset="0"/>
                          <a:ea typeface="Times New Roman"/>
                        </a:rPr>
                        <a:t>for cloud</a:t>
                      </a:r>
                      <a:endParaRPr lang="en-US" sz="900" dirty="0" smtClean="0">
                        <a:effectLst/>
                        <a:latin typeface="Calibri" panose="020F0502020204030204" pitchFamily="34" charset="0"/>
                      </a:endParaRPr>
                    </a:p>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kern="1200" dirty="0" smtClean="0">
                          <a:effectLst/>
                          <a:latin typeface="Calibri" panose="020F0502020204030204" pitchFamily="34" charset="0"/>
                        </a:rPr>
                        <a:t>Market</a:t>
                      </a:r>
                      <a:r>
                        <a:rPr lang="en-US" sz="900" kern="1200" baseline="0" dirty="0" smtClean="0">
                          <a:effectLst/>
                          <a:latin typeface="Calibri" panose="020F0502020204030204" pitchFamily="34" charset="0"/>
                        </a:rPr>
                        <a:t> and </a:t>
                      </a:r>
                      <a:r>
                        <a:rPr lang="en-US" sz="900" b="1" kern="1200" baseline="0" dirty="0" smtClean="0">
                          <a:effectLst/>
                          <a:latin typeface="Calibri" panose="020F0502020204030204" pitchFamily="34" charset="0"/>
                        </a:rPr>
                        <a:t>p</a:t>
                      </a:r>
                      <a:r>
                        <a:rPr lang="en-US" sz="900" b="1" kern="1200" dirty="0" smtClean="0">
                          <a:effectLst/>
                          <a:latin typeface="Calibri" panose="020F0502020204030204" pitchFamily="34" charset="0"/>
                        </a:rPr>
                        <a:t>romote cloud </a:t>
                      </a:r>
                      <a:r>
                        <a:rPr lang="en-US" sz="900" kern="1200" dirty="0" smtClean="0">
                          <a:effectLst/>
                          <a:latin typeface="Calibri" panose="020F0502020204030204" pitchFamily="34" charset="0"/>
                        </a:rPr>
                        <a:t>program</a:t>
                      </a:r>
                      <a:endParaRPr lang="en-US" sz="900" dirty="0" smtClean="0">
                        <a:effectLst/>
                        <a:latin typeface="Calibri" panose="020F0502020204030204" pitchFamily="34" charset="0"/>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ctr" fontAlgn="b">
                        <a:lnSpc>
                          <a:spcPct val="115000"/>
                        </a:lnSpc>
                        <a:spcBef>
                          <a:spcPts val="0"/>
                        </a:spcBef>
                        <a:spcAft>
                          <a:spcPts val="0"/>
                        </a:spcAft>
                      </a:pPr>
                      <a:r>
                        <a:rPr lang="en-US" sz="900" b="0" kern="1200" dirty="0" smtClean="0">
                          <a:solidFill>
                            <a:schemeClr val="tx1"/>
                          </a:solidFill>
                          <a:effectLst/>
                          <a:latin typeface="Calibri" panose="020F0502020204030204" pitchFamily="34" charset="0"/>
                        </a:rPr>
                        <a:t>10 FTE</a:t>
                      </a:r>
                    </a:p>
                    <a:p>
                      <a:pPr marL="0" marR="0" algn="ctr" fontAlgn="b">
                        <a:lnSpc>
                          <a:spcPct val="115000"/>
                        </a:lnSpc>
                        <a:spcBef>
                          <a:spcPts val="0"/>
                        </a:spcBef>
                        <a:spcAft>
                          <a:spcPts val="0"/>
                        </a:spcAft>
                      </a:pPr>
                      <a:r>
                        <a:rPr lang="en-US" sz="900" b="0" kern="1200" dirty="0" smtClean="0">
                          <a:solidFill>
                            <a:schemeClr val="tx1"/>
                          </a:solidFill>
                          <a:effectLst/>
                          <a:latin typeface="Calibri" panose="020F0502020204030204" pitchFamily="34" charset="0"/>
                        </a:rPr>
                        <a:t>(+3 YoY)</a:t>
                      </a:r>
                    </a:p>
                    <a:p>
                      <a:pPr marL="0" marR="0" algn="ctr" fontAlgn="b">
                        <a:lnSpc>
                          <a:spcPct val="115000"/>
                        </a:lnSpc>
                        <a:spcBef>
                          <a:spcPts val="0"/>
                        </a:spcBef>
                        <a:spcAft>
                          <a:spcPts val="0"/>
                        </a:spcAft>
                      </a:pPr>
                      <a:endParaRPr lang="en-US" sz="900" b="0" kern="1200" dirty="0" smtClean="0">
                        <a:solidFill>
                          <a:srgbClr val="FF0000"/>
                        </a:solidFill>
                        <a:effectLst/>
                        <a:latin typeface="Calibri" panose="020F0502020204030204" pitchFamily="34" charset="0"/>
                      </a:endParaRPr>
                    </a:p>
                    <a:p>
                      <a:pPr marL="0" marR="0" algn="ctr" fontAlgn="b">
                        <a:lnSpc>
                          <a:spcPct val="115000"/>
                        </a:lnSpc>
                        <a:spcBef>
                          <a:spcPts val="0"/>
                        </a:spcBef>
                        <a:spcAft>
                          <a:spcPts val="0"/>
                        </a:spcAft>
                      </a:pPr>
                      <a:endParaRPr lang="en-US" sz="900" b="0" kern="1200" dirty="0" smtClean="0">
                        <a:solidFill>
                          <a:srgbClr val="FF0000"/>
                        </a:solidFill>
                        <a:effectLst/>
                        <a:latin typeface="Calibri" panose="020F0502020204030204" pitchFamily="34" charset="0"/>
                      </a:endParaRPr>
                    </a:p>
                  </a:txBody>
                  <a:tcPr marL="18212" marR="18212" marT="18212" marB="1821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l" fontAlgn="b">
                        <a:lnSpc>
                          <a:spcPct val="115000"/>
                        </a:lnSpc>
                        <a:spcBef>
                          <a:spcPts val="0"/>
                        </a:spcBef>
                        <a:spcAft>
                          <a:spcPts val="0"/>
                        </a:spcAft>
                      </a:pPr>
                      <a:r>
                        <a:rPr lang="en-US" sz="900" b="1" kern="1200" dirty="0">
                          <a:solidFill>
                            <a:schemeClr val="tx1"/>
                          </a:solidFill>
                          <a:effectLst/>
                          <a:latin typeface="Calibri" panose="020F0502020204030204" pitchFamily="34" charset="0"/>
                        </a:rPr>
                        <a:t>FTE</a:t>
                      </a:r>
                      <a:r>
                        <a:rPr lang="en-US" sz="900" b="1" kern="1200" dirty="0" smtClean="0">
                          <a:solidFill>
                            <a:schemeClr val="tx1"/>
                          </a:solidFill>
                          <a:effectLst/>
                          <a:latin typeface="Calibri" panose="020F0502020204030204" pitchFamily="34" charset="0"/>
                        </a:rPr>
                        <a:t>:</a:t>
                      </a:r>
                      <a:r>
                        <a:rPr lang="en-US" sz="900" kern="1200" baseline="0" dirty="0">
                          <a:solidFill>
                            <a:schemeClr val="tx1"/>
                          </a:solidFill>
                          <a:effectLst/>
                          <a:latin typeface="Calibri" panose="020F0502020204030204" pitchFamily="34" charset="0"/>
                        </a:rPr>
                        <a:t> </a:t>
                      </a:r>
                      <a:endParaRPr lang="en-US" sz="900" kern="1200" baseline="0" dirty="0" smtClean="0">
                        <a:solidFill>
                          <a:schemeClr val="tx1"/>
                        </a:solidFill>
                        <a:effectLst/>
                        <a:latin typeface="Calibri" panose="020F0502020204030204" pitchFamily="34" charset="0"/>
                      </a:endParaRPr>
                    </a:p>
                    <a:p>
                      <a:pPr marL="0" marR="0" algn="l" fontAlgn="b">
                        <a:lnSpc>
                          <a:spcPct val="115000"/>
                        </a:lnSpc>
                        <a:spcBef>
                          <a:spcPts val="0"/>
                        </a:spcBef>
                        <a:spcAft>
                          <a:spcPts val="0"/>
                        </a:spcAft>
                      </a:pPr>
                      <a:r>
                        <a:rPr lang="en-US" sz="900" kern="1200" baseline="0" dirty="0" smtClean="0">
                          <a:solidFill>
                            <a:schemeClr val="tx1"/>
                          </a:solidFill>
                          <a:effectLst/>
                          <a:latin typeface="Calibri" panose="020F0502020204030204" pitchFamily="34" charset="0"/>
                        </a:rPr>
                        <a:t>Current - </a:t>
                      </a:r>
                      <a:r>
                        <a:rPr lang="en-US" sz="900" kern="1200" dirty="0" smtClean="0">
                          <a:solidFill>
                            <a:schemeClr val="tx1"/>
                          </a:solidFill>
                          <a:effectLst/>
                          <a:latin typeface="Calibri" panose="020F0502020204030204" pitchFamily="34" charset="0"/>
                        </a:rPr>
                        <a:t>$1.26MM </a:t>
                      </a:r>
                    </a:p>
                    <a:p>
                      <a:pPr marL="0" marR="0" algn="l" fontAlgn="b">
                        <a:lnSpc>
                          <a:spcPct val="115000"/>
                        </a:lnSpc>
                        <a:spcBef>
                          <a:spcPts val="0"/>
                        </a:spcBef>
                        <a:spcAft>
                          <a:spcPts val="0"/>
                        </a:spcAft>
                      </a:pPr>
                      <a:r>
                        <a:rPr lang="en-US" sz="900" kern="1200" dirty="0" smtClean="0">
                          <a:solidFill>
                            <a:schemeClr val="tx1"/>
                          </a:solidFill>
                          <a:effectLst/>
                          <a:latin typeface="Calibri" panose="020F0502020204030204" pitchFamily="34" charset="0"/>
                        </a:rPr>
                        <a:t>Ongoing</a:t>
                      </a:r>
                      <a:r>
                        <a:rPr lang="en-US" sz="900" kern="1200" baseline="0" dirty="0" smtClean="0">
                          <a:solidFill>
                            <a:schemeClr val="tx1"/>
                          </a:solidFill>
                          <a:effectLst/>
                          <a:latin typeface="Calibri" panose="020F0502020204030204" pitchFamily="34" charset="0"/>
                        </a:rPr>
                        <a:t> </a:t>
                      </a:r>
                      <a:r>
                        <a:rPr lang="en-US" sz="900" kern="1200" dirty="0" smtClean="0">
                          <a:solidFill>
                            <a:schemeClr val="tx1"/>
                          </a:solidFill>
                          <a:effectLst/>
                          <a:latin typeface="Calibri" panose="020F0502020204030204" pitchFamily="34" charset="0"/>
                        </a:rPr>
                        <a:t>Incremental - $0.37MM</a:t>
                      </a:r>
                    </a:p>
                    <a:p>
                      <a:pPr marL="0" marR="0" algn="l" fontAlgn="b">
                        <a:lnSpc>
                          <a:spcPct val="115000"/>
                        </a:lnSpc>
                        <a:spcBef>
                          <a:spcPts val="0"/>
                        </a:spcBef>
                        <a:spcAft>
                          <a:spcPts val="0"/>
                        </a:spcAft>
                      </a:pPr>
                      <a:endParaRPr lang="en-US" sz="900" dirty="0">
                        <a:effectLst/>
                        <a:latin typeface="Calibri" panose="020F0502020204030204" pitchFamily="34" charset="0"/>
                      </a:endParaRPr>
                    </a:p>
                    <a:p>
                      <a:pPr marL="0" marR="0" algn="l" fontAlgn="b">
                        <a:lnSpc>
                          <a:spcPct val="115000"/>
                        </a:lnSpc>
                        <a:spcBef>
                          <a:spcPts val="0"/>
                        </a:spcBef>
                        <a:spcAft>
                          <a:spcPts val="0"/>
                        </a:spcAft>
                      </a:pPr>
                      <a:r>
                        <a:rPr lang="en-US" sz="900" b="1" kern="1200" dirty="0">
                          <a:effectLst/>
                          <a:latin typeface="Calibri" panose="020F0502020204030204" pitchFamily="34" charset="0"/>
                        </a:rPr>
                        <a:t>Professional </a:t>
                      </a:r>
                      <a:r>
                        <a:rPr lang="en-US" sz="900" b="1" kern="1200" dirty="0" smtClean="0">
                          <a:effectLst/>
                          <a:latin typeface="Calibri" panose="020F0502020204030204" pitchFamily="34" charset="0"/>
                        </a:rPr>
                        <a:t>Services (Dev): </a:t>
                      </a:r>
                    </a:p>
                    <a:p>
                      <a:pPr marL="0" marR="0" algn="l" fontAlgn="b">
                        <a:lnSpc>
                          <a:spcPct val="115000"/>
                        </a:lnSpc>
                        <a:spcBef>
                          <a:spcPts val="0"/>
                        </a:spcBef>
                        <a:spcAft>
                          <a:spcPts val="0"/>
                        </a:spcAft>
                      </a:pPr>
                      <a:r>
                        <a:rPr lang="en-US" sz="900" kern="1200" dirty="0" smtClean="0">
                          <a:effectLst/>
                          <a:latin typeface="Calibri" panose="020F0502020204030204" pitchFamily="34" charset="0"/>
                        </a:rPr>
                        <a:t>One time</a:t>
                      </a:r>
                      <a:r>
                        <a:rPr lang="en-US" sz="900" kern="1200" baseline="0" dirty="0" smtClean="0">
                          <a:effectLst/>
                          <a:latin typeface="Calibri" panose="020F0502020204030204" pitchFamily="34" charset="0"/>
                        </a:rPr>
                        <a:t> </a:t>
                      </a:r>
                      <a:r>
                        <a:rPr lang="en-US" sz="900" kern="1200" dirty="0" smtClean="0">
                          <a:effectLst/>
                          <a:latin typeface="Calibri" panose="020F0502020204030204" pitchFamily="34" charset="0"/>
                        </a:rPr>
                        <a:t>net</a:t>
                      </a:r>
                      <a:r>
                        <a:rPr lang="en-US" sz="900" kern="1200" baseline="0" dirty="0" smtClean="0">
                          <a:effectLst/>
                          <a:latin typeface="Calibri" panose="020F0502020204030204" pitchFamily="34" charset="0"/>
                        </a:rPr>
                        <a:t> new - </a:t>
                      </a:r>
                      <a:r>
                        <a:rPr lang="en-US" sz="900" kern="1200" dirty="0" smtClean="0">
                          <a:effectLst/>
                          <a:latin typeface="Calibri" panose="020F0502020204030204" pitchFamily="34" charset="0"/>
                        </a:rPr>
                        <a:t>$2.00</a:t>
                      </a:r>
                      <a:r>
                        <a:rPr lang="en-US" sz="900" kern="1200" baseline="0" dirty="0" smtClean="0">
                          <a:effectLst/>
                          <a:latin typeface="Calibri" panose="020F0502020204030204" pitchFamily="34" charset="0"/>
                        </a:rPr>
                        <a:t>MM</a:t>
                      </a:r>
                      <a:endParaRPr lang="en-US" sz="900" dirty="0">
                        <a:effectLst/>
                        <a:latin typeface="Calibri" panose="020F0502020204030204" pitchFamily="34" charset="0"/>
                      </a:endParaRPr>
                    </a:p>
                    <a:p>
                      <a:pPr marL="0" marR="0" algn="l" fontAlgn="b">
                        <a:lnSpc>
                          <a:spcPct val="115000"/>
                        </a:lnSpc>
                        <a:spcBef>
                          <a:spcPts val="0"/>
                        </a:spcBef>
                        <a:spcAft>
                          <a:spcPts val="0"/>
                        </a:spcAft>
                      </a:pPr>
                      <a:r>
                        <a:rPr lang="en-US" sz="900" kern="1200" dirty="0">
                          <a:effectLst/>
                          <a:latin typeface="Calibri" panose="020F0502020204030204" pitchFamily="34" charset="0"/>
                        </a:rPr>
                        <a:t> </a:t>
                      </a:r>
                      <a:endParaRPr lang="en-US" sz="900" kern="1200" dirty="0" smtClean="0">
                        <a:effectLst/>
                        <a:latin typeface="Calibri" panose="020F0502020204030204" pitchFamily="34" charset="0"/>
                      </a:endParaRPr>
                    </a:p>
                    <a:p>
                      <a:pPr marL="0" marR="0" algn="l" fontAlgn="b">
                        <a:lnSpc>
                          <a:spcPct val="115000"/>
                        </a:lnSpc>
                        <a:spcBef>
                          <a:spcPts val="0"/>
                        </a:spcBef>
                        <a:spcAft>
                          <a:spcPts val="0"/>
                        </a:spcAft>
                      </a:pPr>
                      <a:r>
                        <a:rPr lang="en-US" sz="900" b="1" kern="1200" dirty="0" smtClean="0">
                          <a:effectLst/>
                          <a:latin typeface="Calibri" panose="020F0502020204030204" pitchFamily="34" charset="0"/>
                        </a:rPr>
                        <a:t>Training/Events:</a:t>
                      </a:r>
                    </a:p>
                    <a:p>
                      <a:pPr marL="0" marR="0" algn="l" fontAlgn="b">
                        <a:lnSpc>
                          <a:spcPct val="115000"/>
                        </a:lnSpc>
                        <a:spcBef>
                          <a:spcPts val="0"/>
                        </a:spcBef>
                        <a:spcAft>
                          <a:spcPts val="0"/>
                        </a:spcAft>
                      </a:pPr>
                      <a:r>
                        <a:rPr lang="en-US" sz="900" dirty="0" smtClean="0">
                          <a:effectLst/>
                          <a:latin typeface="Calibri" panose="020F0502020204030204" pitchFamily="34" charset="0"/>
                        </a:rPr>
                        <a:t>On</a:t>
                      </a:r>
                      <a:r>
                        <a:rPr lang="en-US" sz="900" baseline="0" dirty="0" smtClean="0">
                          <a:effectLst/>
                          <a:latin typeface="Calibri" panose="020F0502020204030204" pitchFamily="34" charset="0"/>
                        </a:rPr>
                        <a:t>e time incremental - $0.10MM</a:t>
                      </a:r>
                      <a:endParaRPr lang="en-US" sz="900" dirty="0" smtClean="0">
                        <a:effectLst/>
                        <a:latin typeface="Calibri" panose="020F0502020204030204" pitchFamily="34" charset="0"/>
                      </a:endParaRPr>
                    </a:p>
                    <a:p>
                      <a:pPr marL="0" marR="0" algn="l" fontAlgn="b">
                        <a:lnSpc>
                          <a:spcPct val="115000"/>
                        </a:lnSpc>
                        <a:spcBef>
                          <a:spcPts val="0"/>
                        </a:spcBef>
                        <a:spcAft>
                          <a:spcPts val="0"/>
                        </a:spcAft>
                      </a:pPr>
                      <a:endParaRPr lang="en-US" sz="900" dirty="0">
                        <a:effectLst/>
                        <a:latin typeface="Calibri" panose="020F0502020204030204" pitchFamily="34" charset="0"/>
                      </a:endParaRPr>
                    </a:p>
                    <a:p>
                      <a:pPr marL="0" marR="0" algn="l" fontAlgn="b">
                        <a:lnSpc>
                          <a:spcPct val="115000"/>
                        </a:lnSpc>
                        <a:spcBef>
                          <a:spcPts val="0"/>
                        </a:spcBef>
                        <a:spcAft>
                          <a:spcPts val="0"/>
                        </a:spcAft>
                      </a:pPr>
                      <a:r>
                        <a:rPr lang="en-US" sz="900" b="1" kern="1200" dirty="0">
                          <a:effectLst/>
                          <a:latin typeface="Calibri" panose="020F0502020204030204" pitchFamily="34" charset="0"/>
                        </a:rPr>
                        <a:t>Total</a:t>
                      </a:r>
                      <a:r>
                        <a:rPr lang="en-US" sz="900" b="1" kern="1200" dirty="0" smtClean="0">
                          <a:effectLst/>
                          <a:latin typeface="Calibri" panose="020F0502020204030204" pitchFamily="34" charset="0"/>
                        </a:rPr>
                        <a:t>: $3.73MM (NIE – $3.73MM)</a:t>
                      </a:r>
                      <a:endParaRPr lang="en-US" sz="900" b="1" dirty="0">
                        <a:effectLst/>
                        <a:latin typeface="Calibri" panose="020F0502020204030204" pitchFamily="34" charset="0"/>
                        <a:ea typeface="Calibri"/>
                        <a:cs typeface="Times New Roman"/>
                      </a:endParaRPr>
                    </a:p>
                  </a:txBody>
                  <a:tcPr marL="18212" marR="18212" marT="18212" marB="1821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l" fontAlgn="b">
                        <a:lnSpc>
                          <a:spcPct val="115000"/>
                        </a:lnSpc>
                        <a:spcBef>
                          <a:spcPts val="0"/>
                        </a:spcBef>
                        <a:spcAft>
                          <a:spcPts val="0"/>
                        </a:spcAft>
                        <a:buFont typeface="Arial" panose="020B0604020202020204" pitchFamily="34" charset="0"/>
                        <a:buNone/>
                      </a:pPr>
                      <a:r>
                        <a:rPr lang="en-US" sz="950" kern="1200" dirty="0" smtClean="0">
                          <a:effectLst/>
                          <a:latin typeface="Calibri" panose="020F0502020204030204" pitchFamily="34" charset="0"/>
                        </a:rPr>
                        <a:t>In 2018:</a:t>
                      </a:r>
                    </a:p>
                    <a:p>
                      <a:pPr marL="628650" marR="0" lvl="1" indent="-171450" algn="l" fontAlgn="b">
                        <a:lnSpc>
                          <a:spcPct val="115000"/>
                        </a:lnSpc>
                        <a:spcBef>
                          <a:spcPts val="0"/>
                        </a:spcBef>
                        <a:spcAft>
                          <a:spcPts val="0"/>
                        </a:spcAft>
                        <a:buFont typeface="Arial" panose="020B0604020202020204" pitchFamily="34" charset="0"/>
                        <a:buChar char="•"/>
                      </a:pPr>
                      <a:r>
                        <a:rPr lang="en-US" sz="900" kern="1200" dirty="0" smtClean="0">
                          <a:effectLst/>
                          <a:latin typeface="Calibri" panose="020F0502020204030204" pitchFamily="34" charset="0"/>
                        </a:rPr>
                        <a:t>On boarded </a:t>
                      </a:r>
                      <a:r>
                        <a:rPr lang="en-US" sz="900" b="1" kern="1200" dirty="0" smtClean="0">
                          <a:effectLst/>
                          <a:latin typeface="Calibri" panose="020F0502020204030204" pitchFamily="34" charset="0"/>
                        </a:rPr>
                        <a:t>166 </a:t>
                      </a:r>
                      <a:r>
                        <a:rPr lang="en-US" sz="900" b="1" kern="1200" dirty="0">
                          <a:effectLst/>
                          <a:latin typeface="Calibri" panose="020F0502020204030204" pitchFamily="34" charset="0"/>
                        </a:rPr>
                        <a:t>different app codes</a:t>
                      </a:r>
                      <a:r>
                        <a:rPr lang="en-US" sz="900" kern="1200" dirty="0">
                          <a:effectLst/>
                          <a:latin typeface="Calibri" panose="020F0502020204030204" pitchFamily="34" charset="0"/>
                        </a:rPr>
                        <a:t> to the private cloud </a:t>
                      </a:r>
                      <a:r>
                        <a:rPr lang="en-US" sz="900" kern="1200" dirty="0" smtClean="0">
                          <a:effectLst/>
                          <a:latin typeface="Calibri" panose="020F0502020204030204" pitchFamily="34" charset="0"/>
                        </a:rPr>
                        <a:t>platform</a:t>
                      </a:r>
                    </a:p>
                    <a:p>
                      <a:pPr marL="628650" marR="0" lvl="1"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baseline="0" dirty="0" smtClean="0">
                          <a:effectLst/>
                          <a:latin typeface="Calibri" panose="020F0502020204030204" pitchFamily="34" charset="0"/>
                          <a:ea typeface="Times New Roman"/>
                        </a:rPr>
                        <a:t>Trained </a:t>
                      </a:r>
                      <a:r>
                        <a:rPr lang="en-US" sz="900" b="1" baseline="0" dirty="0" smtClean="0">
                          <a:effectLst/>
                          <a:latin typeface="Calibri" panose="020F0502020204030204" pitchFamily="34" charset="0"/>
                          <a:ea typeface="Times New Roman"/>
                        </a:rPr>
                        <a:t>494 developers</a:t>
                      </a:r>
                      <a:r>
                        <a:rPr lang="en-US" sz="900" baseline="0" dirty="0" smtClean="0">
                          <a:effectLst/>
                          <a:latin typeface="Calibri" panose="020F0502020204030204" pitchFamily="34" charset="0"/>
                          <a:ea typeface="Times New Roman"/>
                        </a:rPr>
                        <a:t>,  </a:t>
                      </a:r>
                      <a:r>
                        <a:rPr lang="en-US" sz="900" b="1" baseline="0" dirty="0" smtClean="0">
                          <a:effectLst/>
                          <a:latin typeface="Calibri" panose="020F0502020204030204" pitchFamily="34" charset="0"/>
                          <a:ea typeface="Times New Roman"/>
                        </a:rPr>
                        <a:t>#2 Slack channel</a:t>
                      </a:r>
                      <a:r>
                        <a:rPr lang="en-US" sz="900" baseline="0" dirty="0" smtClean="0">
                          <a:effectLst/>
                          <a:latin typeface="Calibri" panose="020F0502020204030204" pitchFamily="34" charset="0"/>
                          <a:ea typeface="Times New Roman"/>
                        </a:rPr>
                        <a:t> in terms of </a:t>
                      </a:r>
                      <a:r>
                        <a:rPr lang="en-US" sz="900" b="1" baseline="0" dirty="0" smtClean="0">
                          <a:effectLst/>
                          <a:latin typeface="Calibri" panose="020F0502020204030204" pitchFamily="34" charset="0"/>
                          <a:ea typeface="Times New Roman"/>
                        </a:rPr>
                        <a:t>members</a:t>
                      </a:r>
                      <a:r>
                        <a:rPr lang="en-US" sz="900" baseline="0" dirty="0" smtClean="0">
                          <a:effectLst/>
                          <a:latin typeface="Calibri" panose="020F0502020204030204" pitchFamily="34" charset="0"/>
                          <a:ea typeface="Times New Roman"/>
                        </a:rPr>
                        <a:t>, </a:t>
                      </a:r>
                      <a:r>
                        <a:rPr lang="en-US" sz="900" b="1" baseline="0" dirty="0" smtClean="0">
                          <a:effectLst/>
                          <a:latin typeface="Calibri" panose="020F0502020204030204" pitchFamily="34" charset="0"/>
                          <a:ea typeface="Times New Roman"/>
                        </a:rPr>
                        <a:t>#3 Slack channel </a:t>
                      </a:r>
                      <a:r>
                        <a:rPr lang="en-US" sz="900" baseline="0" dirty="0" smtClean="0">
                          <a:effectLst/>
                          <a:latin typeface="Calibri" panose="020F0502020204030204" pitchFamily="34" charset="0"/>
                          <a:ea typeface="Times New Roman"/>
                        </a:rPr>
                        <a:t>in terms of </a:t>
                      </a:r>
                      <a:r>
                        <a:rPr lang="en-US" sz="900" b="1" baseline="0" dirty="0" smtClean="0">
                          <a:effectLst/>
                          <a:latin typeface="Calibri" panose="020F0502020204030204" pitchFamily="34" charset="0"/>
                          <a:ea typeface="Times New Roman"/>
                        </a:rPr>
                        <a:t>active</a:t>
                      </a:r>
                      <a:r>
                        <a:rPr lang="en-US" sz="900" baseline="0" dirty="0" smtClean="0">
                          <a:effectLst/>
                          <a:latin typeface="Calibri" panose="020F0502020204030204" pitchFamily="34" charset="0"/>
                          <a:ea typeface="Times New Roman"/>
                        </a:rPr>
                        <a:t> </a:t>
                      </a:r>
                      <a:r>
                        <a:rPr lang="en-US" sz="900" b="1" baseline="0" dirty="0" smtClean="0">
                          <a:effectLst/>
                          <a:latin typeface="Calibri" panose="020F0502020204030204" pitchFamily="34" charset="0"/>
                          <a:ea typeface="Times New Roman"/>
                        </a:rPr>
                        <a:t>users making posts</a:t>
                      </a:r>
                      <a:r>
                        <a:rPr lang="en-US" sz="900" b="1" baseline="0" dirty="0" smtClean="0">
                          <a:solidFill>
                            <a:srgbClr val="FF0000"/>
                          </a:solidFill>
                          <a:effectLst/>
                          <a:latin typeface="Calibri" panose="020F0502020204030204" pitchFamily="34" charset="0"/>
                          <a:ea typeface="Times New Roman"/>
                        </a:rPr>
                        <a:t> </a:t>
                      </a:r>
                      <a:r>
                        <a:rPr lang="en-US" sz="900" b="0" baseline="0" dirty="0" smtClean="0">
                          <a:solidFill>
                            <a:schemeClr val="tx1"/>
                          </a:solidFill>
                          <a:effectLst/>
                          <a:latin typeface="Calibri" panose="020F0502020204030204" pitchFamily="34" charset="0"/>
                          <a:ea typeface="Times New Roman"/>
                        </a:rPr>
                        <a:t>in the RBC Technology &amp; Operations workspace</a:t>
                      </a:r>
                    </a:p>
                    <a:p>
                      <a:pPr marL="628650" marR="0" lvl="1"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b="1" kern="1200" dirty="0" smtClean="0">
                          <a:effectLst/>
                          <a:latin typeface="Calibri" panose="020F0502020204030204" pitchFamily="34" charset="0"/>
                        </a:rPr>
                        <a:t>Resolved 541 service tickets </a:t>
                      </a:r>
                      <a:r>
                        <a:rPr lang="en-US" sz="900" kern="1200" dirty="0" smtClean="0">
                          <a:effectLst/>
                          <a:latin typeface="Calibri" panose="020F0502020204030204" pitchFamily="34" charset="0"/>
                        </a:rPr>
                        <a:t>(support, onboarding, education)  in a span of 4 months</a:t>
                      </a:r>
                    </a:p>
                    <a:p>
                      <a:pPr marL="628650" marR="0" lvl="1"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dirty="0" smtClean="0">
                          <a:effectLst/>
                          <a:latin typeface="Calibri" panose="020F0502020204030204" pitchFamily="34" charset="0"/>
                        </a:rPr>
                        <a:t>Organized or</a:t>
                      </a:r>
                      <a:r>
                        <a:rPr lang="en-US" sz="900" baseline="0" dirty="0" smtClean="0">
                          <a:effectLst/>
                          <a:latin typeface="Calibri" panose="020F0502020204030204" pitchFamily="34" charset="0"/>
                        </a:rPr>
                        <a:t> participated in </a:t>
                      </a:r>
                      <a:r>
                        <a:rPr lang="en-US" sz="900" b="1" dirty="0" smtClean="0">
                          <a:effectLst/>
                          <a:latin typeface="Calibri" panose="020F0502020204030204" pitchFamily="34" charset="0"/>
                        </a:rPr>
                        <a:t>22 events</a:t>
                      </a:r>
                      <a:r>
                        <a:rPr lang="en-US" sz="900" dirty="0" smtClean="0">
                          <a:effectLst/>
                          <a:latin typeface="Calibri" panose="020F0502020204030204" pitchFamily="34" charset="0"/>
                        </a:rPr>
                        <a:t> to promote cloud education</a:t>
                      </a:r>
                      <a:r>
                        <a:rPr lang="en-US" sz="900" baseline="0" dirty="0" smtClean="0">
                          <a:effectLst/>
                          <a:latin typeface="Calibri" panose="020F0502020204030204" pitchFamily="34" charset="0"/>
                        </a:rPr>
                        <a:t> and promoting the program</a:t>
                      </a:r>
                      <a:endParaRPr lang="en-US" sz="900" kern="1200" dirty="0" smtClean="0">
                        <a:effectLst/>
                        <a:latin typeface="Calibri" panose="020F0502020204030204" pitchFamily="34" charset="0"/>
                      </a:endParaRPr>
                    </a:p>
                    <a:p>
                      <a:pPr marL="628650" marR="0" lvl="1"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dirty="0" smtClean="0">
                          <a:solidFill>
                            <a:schemeClr val="tx1"/>
                          </a:solidFill>
                          <a:effectLst/>
                          <a:latin typeface="Calibri" panose="020F0502020204030204" pitchFamily="34" charset="0"/>
                        </a:rPr>
                        <a:t>Reduced time to </a:t>
                      </a:r>
                      <a:r>
                        <a:rPr lang="en-US" sz="900" b="1" dirty="0" smtClean="0">
                          <a:solidFill>
                            <a:schemeClr val="tx1"/>
                          </a:solidFill>
                          <a:effectLst/>
                          <a:latin typeface="Calibri" panose="020F0502020204030204" pitchFamily="34" charset="0"/>
                        </a:rPr>
                        <a:t>first dev deployment to an average of 5hrs </a:t>
                      </a:r>
                    </a:p>
                    <a:p>
                      <a:pPr marL="628650" marR="0" lvl="1"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dirty="0" smtClean="0">
                          <a:effectLst/>
                          <a:latin typeface="Calibri" panose="020F0502020204030204" pitchFamily="34" charset="0"/>
                        </a:rPr>
                        <a:t>Regular</a:t>
                      </a:r>
                      <a:r>
                        <a:rPr lang="en-US" sz="900" baseline="0" dirty="0" smtClean="0">
                          <a:effectLst/>
                          <a:latin typeface="Calibri" panose="020F0502020204030204" pitchFamily="34" charset="0"/>
                        </a:rPr>
                        <a:t> newsletter to </a:t>
                      </a:r>
                      <a:r>
                        <a:rPr lang="en-US" sz="900" b="1" dirty="0" smtClean="0">
                          <a:effectLst/>
                          <a:latin typeface="Calibri" panose="020F0502020204030204" pitchFamily="34" charset="0"/>
                        </a:rPr>
                        <a:t>1148 subscribers, 63% email</a:t>
                      </a:r>
                      <a:r>
                        <a:rPr lang="en-US" sz="900" b="1" baseline="0" dirty="0" smtClean="0">
                          <a:effectLst/>
                          <a:latin typeface="Calibri" panose="020F0502020204030204" pitchFamily="34" charset="0"/>
                        </a:rPr>
                        <a:t> open rate</a:t>
                      </a:r>
                      <a:endParaRPr lang="en-US" sz="900" b="1" dirty="0">
                        <a:effectLst/>
                        <a:latin typeface="Calibri" panose="020F0502020204030204" pitchFamily="34" charset="0"/>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15000"/>
                        </a:lnSpc>
                        <a:spcBef>
                          <a:spcPts val="0"/>
                        </a:spcBef>
                        <a:spcAft>
                          <a:spcPts val="0"/>
                        </a:spcAft>
                        <a:buClrTx/>
                        <a:buSzTx/>
                        <a:buFont typeface="Arial" panose="020B0604020202020204" pitchFamily="34" charset="0"/>
                        <a:buNone/>
                        <a:tabLst/>
                        <a:defRPr/>
                      </a:pPr>
                      <a:r>
                        <a:rPr lang="en-US" sz="900" b="1" dirty="0" smtClean="0">
                          <a:effectLst/>
                          <a:latin typeface="Calibri" panose="020F0502020204030204" pitchFamily="34" charset="0"/>
                        </a:rPr>
                        <a:t>DevOps</a:t>
                      </a:r>
                      <a:endParaRPr lang="en-US" sz="900" b="1" dirty="0">
                        <a:effectLst/>
                        <a:latin typeface="Calibri" panose="020F0502020204030204" pitchFamily="34" charset="0"/>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947576">
                <a:tc>
                  <a:txBody>
                    <a:bodyPr/>
                    <a:lstStyle/>
                    <a:p>
                      <a:pPr marL="0" marR="0" algn="l" fontAlgn="b">
                        <a:lnSpc>
                          <a:spcPct val="115000"/>
                        </a:lnSpc>
                        <a:spcBef>
                          <a:spcPts val="0"/>
                        </a:spcBef>
                        <a:spcAft>
                          <a:spcPts val="0"/>
                        </a:spcAft>
                      </a:pPr>
                      <a:r>
                        <a:rPr lang="en-US" sz="900" b="1" dirty="0" smtClean="0">
                          <a:effectLst/>
                          <a:latin typeface="Calibri" panose="020F0502020204030204" pitchFamily="34" charset="0"/>
                          <a:ea typeface="Calibri"/>
                          <a:cs typeface="Times New Roman"/>
                        </a:rPr>
                        <a:t>Program Operations</a:t>
                      </a:r>
                      <a:endParaRPr lang="en-US" sz="900" b="1" dirty="0">
                        <a:effectLst/>
                        <a:latin typeface="Calibri" panose="020F0502020204030204" pitchFamily="34" charset="0"/>
                        <a:ea typeface="Calibri"/>
                        <a:cs typeface="Times New Roman"/>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dirty="0" smtClean="0">
                          <a:effectLst/>
                          <a:latin typeface="Calibri" panose="020F0502020204030204" pitchFamily="34" charset="0"/>
                        </a:rPr>
                        <a:t>Provide</a:t>
                      </a:r>
                      <a:r>
                        <a:rPr lang="en-US" sz="900" baseline="0" dirty="0" smtClean="0">
                          <a:effectLst/>
                          <a:latin typeface="Calibri" panose="020F0502020204030204" pitchFamily="34" charset="0"/>
                        </a:rPr>
                        <a:t> program </a:t>
                      </a:r>
                      <a:r>
                        <a:rPr lang="en-US" sz="900" b="1" baseline="0" dirty="0" smtClean="0">
                          <a:effectLst/>
                          <a:latin typeface="Calibri" panose="020F0502020204030204" pitchFamily="34" charset="0"/>
                        </a:rPr>
                        <a:t>vision and strategy</a:t>
                      </a:r>
                    </a:p>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dirty="0" smtClean="0">
                          <a:effectLst/>
                          <a:latin typeface="Calibri" panose="020F0502020204030204" pitchFamily="34" charset="0"/>
                        </a:rPr>
                        <a:t>Provide </a:t>
                      </a:r>
                      <a:r>
                        <a:rPr lang="en-US" sz="900" b="1" dirty="0" smtClean="0">
                          <a:effectLst/>
                          <a:latin typeface="Calibri" panose="020F0502020204030204" pitchFamily="34" charset="0"/>
                        </a:rPr>
                        <a:t>operational support </a:t>
                      </a:r>
                      <a:r>
                        <a:rPr lang="en-US" sz="900" dirty="0" smtClean="0">
                          <a:effectLst/>
                          <a:latin typeface="Calibri" panose="020F0502020204030204" pitchFamily="34" charset="0"/>
                        </a:rPr>
                        <a:t>across the program</a:t>
                      </a:r>
                    </a:p>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b="1" dirty="0" smtClean="0">
                          <a:effectLst/>
                          <a:latin typeface="Calibri" panose="020F0502020204030204" pitchFamily="34" charset="0"/>
                        </a:rPr>
                        <a:t>Governance</a:t>
                      </a:r>
                      <a:r>
                        <a:rPr lang="en-US" sz="900" dirty="0" smtClean="0">
                          <a:effectLst/>
                          <a:latin typeface="Calibri" panose="020F0502020204030204" pitchFamily="34" charset="0"/>
                        </a:rPr>
                        <a:t> of the program</a:t>
                      </a:r>
                    </a:p>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dirty="0" smtClean="0">
                          <a:effectLst/>
                          <a:latin typeface="Calibri" panose="020F0502020204030204" pitchFamily="34" charset="0"/>
                        </a:rPr>
                        <a:t>Program</a:t>
                      </a:r>
                      <a:r>
                        <a:rPr lang="en-US" sz="900" baseline="0" dirty="0" smtClean="0">
                          <a:effectLst/>
                          <a:latin typeface="Calibri" panose="020F0502020204030204" pitchFamily="34" charset="0"/>
                        </a:rPr>
                        <a:t> </a:t>
                      </a:r>
                      <a:r>
                        <a:rPr lang="en-US" sz="900" b="1" baseline="0" dirty="0" smtClean="0">
                          <a:effectLst/>
                          <a:latin typeface="Calibri" panose="020F0502020204030204" pitchFamily="34" charset="0"/>
                        </a:rPr>
                        <a:t>communications</a:t>
                      </a:r>
                      <a:endParaRPr lang="en-US" sz="900" b="1" dirty="0" smtClean="0">
                        <a:effectLst/>
                        <a:latin typeface="Calibri" panose="020F0502020204030204" pitchFamily="34" charset="0"/>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ctr" fontAlgn="b">
                        <a:lnSpc>
                          <a:spcPct val="115000"/>
                        </a:lnSpc>
                        <a:spcBef>
                          <a:spcPts val="0"/>
                        </a:spcBef>
                        <a:spcAft>
                          <a:spcPts val="0"/>
                        </a:spcAft>
                      </a:pPr>
                      <a:r>
                        <a:rPr lang="en-US" sz="900" b="0" kern="1200" dirty="0" smtClean="0">
                          <a:solidFill>
                            <a:schemeClr val="tx1"/>
                          </a:solidFill>
                          <a:effectLst/>
                          <a:latin typeface="Calibri" panose="020F0502020204030204" pitchFamily="34" charset="0"/>
                        </a:rPr>
                        <a:t>9 FTE</a:t>
                      </a:r>
                    </a:p>
                    <a:p>
                      <a:pPr marL="0" marR="0" algn="ctr" fontAlgn="b">
                        <a:lnSpc>
                          <a:spcPct val="115000"/>
                        </a:lnSpc>
                        <a:spcBef>
                          <a:spcPts val="0"/>
                        </a:spcBef>
                        <a:spcAft>
                          <a:spcPts val="0"/>
                        </a:spcAft>
                      </a:pPr>
                      <a:r>
                        <a:rPr lang="en-US" sz="900" b="0" kern="1200" dirty="0" smtClean="0">
                          <a:solidFill>
                            <a:schemeClr val="tx1"/>
                          </a:solidFill>
                          <a:effectLst/>
                          <a:latin typeface="Calibri" panose="020F0502020204030204" pitchFamily="34" charset="0"/>
                        </a:rPr>
                        <a:t>(+2</a:t>
                      </a:r>
                      <a:r>
                        <a:rPr lang="en-US" sz="900" b="0" kern="1200" baseline="0" dirty="0" smtClean="0">
                          <a:solidFill>
                            <a:schemeClr val="tx1"/>
                          </a:solidFill>
                          <a:effectLst/>
                          <a:latin typeface="Calibri" panose="020F0502020204030204" pitchFamily="34" charset="0"/>
                        </a:rPr>
                        <a:t> YoY)</a:t>
                      </a:r>
                      <a:endParaRPr lang="en-US" sz="900" b="0" kern="1200" dirty="0" smtClean="0">
                        <a:solidFill>
                          <a:schemeClr val="tx1"/>
                        </a:solidFill>
                        <a:effectLst/>
                        <a:latin typeface="Calibri" panose="020F0502020204030204" pitchFamily="34" charset="0"/>
                      </a:endParaRPr>
                    </a:p>
                  </a:txBody>
                  <a:tcPr marL="18212" marR="18212" marT="18212" marB="1821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l" fontAlgn="b">
                        <a:lnSpc>
                          <a:spcPct val="115000"/>
                        </a:lnSpc>
                        <a:spcBef>
                          <a:spcPts val="0"/>
                        </a:spcBef>
                        <a:spcAft>
                          <a:spcPts val="0"/>
                        </a:spcAft>
                      </a:pPr>
                      <a:r>
                        <a:rPr lang="en-US" sz="900" b="1" kern="1200" dirty="0" smtClean="0">
                          <a:effectLst/>
                          <a:latin typeface="Calibri" panose="020F0502020204030204" pitchFamily="34" charset="0"/>
                        </a:rPr>
                        <a:t>FTE:</a:t>
                      </a:r>
                      <a:r>
                        <a:rPr lang="en-US" sz="900" kern="1200" baseline="0" dirty="0" smtClean="0">
                          <a:effectLst/>
                          <a:latin typeface="Calibri" panose="020F0502020204030204" pitchFamily="34" charset="0"/>
                        </a:rPr>
                        <a:t> </a:t>
                      </a:r>
                    </a:p>
                    <a:p>
                      <a:pPr marL="0" marR="0" algn="l" fontAlgn="b">
                        <a:lnSpc>
                          <a:spcPct val="115000"/>
                        </a:lnSpc>
                        <a:spcBef>
                          <a:spcPts val="0"/>
                        </a:spcBef>
                        <a:spcAft>
                          <a:spcPts val="0"/>
                        </a:spcAft>
                      </a:pPr>
                      <a:r>
                        <a:rPr lang="en-US" sz="900" kern="1200" baseline="0" dirty="0" smtClean="0">
                          <a:effectLst/>
                          <a:latin typeface="Calibri" panose="020F0502020204030204" pitchFamily="34" charset="0"/>
                        </a:rPr>
                        <a:t>Current - </a:t>
                      </a:r>
                      <a:r>
                        <a:rPr lang="en-US" sz="900" kern="1200" dirty="0" smtClean="0">
                          <a:effectLst/>
                          <a:latin typeface="Calibri" panose="020F0502020204030204" pitchFamily="34" charset="0"/>
                        </a:rPr>
                        <a:t>$1.26MM </a:t>
                      </a:r>
                    </a:p>
                    <a:p>
                      <a:pPr marL="0" marR="0" algn="l" fontAlgn="b">
                        <a:lnSpc>
                          <a:spcPct val="115000"/>
                        </a:lnSpc>
                        <a:spcBef>
                          <a:spcPts val="0"/>
                        </a:spcBef>
                        <a:spcAft>
                          <a:spcPts val="0"/>
                        </a:spcAft>
                      </a:pPr>
                      <a:r>
                        <a:rPr lang="en-US" sz="900" kern="1200" dirty="0" smtClean="0">
                          <a:effectLst/>
                          <a:latin typeface="Calibri" panose="020F0502020204030204" pitchFamily="34" charset="0"/>
                        </a:rPr>
                        <a:t>Ongoing</a:t>
                      </a:r>
                      <a:r>
                        <a:rPr lang="en-US" sz="900" kern="1200" baseline="0" dirty="0" smtClean="0">
                          <a:effectLst/>
                          <a:latin typeface="Calibri" panose="020F0502020204030204" pitchFamily="34" charset="0"/>
                        </a:rPr>
                        <a:t> </a:t>
                      </a:r>
                      <a:r>
                        <a:rPr lang="en-US" sz="900" kern="1200" dirty="0" smtClean="0">
                          <a:effectLst/>
                          <a:latin typeface="Calibri" panose="020F0502020204030204" pitchFamily="34" charset="0"/>
                        </a:rPr>
                        <a:t>Incremental - $0.30MM</a:t>
                      </a:r>
                    </a:p>
                    <a:p>
                      <a:pPr marL="0" marR="0" algn="l" fontAlgn="b">
                        <a:lnSpc>
                          <a:spcPct val="115000"/>
                        </a:lnSpc>
                        <a:spcBef>
                          <a:spcPts val="0"/>
                        </a:spcBef>
                        <a:spcAft>
                          <a:spcPts val="0"/>
                        </a:spcAft>
                      </a:pPr>
                      <a:endParaRPr lang="en-US" sz="900" kern="1200" dirty="0" smtClean="0">
                        <a:effectLst/>
                        <a:latin typeface="Calibri" panose="020F0502020204030204" pitchFamily="34" charset="0"/>
                      </a:endParaRPr>
                    </a:p>
                    <a:p>
                      <a:pPr marL="0" marR="0" algn="l" fontAlgn="b">
                        <a:lnSpc>
                          <a:spcPct val="115000"/>
                        </a:lnSpc>
                        <a:spcBef>
                          <a:spcPts val="0"/>
                        </a:spcBef>
                        <a:spcAft>
                          <a:spcPts val="0"/>
                        </a:spcAft>
                      </a:pPr>
                      <a:r>
                        <a:rPr lang="en-US" sz="900" b="1" kern="1200" dirty="0" smtClean="0">
                          <a:effectLst/>
                          <a:latin typeface="Calibri" panose="020F0502020204030204" pitchFamily="34" charset="0"/>
                        </a:rPr>
                        <a:t>Real Estate Rental:</a:t>
                      </a:r>
                    </a:p>
                    <a:p>
                      <a:pPr marL="0" marR="0" algn="l" fontAlgn="b">
                        <a:lnSpc>
                          <a:spcPct val="115000"/>
                        </a:lnSpc>
                        <a:spcBef>
                          <a:spcPts val="0"/>
                        </a:spcBef>
                        <a:spcAft>
                          <a:spcPts val="0"/>
                        </a:spcAft>
                      </a:pPr>
                      <a:r>
                        <a:rPr lang="en-US" sz="900" kern="1200" dirty="0" smtClean="0">
                          <a:effectLst/>
                          <a:latin typeface="Calibri" panose="020F0502020204030204" pitchFamily="34" charset="0"/>
                        </a:rPr>
                        <a:t>Current –  $0.25MM</a:t>
                      </a:r>
                    </a:p>
                    <a:p>
                      <a:pPr marL="0" marR="0" algn="l" fontAlgn="b">
                        <a:lnSpc>
                          <a:spcPct val="115000"/>
                        </a:lnSpc>
                        <a:spcBef>
                          <a:spcPts val="0"/>
                        </a:spcBef>
                        <a:spcAft>
                          <a:spcPts val="0"/>
                        </a:spcAft>
                      </a:pPr>
                      <a:endParaRPr lang="en-US" sz="900" kern="1200" dirty="0" smtClean="0">
                        <a:effectLst/>
                        <a:latin typeface="Calibri" panose="020F0502020204030204" pitchFamily="34" charset="0"/>
                      </a:endParaRPr>
                    </a:p>
                    <a:p>
                      <a:pPr marL="0" marR="0" algn="l" fontAlgn="b">
                        <a:lnSpc>
                          <a:spcPct val="115000"/>
                        </a:lnSpc>
                        <a:spcBef>
                          <a:spcPts val="0"/>
                        </a:spcBef>
                        <a:spcAft>
                          <a:spcPts val="0"/>
                        </a:spcAft>
                      </a:pPr>
                      <a:r>
                        <a:rPr lang="en-US" sz="900" b="1" kern="1200" dirty="0" smtClean="0">
                          <a:effectLst/>
                          <a:latin typeface="Calibri" panose="020F0502020204030204" pitchFamily="34" charset="0"/>
                        </a:rPr>
                        <a:t>Travel &amp; Training:</a:t>
                      </a:r>
                    </a:p>
                    <a:p>
                      <a:pPr marL="0" marR="0" algn="l" fontAlgn="b">
                        <a:lnSpc>
                          <a:spcPct val="115000"/>
                        </a:lnSpc>
                        <a:spcBef>
                          <a:spcPts val="0"/>
                        </a:spcBef>
                        <a:spcAft>
                          <a:spcPts val="0"/>
                        </a:spcAft>
                      </a:pPr>
                      <a:r>
                        <a:rPr lang="en-US" sz="900" kern="1200" dirty="0" smtClean="0">
                          <a:effectLst/>
                          <a:latin typeface="Calibri" panose="020F0502020204030204" pitchFamily="34" charset="0"/>
                        </a:rPr>
                        <a:t>One time net new</a:t>
                      </a:r>
                      <a:r>
                        <a:rPr lang="en-US" sz="900" kern="1200" baseline="0" dirty="0" smtClean="0">
                          <a:effectLst/>
                          <a:latin typeface="Calibri" panose="020F0502020204030204" pitchFamily="34" charset="0"/>
                        </a:rPr>
                        <a:t> - $0.15MM</a:t>
                      </a:r>
                      <a:endParaRPr lang="en-US" sz="900" kern="1200" dirty="0" smtClean="0">
                        <a:effectLst/>
                        <a:latin typeface="Calibri" panose="020F0502020204030204" pitchFamily="34" charset="0"/>
                      </a:endParaRPr>
                    </a:p>
                    <a:p>
                      <a:pPr marL="0" marR="0" algn="l" fontAlgn="b">
                        <a:lnSpc>
                          <a:spcPct val="115000"/>
                        </a:lnSpc>
                        <a:spcBef>
                          <a:spcPts val="0"/>
                        </a:spcBef>
                        <a:spcAft>
                          <a:spcPts val="0"/>
                        </a:spcAft>
                      </a:pPr>
                      <a:r>
                        <a:rPr lang="en-US" sz="900" kern="1200" dirty="0" smtClean="0">
                          <a:effectLst/>
                          <a:latin typeface="Calibri" panose="020F0502020204030204" pitchFamily="34" charset="0"/>
                        </a:rPr>
                        <a:t> </a:t>
                      </a:r>
                      <a:endParaRPr lang="en-US" sz="900" dirty="0" smtClean="0">
                        <a:effectLst/>
                        <a:latin typeface="Calibri" panose="020F0502020204030204" pitchFamily="34" charset="0"/>
                      </a:endParaRPr>
                    </a:p>
                    <a:p>
                      <a:pPr marL="0" marR="0" algn="l" fontAlgn="b">
                        <a:lnSpc>
                          <a:spcPct val="115000"/>
                        </a:lnSpc>
                        <a:spcBef>
                          <a:spcPts val="0"/>
                        </a:spcBef>
                        <a:spcAft>
                          <a:spcPts val="0"/>
                        </a:spcAft>
                      </a:pPr>
                      <a:r>
                        <a:rPr lang="en-US" sz="900" b="1" kern="1200" dirty="0" smtClean="0">
                          <a:effectLst/>
                          <a:latin typeface="Calibri" panose="020F0502020204030204" pitchFamily="34" charset="0"/>
                        </a:rPr>
                        <a:t>Total: $1.96MM (NIE – $1.81MM)</a:t>
                      </a:r>
                      <a:endParaRPr lang="en-US" sz="900" b="1" dirty="0" smtClean="0">
                        <a:effectLst/>
                        <a:latin typeface="Calibri" panose="020F0502020204030204" pitchFamily="34" charset="0"/>
                        <a:ea typeface="Calibri"/>
                        <a:cs typeface="Times New Roman"/>
                      </a:endParaRPr>
                    </a:p>
                  </a:txBody>
                  <a:tcPr marL="18212" marR="18212" marT="18212" marB="1821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fontAlgn="b">
                        <a:lnSpc>
                          <a:spcPct val="115000"/>
                        </a:lnSpc>
                        <a:spcBef>
                          <a:spcPts val="0"/>
                        </a:spcBef>
                        <a:spcAft>
                          <a:spcPts val="0"/>
                        </a:spcAft>
                        <a:buFont typeface="Arial" panose="020B0604020202020204" pitchFamily="34" charset="0"/>
                        <a:buChar char="•"/>
                      </a:pPr>
                      <a:r>
                        <a:rPr lang="en-US" sz="900" dirty="0" smtClean="0">
                          <a:effectLst/>
                          <a:latin typeface="Calibri" panose="020F0502020204030204" pitchFamily="34" charset="0"/>
                        </a:rPr>
                        <a:t>Ensures</a:t>
                      </a:r>
                      <a:r>
                        <a:rPr lang="en-US" sz="900" baseline="0" dirty="0" smtClean="0">
                          <a:effectLst/>
                          <a:latin typeface="Calibri" panose="020F0502020204030204" pitchFamily="34" charset="0"/>
                        </a:rPr>
                        <a:t> </a:t>
                      </a:r>
                      <a:r>
                        <a:rPr lang="en-US" sz="900" b="1" baseline="0" dirty="0" smtClean="0">
                          <a:effectLst/>
                          <a:latin typeface="Calibri" panose="020F0502020204030204" pitchFamily="34" charset="0"/>
                        </a:rPr>
                        <a:t>execution of the program strategy</a:t>
                      </a:r>
                    </a:p>
                    <a:p>
                      <a:pPr marL="171450" marR="0" lvl="0" indent="-171450" algn="l" fontAlgn="b">
                        <a:lnSpc>
                          <a:spcPct val="115000"/>
                        </a:lnSpc>
                        <a:spcBef>
                          <a:spcPts val="0"/>
                        </a:spcBef>
                        <a:spcAft>
                          <a:spcPts val="0"/>
                        </a:spcAft>
                        <a:buFont typeface="Arial" panose="020B0604020202020204" pitchFamily="34" charset="0"/>
                        <a:buChar char="•"/>
                      </a:pPr>
                      <a:r>
                        <a:rPr lang="en-US" sz="900" baseline="0" dirty="0" smtClean="0">
                          <a:effectLst/>
                          <a:latin typeface="Calibri" panose="020F0502020204030204" pitchFamily="34" charset="0"/>
                        </a:rPr>
                        <a:t>Provide </a:t>
                      </a:r>
                      <a:r>
                        <a:rPr lang="en-US" sz="900" b="1" baseline="0" dirty="0" smtClean="0">
                          <a:effectLst/>
                          <a:latin typeface="Calibri" panose="020F0502020204030204" pitchFamily="34" charset="0"/>
                        </a:rPr>
                        <a:t>operational support </a:t>
                      </a:r>
                      <a:r>
                        <a:rPr lang="en-US" sz="900" baseline="0" dirty="0" smtClean="0">
                          <a:effectLst/>
                          <a:latin typeface="Calibri" panose="020F0502020204030204" pitchFamily="34" charset="0"/>
                        </a:rPr>
                        <a:t>to enable team to execute strategy</a:t>
                      </a:r>
                    </a:p>
                    <a:p>
                      <a:pPr marL="171450" marR="0" lvl="0" indent="-171450" algn="l" fontAlgn="b">
                        <a:lnSpc>
                          <a:spcPct val="115000"/>
                        </a:lnSpc>
                        <a:spcBef>
                          <a:spcPts val="0"/>
                        </a:spcBef>
                        <a:spcAft>
                          <a:spcPts val="0"/>
                        </a:spcAft>
                        <a:buFont typeface="Arial" panose="020B0604020202020204" pitchFamily="34" charset="0"/>
                        <a:buChar char="•"/>
                      </a:pPr>
                      <a:r>
                        <a:rPr lang="en-US" sz="900" b="1" baseline="0" dirty="0" smtClean="0">
                          <a:effectLst/>
                          <a:latin typeface="Calibri" panose="020F0502020204030204" pitchFamily="34" charset="0"/>
                        </a:rPr>
                        <a:t>Establish communications and relations </a:t>
                      </a:r>
                      <a:r>
                        <a:rPr lang="en-US" sz="900" baseline="0" dirty="0" smtClean="0">
                          <a:effectLst/>
                          <a:latin typeface="Calibri" panose="020F0502020204030204" pitchFamily="34" charset="0"/>
                        </a:rPr>
                        <a:t>with other programs and business units</a:t>
                      </a:r>
                      <a:endParaRPr lang="en-US" sz="900" dirty="0">
                        <a:effectLst/>
                        <a:latin typeface="Calibri" panose="020F0502020204030204" pitchFamily="34" charset="0"/>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ctr" fontAlgn="b">
                        <a:lnSpc>
                          <a:spcPct val="115000"/>
                        </a:lnSpc>
                        <a:spcBef>
                          <a:spcPts val="0"/>
                        </a:spcBef>
                        <a:spcAft>
                          <a:spcPts val="0"/>
                        </a:spcAft>
                        <a:buFont typeface="Arial" panose="020B0604020202020204" pitchFamily="34" charset="0"/>
                        <a:buChar char="•"/>
                      </a:pPr>
                      <a:endParaRPr lang="en-US" sz="900" dirty="0">
                        <a:effectLst/>
                        <a:latin typeface="Calibri" panose="020F0502020204030204" pitchFamily="34" charset="0"/>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947576">
                <a:tc>
                  <a:txBody>
                    <a:bodyPr/>
                    <a:lstStyle/>
                    <a:p>
                      <a:pPr marL="0" marR="0" algn="l" fontAlgn="b">
                        <a:lnSpc>
                          <a:spcPct val="115000"/>
                        </a:lnSpc>
                        <a:spcBef>
                          <a:spcPts val="0"/>
                        </a:spcBef>
                        <a:spcAft>
                          <a:spcPts val="0"/>
                        </a:spcAft>
                      </a:pPr>
                      <a:r>
                        <a:rPr lang="en-US" sz="900" b="1" kern="1200" dirty="0" smtClean="0">
                          <a:effectLst/>
                          <a:latin typeface="Calibri" panose="020F0502020204030204" pitchFamily="34" charset="0"/>
                        </a:rPr>
                        <a:t>Private Cloud - Database </a:t>
                      </a:r>
                      <a:r>
                        <a:rPr lang="en-US" sz="900" b="1" kern="1200" dirty="0">
                          <a:effectLst/>
                          <a:latin typeface="Calibri" panose="020F0502020204030204" pitchFamily="34" charset="0"/>
                        </a:rPr>
                        <a:t>as a Service</a:t>
                      </a:r>
                      <a:endParaRPr lang="en-US" sz="900" b="1" dirty="0">
                        <a:effectLst/>
                        <a:latin typeface="Calibri" panose="020F0502020204030204" pitchFamily="34" charset="0"/>
                        <a:ea typeface="Calibri"/>
                        <a:cs typeface="Times New Roman"/>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kern="1200" baseline="0" dirty="0" smtClean="0">
                          <a:effectLst/>
                          <a:latin typeface="Calibri" panose="020F0502020204030204" pitchFamily="34" charset="0"/>
                          <a:ea typeface="Times New Roman"/>
                        </a:rPr>
                        <a:t>Significantly </a:t>
                      </a:r>
                      <a:r>
                        <a:rPr lang="en-US" sz="900" b="1" kern="1200" baseline="0" dirty="0" smtClean="0">
                          <a:effectLst/>
                          <a:latin typeface="Calibri" panose="020F0502020204030204" pitchFamily="34" charset="0"/>
                          <a:ea typeface="Times New Roman"/>
                        </a:rPr>
                        <a:t>reduce time </a:t>
                      </a:r>
                      <a:r>
                        <a:rPr lang="en-US" sz="900" kern="1200" baseline="0" dirty="0" smtClean="0">
                          <a:effectLst/>
                          <a:latin typeface="Calibri" panose="020F0502020204030204" pitchFamily="34" charset="0"/>
                          <a:ea typeface="Times New Roman"/>
                        </a:rPr>
                        <a:t>for developers to </a:t>
                      </a:r>
                      <a:r>
                        <a:rPr lang="en-US" sz="900" b="1" kern="1200" baseline="0" dirty="0" smtClean="0">
                          <a:effectLst/>
                          <a:latin typeface="Calibri" panose="020F0502020204030204" pitchFamily="34" charset="0"/>
                          <a:ea typeface="Times New Roman"/>
                        </a:rPr>
                        <a:t>obtain a SQL database </a:t>
                      </a:r>
                    </a:p>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kern="1200" baseline="0" dirty="0" smtClean="0">
                          <a:effectLst/>
                          <a:latin typeface="Calibri" panose="020F0502020204030204" pitchFamily="34" charset="0"/>
                          <a:ea typeface="Times New Roman"/>
                        </a:rPr>
                        <a:t>Provide </a:t>
                      </a:r>
                      <a:r>
                        <a:rPr lang="en-US" sz="900" b="1" kern="1200" baseline="0" dirty="0" smtClean="0">
                          <a:effectLst/>
                          <a:latin typeface="Calibri" panose="020F0502020204030204" pitchFamily="34" charset="0"/>
                          <a:ea typeface="Times New Roman"/>
                        </a:rPr>
                        <a:t>self serve capabilities </a:t>
                      </a:r>
                      <a:r>
                        <a:rPr lang="en-US" sz="900" kern="1200" baseline="0" dirty="0" smtClean="0">
                          <a:effectLst/>
                          <a:latin typeface="Calibri" panose="020F0502020204030204" pitchFamily="34" charset="0"/>
                          <a:ea typeface="Times New Roman"/>
                        </a:rPr>
                        <a:t>for teams to </a:t>
                      </a:r>
                      <a:r>
                        <a:rPr lang="en-US" sz="900" b="1" kern="1200" baseline="0" dirty="0" smtClean="0">
                          <a:effectLst/>
                          <a:latin typeface="Calibri" panose="020F0502020204030204" pitchFamily="34" charset="0"/>
                          <a:ea typeface="Times New Roman"/>
                        </a:rPr>
                        <a:t>create, test and deploy a database</a:t>
                      </a:r>
                      <a:r>
                        <a:rPr lang="en-US" sz="900" b="0" kern="1200" baseline="0" dirty="0" smtClean="0">
                          <a:effectLst/>
                          <a:latin typeface="Calibri" panose="020F0502020204030204" pitchFamily="34" charset="0"/>
                          <a:ea typeface="Times New Roman"/>
                        </a:rPr>
                        <a:t> while adhering</a:t>
                      </a:r>
                      <a:r>
                        <a:rPr lang="en-US" sz="900" b="1" kern="1200" baseline="0" dirty="0" smtClean="0">
                          <a:effectLst/>
                          <a:latin typeface="Calibri" panose="020F0502020204030204" pitchFamily="34" charset="0"/>
                          <a:ea typeface="Times New Roman"/>
                        </a:rPr>
                        <a:t> </a:t>
                      </a:r>
                      <a:r>
                        <a:rPr lang="en-US" sz="900" kern="1200" baseline="0" dirty="0" smtClean="0">
                          <a:effectLst/>
                          <a:latin typeface="Calibri" panose="020F0502020204030204" pitchFamily="34" charset="0"/>
                          <a:ea typeface="Times New Roman"/>
                        </a:rPr>
                        <a:t>to governance and change control standards</a:t>
                      </a:r>
                    </a:p>
                    <a:p>
                      <a:pPr marL="171450" marR="0" lvl="0" indent="-171450" algn="l" fontAlgn="b">
                        <a:lnSpc>
                          <a:spcPct val="115000"/>
                        </a:lnSpc>
                        <a:spcBef>
                          <a:spcPts val="0"/>
                        </a:spcBef>
                        <a:spcAft>
                          <a:spcPts val="0"/>
                        </a:spcAft>
                        <a:buFont typeface="Arial" panose="020B0604020202020204" pitchFamily="34" charset="0"/>
                        <a:buChar char="•"/>
                      </a:pPr>
                      <a:r>
                        <a:rPr lang="en-US" sz="900" b="0" kern="1200" dirty="0" smtClean="0">
                          <a:effectLst/>
                          <a:latin typeface="Calibri" panose="020F0502020204030204" pitchFamily="34" charset="0"/>
                        </a:rPr>
                        <a:t>Developers access a </a:t>
                      </a:r>
                      <a:r>
                        <a:rPr lang="en-US" sz="900" b="1" kern="1200" dirty="0" smtClean="0">
                          <a:effectLst/>
                          <a:latin typeface="Calibri" panose="020F0502020204030204" pitchFamily="34" charset="0"/>
                        </a:rPr>
                        <a:t>new database in minutes</a:t>
                      </a:r>
                      <a:r>
                        <a:rPr lang="en-US" sz="900" b="0" kern="1200" dirty="0" smtClean="0">
                          <a:effectLst/>
                          <a:latin typeface="Calibri" panose="020F0502020204030204" pitchFamily="34" charset="0"/>
                        </a:rPr>
                        <a:t> versus</a:t>
                      </a:r>
                      <a:r>
                        <a:rPr lang="en-US" sz="900" b="0" kern="1200" baseline="0" dirty="0" smtClean="0">
                          <a:effectLst/>
                          <a:latin typeface="Calibri" panose="020F0502020204030204" pitchFamily="34" charset="0"/>
                        </a:rPr>
                        <a:t> weeks</a:t>
                      </a:r>
                    </a:p>
                    <a:p>
                      <a:pPr marL="171450" marR="0" lvl="0" indent="-171450" algn="l" fontAlgn="b">
                        <a:lnSpc>
                          <a:spcPct val="115000"/>
                        </a:lnSpc>
                        <a:spcBef>
                          <a:spcPts val="0"/>
                        </a:spcBef>
                        <a:spcAft>
                          <a:spcPts val="0"/>
                        </a:spcAft>
                        <a:buFont typeface="Arial" panose="020B0604020202020204" pitchFamily="34" charset="0"/>
                        <a:buChar char="•"/>
                      </a:pPr>
                      <a:r>
                        <a:rPr lang="en-US" sz="900" b="0" kern="1200" baseline="0" dirty="0" smtClean="0">
                          <a:effectLst/>
                          <a:latin typeface="Calibri" panose="020F0502020204030204" pitchFamily="34" charset="0"/>
                        </a:rPr>
                        <a:t>Developers make</a:t>
                      </a:r>
                      <a:r>
                        <a:rPr lang="en-US" sz="900" b="1" kern="1200" baseline="0" dirty="0" smtClean="0">
                          <a:effectLst/>
                          <a:latin typeface="Calibri" panose="020F0502020204030204" pitchFamily="34" charset="0"/>
                        </a:rPr>
                        <a:t> changes to databases </a:t>
                      </a:r>
                      <a:r>
                        <a:rPr lang="en-US" sz="900" b="0" kern="1200" baseline="0" dirty="0" smtClean="0">
                          <a:effectLst/>
                          <a:latin typeface="Calibri" panose="020F0502020204030204" pitchFamily="34" charset="0"/>
                        </a:rPr>
                        <a:t>in </a:t>
                      </a:r>
                      <a:r>
                        <a:rPr lang="en-US" sz="900" b="1" kern="1200" baseline="0" dirty="0" smtClean="0">
                          <a:effectLst/>
                          <a:latin typeface="Calibri" panose="020F0502020204030204" pitchFamily="34" charset="0"/>
                        </a:rPr>
                        <a:t>minutes</a:t>
                      </a:r>
                      <a:r>
                        <a:rPr lang="en-US" sz="900" b="0" kern="1200" baseline="0" dirty="0" smtClean="0">
                          <a:effectLst/>
                          <a:latin typeface="Calibri" panose="020F0502020204030204" pitchFamily="34" charset="0"/>
                        </a:rPr>
                        <a:t> versus days</a:t>
                      </a:r>
                      <a:endParaRPr lang="en-US" sz="900" b="0" kern="1200" dirty="0" smtClean="0">
                        <a:effectLst/>
                        <a:latin typeface="Calibri" panose="020F0502020204030204" pitchFamily="34" charset="0"/>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ctr" fontAlgn="b">
                        <a:lnSpc>
                          <a:spcPct val="115000"/>
                        </a:lnSpc>
                        <a:spcBef>
                          <a:spcPts val="0"/>
                        </a:spcBef>
                        <a:spcAft>
                          <a:spcPts val="0"/>
                        </a:spcAft>
                      </a:pPr>
                      <a:r>
                        <a:rPr lang="en-US" sz="900" dirty="0" smtClean="0">
                          <a:effectLst/>
                          <a:latin typeface="Calibri" panose="020F0502020204030204" pitchFamily="34" charset="0"/>
                          <a:ea typeface="Calibri"/>
                          <a:cs typeface="Times New Roman"/>
                        </a:rPr>
                        <a:t>Augmented by GTI</a:t>
                      </a:r>
                      <a:endParaRPr lang="en-US" sz="900" dirty="0">
                        <a:effectLst/>
                        <a:latin typeface="Calibri" panose="020F0502020204030204" pitchFamily="34" charset="0"/>
                        <a:ea typeface="Calibri"/>
                        <a:cs typeface="Times New Roman"/>
                      </a:endParaRPr>
                    </a:p>
                  </a:txBody>
                  <a:tcPr marL="18212" marR="18212" marT="18212" marB="1821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l" fontAlgn="b">
                        <a:lnSpc>
                          <a:spcPct val="115000"/>
                        </a:lnSpc>
                        <a:spcBef>
                          <a:spcPts val="0"/>
                        </a:spcBef>
                        <a:spcAft>
                          <a:spcPts val="0"/>
                        </a:spcAft>
                      </a:pPr>
                      <a:endParaRPr lang="en-US" sz="900" b="1" kern="1200" dirty="0" smtClean="0">
                        <a:effectLst/>
                        <a:latin typeface="Calibri" panose="020F0502020204030204" pitchFamily="34" charset="0"/>
                      </a:endParaRPr>
                    </a:p>
                    <a:p>
                      <a:pPr marL="0" marR="0" algn="l" fontAlgn="b">
                        <a:lnSpc>
                          <a:spcPct val="115000"/>
                        </a:lnSpc>
                        <a:spcBef>
                          <a:spcPts val="0"/>
                        </a:spcBef>
                        <a:spcAft>
                          <a:spcPts val="0"/>
                        </a:spcAft>
                      </a:pPr>
                      <a:r>
                        <a:rPr lang="en-US" sz="900" b="1" kern="1200" dirty="0" smtClean="0">
                          <a:effectLst/>
                          <a:latin typeface="Calibri" panose="020F0502020204030204" pitchFamily="34" charset="0"/>
                        </a:rPr>
                        <a:t>Hardware (GTI):</a:t>
                      </a:r>
                      <a:r>
                        <a:rPr lang="en-US" sz="900" kern="1200" baseline="0" dirty="0" smtClean="0">
                          <a:effectLst/>
                          <a:latin typeface="Calibri" panose="020F0502020204030204" pitchFamily="34" charset="0"/>
                        </a:rPr>
                        <a:t> </a:t>
                      </a:r>
                    </a:p>
                    <a:p>
                      <a:pPr marL="0" marR="0" algn="l" fontAlgn="b">
                        <a:lnSpc>
                          <a:spcPct val="115000"/>
                        </a:lnSpc>
                        <a:spcBef>
                          <a:spcPts val="0"/>
                        </a:spcBef>
                        <a:spcAft>
                          <a:spcPts val="0"/>
                        </a:spcAft>
                      </a:pPr>
                      <a:r>
                        <a:rPr lang="en-US" sz="900" kern="1200" baseline="0" dirty="0" smtClean="0">
                          <a:effectLst/>
                          <a:latin typeface="Calibri" panose="020F0502020204030204" pitchFamily="34" charset="0"/>
                        </a:rPr>
                        <a:t>One time net new - </a:t>
                      </a:r>
                      <a:r>
                        <a:rPr lang="en-US" sz="900" kern="1200" dirty="0" smtClean="0">
                          <a:effectLst/>
                          <a:latin typeface="Calibri" panose="020F0502020204030204" pitchFamily="34" charset="0"/>
                        </a:rPr>
                        <a:t>$1.00MM</a:t>
                      </a:r>
                    </a:p>
                    <a:p>
                      <a:pPr marL="0" marR="0" algn="l" fontAlgn="b">
                        <a:lnSpc>
                          <a:spcPct val="115000"/>
                        </a:lnSpc>
                        <a:spcBef>
                          <a:spcPts val="0"/>
                        </a:spcBef>
                        <a:spcAft>
                          <a:spcPts val="0"/>
                        </a:spcAft>
                      </a:pPr>
                      <a:endParaRPr lang="en-US" sz="900" dirty="0" smtClean="0">
                        <a:effectLst/>
                        <a:latin typeface="Calibri" panose="020F0502020204030204" pitchFamily="34" charset="0"/>
                      </a:endParaRPr>
                    </a:p>
                    <a:p>
                      <a:pPr marL="0" marR="0" algn="l" fontAlgn="b">
                        <a:lnSpc>
                          <a:spcPct val="115000"/>
                        </a:lnSpc>
                        <a:spcBef>
                          <a:spcPts val="0"/>
                        </a:spcBef>
                        <a:spcAft>
                          <a:spcPts val="0"/>
                        </a:spcAft>
                      </a:pPr>
                      <a:r>
                        <a:rPr lang="en-US" sz="900" b="1" kern="1200" dirty="0" smtClean="0">
                          <a:effectLst/>
                          <a:latin typeface="Calibri" panose="020F0502020204030204" pitchFamily="34" charset="0"/>
                        </a:rPr>
                        <a:t>Software (GTI):</a:t>
                      </a:r>
                      <a:r>
                        <a:rPr lang="en-US" sz="900" kern="1200" baseline="0" dirty="0" smtClean="0">
                          <a:effectLst/>
                          <a:latin typeface="Calibri" panose="020F0502020204030204" pitchFamily="34" charset="0"/>
                        </a:rPr>
                        <a:t> </a:t>
                      </a:r>
                    </a:p>
                    <a:p>
                      <a:pPr marL="0" marR="0" algn="l" fontAlgn="b">
                        <a:lnSpc>
                          <a:spcPct val="115000"/>
                        </a:lnSpc>
                        <a:spcBef>
                          <a:spcPts val="0"/>
                        </a:spcBef>
                        <a:spcAft>
                          <a:spcPts val="0"/>
                        </a:spcAft>
                      </a:pPr>
                      <a:r>
                        <a:rPr lang="en-US" sz="900" kern="1200" baseline="0" dirty="0" smtClean="0">
                          <a:effectLst/>
                          <a:latin typeface="Calibri" panose="020F0502020204030204" pitchFamily="34" charset="0"/>
                        </a:rPr>
                        <a:t>Ongoing net new - </a:t>
                      </a:r>
                      <a:r>
                        <a:rPr lang="en-US" sz="900" kern="1200" dirty="0" smtClean="0">
                          <a:effectLst/>
                          <a:latin typeface="Calibri" panose="020F0502020204030204" pitchFamily="34" charset="0"/>
                        </a:rPr>
                        <a:t>$1.00MM</a:t>
                      </a:r>
                      <a:endParaRPr lang="en-US" sz="900" dirty="0" smtClean="0">
                        <a:effectLst/>
                        <a:latin typeface="Calibri" panose="020F0502020204030204" pitchFamily="34" charset="0"/>
                      </a:endParaRPr>
                    </a:p>
                    <a:p>
                      <a:pPr marL="0" marR="0" algn="l" fontAlgn="b">
                        <a:lnSpc>
                          <a:spcPct val="115000"/>
                        </a:lnSpc>
                        <a:spcBef>
                          <a:spcPts val="0"/>
                        </a:spcBef>
                        <a:spcAft>
                          <a:spcPts val="0"/>
                        </a:spcAft>
                      </a:pPr>
                      <a:r>
                        <a:rPr lang="en-US" sz="900" kern="1200" dirty="0" smtClean="0">
                          <a:effectLst/>
                          <a:latin typeface="Calibri" panose="020F0502020204030204" pitchFamily="34" charset="0"/>
                        </a:rPr>
                        <a:t> </a:t>
                      </a:r>
                      <a:endParaRPr lang="en-US" sz="900" dirty="0" smtClean="0">
                        <a:effectLst/>
                        <a:latin typeface="Calibri" panose="020F0502020204030204" pitchFamily="34" charset="0"/>
                      </a:endParaRPr>
                    </a:p>
                    <a:p>
                      <a:pPr marL="0" marR="0" algn="l" fontAlgn="b">
                        <a:lnSpc>
                          <a:spcPct val="115000"/>
                        </a:lnSpc>
                        <a:spcBef>
                          <a:spcPts val="0"/>
                        </a:spcBef>
                        <a:spcAft>
                          <a:spcPts val="0"/>
                        </a:spcAft>
                      </a:pPr>
                      <a:r>
                        <a:rPr lang="en-US" sz="900" b="1" kern="1200" dirty="0" smtClean="0">
                          <a:effectLst/>
                          <a:latin typeface="Calibri" panose="020F0502020204030204" pitchFamily="34" charset="0"/>
                        </a:rPr>
                        <a:t>Total (GTI): $2.00MM (NIE - $1.25MM)</a:t>
                      </a:r>
                      <a:endParaRPr lang="en-US" sz="900" b="1" dirty="0">
                        <a:effectLst/>
                        <a:latin typeface="Calibri" panose="020F0502020204030204" pitchFamily="34" charset="0"/>
                        <a:ea typeface="Calibri"/>
                        <a:cs typeface="Times New Roman"/>
                      </a:endParaRPr>
                    </a:p>
                  </a:txBody>
                  <a:tcPr marL="18212" marR="18212" marT="18212" marB="1821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b="1" baseline="0" dirty="0" smtClean="0">
                          <a:effectLst/>
                          <a:latin typeface="Calibri" panose="020F0502020204030204" pitchFamily="34" charset="0"/>
                        </a:rPr>
                        <a:t>Required by Omni </a:t>
                      </a:r>
                      <a:r>
                        <a:rPr lang="en-US" sz="900" b="0" baseline="0" dirty="0" smtClean="0">
                          <a:effectLst/>
                          <a:latin typeface="Calibri" panose="020F0502020204030204" pitchFamily="34" charset="0"/>
                        </a:rPr>
                        <a:t>for delivery of journeys</a:t>
                      </a:r>
                    </a:p>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b="1" kern="1200" dirty="0" smtClean="0">
                          <a:effectLst/>
                          <a:latin typeface="Calibri" panose="020F0502020204030204" pitchFamily="34" charset="0"/>
                        </a:rPr>
                        <a:t>Potential for 1000+ developers </a:t>
                      </a:r>
                      <a:r>
                        <a:rPr lang="en-US" sz="900" kern="1200" dirty="0" smtClean="0">
                          <a:effectLst/>
                          <a:latin typeface="Calibri" panose="020F0502020204030204" pitchFamily="34" charset="0"/>
                        </a:rPr>
                        <a:t>to make use of this service</a:t>
                      </a:r>
                    </a:p>
                    <a:p>
                      <a:pPr marL="171450" marR="0" lvl="0" indent="-171450" algn="l" fontAlgn="b">
                        <a:lnSpc>
                          <a:spcPct val="115000"/>
                        </a:lnSpc>
                        <a:spcBef>
                          <a:spcPts val="0"/>
                        </a:spcBef>
                        <a:spcAft>
                          <a:spcPts val="0"/>
                        </a:spcAft>
                        <a:buFont typeface="Arial" panose="020B0604020202020204" pitchFamily="34" charset="0"/>
                        <a:buChar char="•"/>
                      </a:pPr>
                      <a:r>
                        <a:rPr lang="en-US" sz="900" b="1" kern="1200" dirty="0" smtClean="0">
                          <a:effectLst/>
                          <a:latin typeface="Calibri" panose="020F0502020204030204" pitchFamily="34" charset="0"/>
                        </a:rPr>
                        <a:t>Significant demand</a:t>
                      </a:r>
                      <a:r>
                        <a:rPr lang="en-US" sz="900" kern="1200" dirty="0" smtClean="0">
                          <a:effectLst/>
                          <a:latin typeface="Calibri" panose="020F0502020204030204" pitchFamily="34" charset="0"/>
                        </a:rPr>
                        <a:t> by application teams especially Digital</a:t>
                      </a:r>
                    </a:p>
                    <a:p>
                      <a:pPr marL="171450" marR="0" lvl="0" indent="-171450" algn="l" fontAlgn="b">
                        <a:lnSpc>
                          <a:spcPct val="115000"/>
                        </a:lnSpc>
                        <a:spcBef>
                          <a:spcPts val="0"/>
                        </a:spcBef>
                        <a:spcAft>
                          <a:spcPts val="0"/>
                        </a:spcAft>
                        <a:buFont typeface="Arial" panose="020B0604020202020204" pitchFamily="34" charset="0"/>
                        <a:buChar char="•"/>
                      </a:pPr>
                      <a:r>
                        <a:rPr lang="en-US" sz="900" kern="1200" dirty="0" smtClean="0">
                          <a:effectLst/>
                          <a:latin typeface="Calibri" panose="020F0502020204030204" pitchFamily="34" charset="0"/>
                        </a:rPr>
                        <a:t>Presents a significant </a:t>
                      </a:r>
                      <a:r>
                        <a:rPr lang="en-US" sz="900" b="1" kern="1200" dirty="0" smtClean="0">
                          <a:effectLst/>
                          <a:latin typeface="Calibri" panose="020F0502020204030204" pitchFamily="34" charset="0"/>
                        </a:rPr>
                        <a:t>value proposition</a:t>
                      </a:r>
                      <a:r>
                        <a:rPr lang="en-US" sz="900" kern="1200" dirty="0" smtClean="0">
                          <a:effectLst/>
                          <a:latin typeface="Calibri" panose="020F0502020204030204" pitchFamily="34" charset="0"/>
                        </a:rPr>
                        <a:t> to encourage application teams to adopt the platform</a:t>
                      </a: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fontAlgn="b">
                        <a:lnSpc>
                          <a:spcPct val="115000"/>
                        </a:lnSpc>
                        <a:spcBef>
                          <a:spcPts val="0"/>
                        </a:spcBef>
                        <a:spcAft>
                          <a:spcPts val="0"/>
                        </a:spcAft>
                        <a:buFont typeface="Arial" panose="020B0604020202020204" pitchFamily="34" charset="0"/>
                        <a:buNone/>
                      </a:pPr>
                      <a:r>
                        <a:rPr lang="en-US" sz="900" b="1" kern="1200" dirty="0" smtClean="0">
                          <a:effectLst/>
                          <a:latin typeface="Calibri" panose="020F0502020204030204" pitchFamily="34" charset="0"/>
                        </a:rPr>
                        <a:t>GTI</a:t>
                      </a: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1751958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1F6CB5"/>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2860964" y="1916206"/>
            <a:ext cx="6470073" cy="1425483"/>
          </a:xfrm>
        </p:spPr>
        <p:txBody>
          <a:bodyPr anchor="ctr"/>
          <a:lstStyle/>
          <a:p>
            <a:r>
              <a:rPr lang="en-GB" sz="4400" dirty="0"/>
              <a:t>WMTS Business Plan by Capability 2019</a:t>
            </a:r>
          </a:p>
        </p:txBody>
      </p:sp>
      <p:sp>
        <p:nvSpPr>
          <p:cNvPr id="7" name="Rectangle 6"/>
          <p:cNvSpPr/>
          <p:nvPr/>
        </p:nvSpPr>
        <p:spPr>
          <a:xfrm>
            <a:off x="4683063" y="3666248"/>
            <a:ext cx="2825874" cy="496290"/>
          </a:xfrm>
          <a:prstGeom prst="rect">
            <a:avLst/>
          </a:prstGeom>
          <a:noFill/>
        </p:spPr>
        <p:txBody>
          <a:bodyPr wrap="square" rtlCol="0" anchor="ctr">
            <a:spAutoFit/>
          </a:bodyPr>
          <a:lstStyle/>
          <a:p>
            <a:pPr algn="ctr">
              <a:spcAft>
                <a:spcPts val="1200"/>
              </a:spcAft>
            </a:pPr>
            <a:r>
              <a:rPr lang="en-US" sz="2625" b="1" dirty="0">
                <a:solidFill>
                  <a:prstClr val="white"/>
                </a:solidFill>
                <a:latin typeface="Myriad Pro" panose="020B0503030403020204" pitchFamily="34" charset="0"/>
                <a:cs typeface="Segoe UI Semilight" panose="020B0402040204020203" pitchFamily="34" charset="0"/>
              </a:rPr>
              <a:t>Rick Hariman</a:t>
            </a:r>
            <a:endParaRPr lang="en-CA" sz="2625" b="1" dirty="0">
              <a:solidFill>
                <a:prstClr val="white"/>
              </a:solidFill>
              <a:latin typeface="Myriad Pro" panose="020B0503030403020204" pitchFamily="34" charset="0"/>
              <a:cs typeface="Segoe UI Semilight" panose="020B0402040204020203" pitchFamily="34" charset="0"/>
            </a:endParaRPr>
          </a:p>
        </p:txBody>
      </p:sp>
      <p:cxnSp>
        <p:nvCxnSpPr>
          <p:cNvPr id="9" name="Straight Connector 8"/>
          <p:cNvCxnSpPr/>
          <p:nvPr/>
        </p:nvCxnSpPr>
        <p:spPr>
          <a:xfrm>
            <a:off x="4035963" y="4259737"/>
            <a:ext cx="412007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683063" y="4393308"/>
            <a:ext cx="2825874" cy="380873"/>
          </a:xfrm>
          <a:prstGeom prst="rect">
            <a:avLst/>
          </a:prstGeom>
          <a:noFill/>
        </p:spPr>
        <p:txBody>
          <a:bodyPr wrap="square" rtlCol="0" anchor="ctr">
            <a:spAutoFit/>
          </a:bodyPr>
          <a:lstStyle/>
          <a:p>
            <a:pPr algn="ctr">
              <a:spcAft>
                <a:spcPts val="1200"/>
              </a:spcAft>
            </a:pPr>
            <a:r>
              <a:rPr lang="en-US" sz="1875" dirty="0">
                <a:solidFill>
                  <a:prstClr val="white"/>
                </a:solidFill>
                <a:latin typeface="Myriad Pro" panose="020B0503030403020204" pitchFamily="34" charset="0"/>
                <a:cs typeface="Segoe UI Semilight" panose="020B0402040204020203" pitchFamily="34" charset="0"/>
              </a:rPr>
              <a:t>September 11, 2018</a:t>
            </a:r>
            <a:endParaRPr lang="en-CA" sz="1875" dirty="0">
              <a:solidFill>
                <a:prstClr val="white"/>
              </a:solidFill>
              <a:latin typeface="Myriad Pro" panose="020B0503030403020204" pitchFamily="34" charset="0"/>
              <a:cs typeface="Segoe UI Semilight" panose="020B0402040204020203" pitchFamily="34" charset="0"/>
            </a:endParaRPr>
          </a:p>
        </p:txBody>
      </p:sp>
      <p:grpSp>
        <p:nvGrpSpPr>
          <p:cNvPr id="13" name="Group 12"/>
          <p:cNvGrpSpPr/>
          <p:nvPr/>
        </p:nvGrpSpPr>
        <p:grpSpPr>
          <a:xfrm>
            <a:off x="9766699" y="72773"/>
            <a:ext cx="1687114" cy="352148"/>
            <a:chOff x="7307866" y="79389"/>
            <a:chExt cx="1799588" cy="375624"/>
          </a:xfrm>
        </p:grpSpPr>
        <p:sp>
          <p:nvSpPr>
            <p:cNvPr id="14" name="Oval 13"/>
            <p:cNvSpPr/>
            <p:nvPr/>
          </p:nvSpPr>
          <p:spPr>
            <a:xfrm>
              <a:off x="7307866" y="79389"/>
              <a:ext cx="370562" cy="370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CA" sz="1688">
                <a:solidFill>
                  <a:prstClr val="white"/>
                </a:solidFill>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7866" y="81154"/>
              <a:ext cx="370562" cy="367033"/>
            </a:xfrm>
            <a:prstGeom prst="rect">
              <a:avLst/>
            </a:prstGeom>
          </p:spPr>
        </p:pic>
        <p:sp>
          <p:nvSpPr>
            <p:cNvPr id="16" name="TextBox 15"/>
            <p:cNvSpPr txBox="1"/>
            <p:nvPr/>
          </p:nvSpPr>
          <p:spPr>
            <a:xfrm>
              <a:off x="7678428" y="79389"/>
              <a:ext cx="1429026" cy="375624"/>
            </a:xfrm>
            <a:prstGeom prst="rect">
              <a:avLst/>
            </a:prstGeom>
            <a:noFill/>
          </p:spPr>
          <p:txBody>
            <a:bodyPr wrap="square" rtlCol="0">
              <a:spAutoFit/>
            </a:bodyPr>
            <a:lstStyle/>
            <a:p>
              <a:pPr eaLnBrk="0" fontAlgn="base" hangingPunct="0">
                <a:spcBef>
                  <a:spcPct val="0"/>
                </a:spcBef>
                <a:spcAft>
                  <a:spcPct val="0"/>
                </a:spcAft>
              </a:pPr>
              <a:r>
                <a:rPr lang="en-US" sz="844" b="1" dirty="0">
                  <a:solidFill>
                    <a:prstClr val="white"/>
                  </a:solidFill>
                  <a:ea typeface="Tahoma" panose="020B0604030504040204" pitchFamily="34" charset="0"/>
                  <a:cs typeface="Arial" panose="020B0604020202020204" pitchFamily="34" charset="0"/>
                </a:rPr>
                <a:t>Wealth Management</a:t>
              </a:r>
            </a:p>
            <a:p>
              <a:pPr eaLnBrk="0" fontAlgn="base" hangingPunct="0">
                <a:spcBef>
                  <a:spcPct val="0"/>
                </a:spcBef>
                <a:spcAft>
                  <a:spcPct val="0"/>
                </a:spcAft>
              </a:pPr>
              <a:r>
                <a:rPr lang="en-US" sz="844" dirty="0">
                  <a:solidFill>
                    <a:prstClr val="white"/>
                  </a:solidFill>
                  <a:ea typeface="Tahoma" panose="020B0604030504040204" pitchFamily="34" charset="0"/>
                  <a:cs typeface="Arial" panose="020B0604020202020204" pitchFamily="34" charset="0"/>
                </a:rPr>
                <a:t>Technology &amp; Solutions</a:t>
              </a:r>
              <a:endParaRPr lang="en-CA" sz="844" dirty="0">
                <a:solidFill>
                  <a:prstClr val="white"/>
                </a:solidFill>
                <a:ea typeface="Tahoma" panose="020B0604030504040204" pitchFamily="34" charset="0"/>
                <a:cs typeface="Arial" panose="020B0604020202020204" pitchFamily="34" charset="0"/>
              </a:endParaRPr>
            </a:p>
          </p:txBody>
        </p:sp>
      </p:grpSp>
    </p:spTree>
    <p:custDataLst>
      <p:tags r:id="rId1"/>
    </p:custDataLst>
    <p:extLst>
      <p:ext uri="{BB962C8B-B14F-4D97-AF65-F5344CB8AC3E}">
        <p14:creationId xmlns:p14="http://schemas.microsoft.com/office/powerpoint/2010/main" val="24133423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Cloud Initiatives, Cost &amp; Impact</a:t>
            </a:r>
            <a:endParaRPr lang="en-US" dirty="0"/>
          </a:p>
        </p:txBody>
      </p:sp>
      <p:sp>
        <p:nvSpPr>
          <p:cNvPr id="5" name="Slide Number Placeholder 4"/>
          <p:cNvSpPr>
            <a:spLocks noGrp="1"/>
          </p:cNvSpPr>
          <p:nvPr>
            <p:ph type="sldNum" sz="quarter" idx="12"/>
          </p:nvPr>
        </p:nvSpPr>
        <p:spPr/>
        <p:txBody>
          <a:bodyPr/>
          <a:lstStyle/>
          <a:p>
            <a:fld id="{2C9B7369-8268-40EF-8ABE-64B84607BDBE}" type="slidenum">
              <a:rPr lang="en-US" smtClean="0">
                <a:solidFill>
                  <a:prstClr val="white"/>
                </a:solidFill>
              </a:rPr>
              <a:pPr/>
              <a:t>60</a:t>
            </a:fld>
            <a:endParaRPr lang="en-US" dirty="0">
              <a:solidFill>
                <a:prstClr val="white"/>
              </a:solidFill>
            </a:endParaRPr>
          </a:p>
        </p:txBody>
      </p:sp>
      <p:graphicFrame>
        <p:nvGraphicFramePr>
          <p:cNvPr id="6" name="Table 5"/>
          <p:cNvGraphicFramePr>
            <a:graphicFrameLocks noGrp="1"/>
          </p:cNvGraphicFramePr>
          <p:nvPr>
            <p:extLst/>
          </p:nvPr>
        </p:nvGraphicFramePr>
        <p:xfrm>
          <a:off x="241880" y="143970"/>
          <a:ext cx="11820580" cy="5615600"/>
        </p:xfrm>
        <a:graphic>
          <a:graphicData uri="http://schemas.openxmlformats.org/drawingml/2006/table">
            <a:tbl>
              <a:tblPr firstRow="1" bandRow="1">
                <a:tableStyleId>{2D5ABB26-0587-4C30-8999-92F81FD0307C}</a:tableStyleId>
              </a:tblPr>
              <a:tblGrid>
                <a:gridCol w="1455330"/>
                <a:gridCol w="2237718"/>
                <a:gridCol w="924939"/>
                <a:gridCol w="2167466"/>
                <a:gridCol w="4326467"/>
                <a:gridCol w="708660"/>
              </a:tblGrid>
              <a:tr h="333563">
                <a:tc>
                  <a:txBody>
                    <a:bodyPr/>
                    <a:lstStyle/>
                    <a:p>
                      <a:pPr algn="ctr" fontAlgn="b"/>
                      <a:r>
                        <a:rPr lang="en-US" sz="900" b="1" i="0" u="none" strike="noStrike" dirty="0" smtClean="0">
                          <a:solidFill>
                            <a:srgbClr val="FFFFFF"/>
                          </a:solidFill>
                          <a:effectLst/>
                          <a:latin typeface="Calibri" panose="020F0502020204030204" pitchFamily="34" charset="0"/>
                        </a:rPr>
                        <a:t>Strategic Initiative</a:t>
                      </a:r>
                      <a:endParaRPr lang="en-US" sz="900" b="1" i="0" u="none" strike="noStrike" dirty="0">
                        <a:solidFill>
                          <a:srgbClr val="FFFFFF"/>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rgbClr val="FFFFFF"/>
                          </a:solidFill>
                          <a:effectLst/>
                          <a:latin typeface="Calibri" panose="020F0502020204030204" pitchFamily="34" charset="0"/>
                        </a:rPr>
                        <a:t>Benefit</a:t>
                      </a:r>
                      <a:endParaRPr lang="en-US" sz="900" b="1" i="0" u="none" strike="noStrike" dirty="0">
                        <a:solidFill>
                          <a:srgbClr val="FFFFFF"/>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rgbClr val="FFFFFF"/>
                          </a:solidFill>
                          <a:effectLst/>
                          <a:latin typeface="Calibri" panose="020F0502020204030204" pitchFamily="34" charset="0"/>
                        </a:rPr>
                        <a:t>Team </a:t>
                      </a:r>
                      <a:endParaRPr lang="en-US" sz="900" b="1" i="0" u="none" strike="noStrike" dirty="0">
                        <a:solidFill>
                          <a:srgbClr val="FFFFFF"/>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rgbClr val="FFFFFF"/>
                          </a:solidFill>
                          <a:effectLst/>
                          <a:latin typeface="Calibri" panose="020F0502020204030204" pitchFamily="34" charset="0"/>
                        </a:rPr>
                        <a:t>Finance</a:t>
                      </a:r>
                      <a:endParaRPr lang="en-US" sz="900" b="1" i="0" u="none" strike="noStrike" dirty="0">
                        <a:solidFill>
                          <a:srgbClr val="FFFFFF"/>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rgbClr val="FFFFFF"/>
                          </a:solidFill>
                          <a:effectLst/>
                          <a:latin typeface="Calibri" panose="020F0502020204030204" pitchFamily="34" charset="0"/>
                        </a:rPr>
                        <a:t>Impact</a:t>
                      </a:r>
                      <a:endParaRPr lang="en-US" sz="900" b="1" i="0" u="none" strike="noStrike" dirty="0">
                        <a:solidFill>
                          <a:srgbClr val="FFFFFF"/>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rgbClr val="FFFFFF"/>
                          </a:solidFill>
                          <a:effectLst/>
                          <a:latin typeface="Calibri" panose="020F0502020204030204" pitchFamily="34" charset="0"/>
                        </a:rPr>
                        <a:t>Synergies</a:t>
                      </a:r>
                      <a:endParaRPr lang="en-US" sz="900" b="1" i="0" u="none" strike="noStrike" dirty="0">
                        <a:solidFill>
                          <a:srgbClr val="FFFFFF"/>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r>
              <a:tr h="1187897">
                <a:tc>
                  <a:txBody>
                    <a:bodyPr/>
                    <a:lstStyle/>
                    <a:p>
                      <a:pPr marL="0" marR="0" algn="l" fontAlgn="b">
                        <a:lnSpc>
                          <a:spcPct val="115000"/>
                        </a:lnSpc>
                        <a:spcBef>
                          <a:spcPts val="0"/>
                        </a:spcBef>
                        <a:spcAft>
                          <a:spcPts val="0"/>
                        </a:spcAft>
                      </a:pPr>
                      <a:r>
                        <a:rPr lang="en-US" sz="900" b="1" kern="1200" dirty="0" smtClean="0">
                          <a:effectLst/>
                          <a:latin typeface="Calibri" panose="020F0502020204030204" pitchFamily="34" charset="0"/>
                        </a:rPr>
                        <a:t>Privat</a:t>
                      </a:r>
                      <a:r>
                        <a:rPr lang="en-US" sz="900" b="1" kern="1200" baseline="0" dirty="0" smtClean="0">
                          <a:effectLst/>
                          <a:latin typeface="Calibri" panose="020F0502020204030204" pitchFamily="34" charset="0"/>
                        </a:rPr>
                        <a:t>e Cloud - </a:t>
                      </a:r>
                      <a:r>
                        <a:rPr lang="en-US" sz="900" b="1" kern="1200" dirty="0" smtClean="0">
                          <a:effectLst/>
                          <a:latin typeface="Calibri" panose="020F0502020204030204" pitchFamily="34" charset="0"/>
                        </a:rPr>
                        <a:t>Runtimes as a Service (PCF PAAS)</a:t>
                      </a:r>
                      <a:endParaRPr lang="en-US" sz="900" b="1" dirty="0">
                        <a:effectLst/>
                        <a:latin typeface="Calibri" panose="020F0502020204030204" pitchFamily="34" charset="0"/>
                        <a:ea typeface="Calibri"/>
                        <a:cs typeface="Times New Roman"/>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lvl="0" indent="-171450">
                        <a:buFont typeface="Arial" charset="0"/>
                        <a:buChar char="•"/>
                      </a:pPr>
                      <a:r>
                        <a:rPr lang="en-US" sz="900" dirty="0" smtClean="0">
                          <a:latin typeface="Calibri" charset="0"/>
                          <a:ea typeface="Calibri" charset="0"/>
                          <a:cs typeface="Calibri" charset="0"/>
                        </a:rPr>
                        <a:t>Enable</a:t>
                      </a:r>
                      <a:r>
                        <a:rPr lang="en-US" sz="900" baseline="0" dirty="0" smtClean="0">
                          <a:latin typeface="Calibri" charset="0"/>
                          <a:ea typeface="Calibri" charset="0"/>
                          <a:cs typeface="Calibri" charset="0"/>
                        </a:rPr>
                        <a:t> application </a:t>
                      </a:r>
                      <a:r>
                        <a:rPr lang="en-US" sz="900" dirty="0" smtClean="0">
                          <a:latin typeface="Calibri" charset="0"/>
                          <a:ea typeface="Calibri" charset="0"/>
                          <a:cs typeface="Calibri" charset="0"/>
                        </a:rPr>
                        <a:t>teams to </a:t>
                      </a:r>
                      <a:r>
                        <a:rPr lang="en-US" sz="900" b="1" dirty="0" smtClean="0">
                          <a:latin typeface="Calibri" charset="0"/>
                          <a:ea typeface="Calibri" charset="0"/>
                          <a:cs typeface="Calibri" charset="0"/>
                        </a:rPr>
                        <a:t>deploy multiple times a day to production </a:t>
                      </a:r>
                      <a:r>
                        <a:rPr lang="en-US" sz="900" dirty="0" smtClean="0">
                          <a:latin typeface="Calibri" charset="0"/>
                          <a:ea typeface="Calibri" charset="0"/>
                          <a:cs typeface="Calibri" charset="0"/>
                        </a:rPr>
                        <a:t>through </a:t>
                      </a:r>
                      <a:r>
                        <a:rPr lang="en-US" sz="900" b="1" dirty="0" smtClean="0">
                          <a:latin typeface="Calibri" charset="0"/>
                          <a:ea typeface="Calibri" charset="0"/>
                          <a:cs typeface="Calibri" charset="0"/>
                        </a:rPr>
                        <a:t>automated change control </a:t>
                      </a:r>
                      <a:r>
                        <a:rPr lang="en-US" sz="900" dirty="0" smtClean="0">
                          <a:latin typeface="Calibri" charset="0"/>
                          <a:ea typeface="Calibri" charset="0"/>
                          <a:cs typeface="Calibri" charset="0"/>
                        </a:rPr>
                        <a:t>through a secure</a:t>
                      </a:r>
                      <a:r>
                        <a:rPr lang="en-US" sz="900" baseline="0" dirty="0" smtClean="0">
                          <a:latin typeface="Calibri" charset="0"/>
                          <a:ea typeface="Calibri" charset="0"/>
                          <a:cs typeface="Calibri" charset="0"/>
                        </a:rPr>
                        <a:t> </a:t>
                      </a:r>
                      <a:r>
                        <a:rPr lang="en-US" sz="900" dirty="0" smtClean="0">
                          <a:latin typeface="Calibri" charset="0"/>
                          <a:ea typeface="Calibri" charset="0"/>
                          <a:cs typeface="Calibri" charset="0"/>
                        </a:rPr>
                        <a:t>highly available self serve infrastructure</a:t>
                      </a:r>
                      <a:endParaRPr lang="en-US" sz="900" b="1" dirty="0" smtClean="0">
                        <a:latin typeface="Calibri" charset="0"/>
                        <a:ea typeface="Calibri" charset="0"/>
                        <a:cs typeface="Calibri" charset="0"/>
                      </a:endParaRPr>
                    </a:p>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b="1" kern="1200" dirty="0" smtClean="0">
                          <a:effectLst/>
                          <a:latin typeface="Calibri" panose="020F0502020204030204" pitchFamily="34" charset="0"/>
                        </a:rPr>
                        <a:t>Improve </a:t>
                      </a:r>
                      <a:r>
                        <a:rPr lang="en-US" sz="900" b="1" kern="1200" baseline="0" dirty="0" smtClean="0">
                          <a:effectLst/>
                          <a:latin typeface="Calibri" panose="020F0502020204030204" pitchFamily="34" charset="0"/>
                        </a:rPr>
                        <a:t>the SDLC </a:t>
                      </a:r>
                      <a:r>
                        <a:rPr lang="en-US" sz="900" kern="1200" dirty="0" smtClean="0">
                          <a:effectLst/>
                          <a:latin typeface="Calibri" panose="020F0502020204030204" pitchFamily="34" charset="0"/>
                        </a:rPr>
                        <a:t>to increase productivity in development by automating processes around</a:t>
                      </a:r>
                      <a:r>
                        <a:rPr lang="en-US" sz="900" kern="1200" baseline="0" dirty="0" smtClean="0">
                          <a:effectLst/>
                          <a:latin typeface="Calibri" panose="020F0502020204030204" pitchFamily="34" charset="0"/>
                        </a:rPr>
                        <a:t> bank interaction</a:t>
                      </a:r>
                    </a:p>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b="1" kern="1200" dirty="0" smtClean="0">
                          <a:effectLst/>
                          <a:latin typeface="Calibri" panose="020F0502020204030204" pitchFamily="34" charset="0"/>
                        </a:rPr>
                        <a:t>Reduce</a:t>
                      </a:r>
                      <a:r>
                        <a:rPr lang="en-US" sz="900" b="1" kern="1200" baseline="0" dirty="0" smtClean="0">
                          <a:effectLst/>
                          <a:latin typeface="Calibri" panose="020F0502020204030204" pitchFamily="34" charset="0"/>
                        </a:rPr>
                        <a:t> </a:t>
                      </a:r>
                      <a:r>
                        <a:rPr lang="en-US" sz="900" b="1" kern="1200" dirty="0" smtClean="0">
                          <a:effectLst/>
                          <a:latin typeface="Calibri" panose="020F0502020204030204" pitchFamily="34" charset="0"/>
                        </a:rPr>
                        <a:t>the time </a:t>
                      </a:r>
                      <a:r>
                        <a:rPr lang="en-US" sz="900" kern="1200" dirty="0" smtClean="0">
                          <a:effectLst/>
                          <a:latin typeface="Calibri" panose="020F0502020204030204" pitchFamily="34" charset="0"/>
                        </a:rPr>
                        <a:t>for application</a:t>
                      </a:r>
                      <a:r>
                        <a:rPr lang="en-US" sz="900" kern="1200" baseline="0" dirty="0" smtClean="0">
                          <a:effectLst/>
                          <a:latin typeface="Calibri" panose="020F0502020204030204" pitchFamily="34" charset="0"/>
                        </a:rPr>
                        <a:t> </a:t>
                      </a:r>
                      <a:r>
                        <a:rPr lang="en-US" sz="900" kern="1200" dirty="0" smtClean="0">
                          <a:effectLst/>
                          <a:latin typeface="Calibri" panose="020F0502020204030204" pitchFamily="34" charset="0"/>
                        </a:rPr>
                        <a:t>teams to </a:t>
                      </a:r>
                      <a:r>
                        <a:rPr lang="en-US" sz="900" b="1" kern="1200" dirty="0" smtClean="0">
                          <a:effectLst/>
                          <a:latin typeface="Calibri" panose="020F0502020204030204" pitchFamily="34" charset="0"/>
                        </a:rPr>
                        <a:t>obtain computing capacity </a:t>
                      </a:r>
                      <a:r>
                        <a:rPr lang="en-US" sz="900" kern="1200" dirty="0" smtClean="0">
                          <a:effectLst/>
                          <a:latin typeface="Calibri" panose="020F0502020204030204" pitchFamily="34" charset="0"/>
                        </a:rPr>
                        <a:t>versus VM acquisition</a:t>
                      </a:r>
                      <a:endParaRPr lang="en-US" sz="900" kern="1200" baseline="0" dirty="0" smtClean="0">
                        <a:effectLst/>
                        <a:latin typeface="Calibri" panose="020F0502020204030204" pitchFamily="34" charset="0"/>
                      </a:endParaRPr>
                    </a:p>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b="1" kern="1200" baseline="0" dirty="0" smtClean="0">
                          <a:effectLst/>
                          <a:latin typeface="Calibri" panose="020F0502020204030204" pitchFamily="34" charset="0"/>
                        </a:rPr>
                        <a:t>Reduce security patching time </a:t>
                      </a:r>
                      <a:r>
                        <a:rPr lang="en-US" sz="900" kern="1200" baseline="0" dirty="0" smtClean="0">
                          <a:effectLst/>
                          <a:latin typeface="Calibri" panose="020F0502020204030204" pitchFamily="34" charset="0"/>
                        </a:rPr>
                        <a:t>through automated application and OS deployments</a:t>
                      </a:r>
                    </a:p>
                    <a:p>
                      <a:pPr marL="171450" marR="0" lvl="0" indent="-171450" algn="l" fontAlgn="b">
                        <a:lnSpc>
                          <a:spcPct val="115000"/>
                        </a:lnSpc>
                        <a:spcBef>
                          <a:spcPts val="0"/>
                        </a:spcBef>
                        <a:spcAft>
                          <a:spcPts val="0"/>
                        </a:spcAft>
                        <a:buFont typeface="Arial" panose="020B0604020202020204" pitchFamily="34" charset="0"/>
                        <a:buChar char="•"/>
                      </a:pPr>
                      <a:r>
                        <a:rPr lang="en-US" sz="900" kern="1200" dirty="0" smtClean="0">
                          <a:effectLst/>
                          <a:latin typeface="Calibri" panose="020F0502020204030204" pitchFamily="34" charset="0"/>
                        </a:rPr>
                        <a:t>Enable applications</a:t>
                      </a:r>
                      <a:r>
                        <a:rPr lang="en-US" sz="900" kern="1200" baseline="0" dirty="0" smtClean="0">
                          <a:effectLst/>
                          <a:latin typeface="Calibri" panose="020F0502020204030204" pitchFamily="34" charset="0"/>
                        </a:rPr>
                        <a:t> to </a:t>
                      </a:r>
                      <a:r>
                        <a:rPr lang="en-US" sz="900" b="1" kern="1200" dirty="0" smtClean="0">
                          <a:effectLst/>
                          <a:latin typeface="Calibri" panose="020F0502020204030204" pitchFamily="34" charset="0"/>
                        </a:rPr>
                        <a:t>elasticity scale </a:t>
                      </a:r>
                      <a:r>
                        <a:rPr lang="en-US" sz="900" kern="1200" dirty="0" smtClean="0">
                          <a:effectLst/>
                          <a:latin typeface="Calibri" panose="020F0502020204030204" pitchFamily="34" charset="0"/>
                        </a:rPr>
                        <a:t>and deploy with </a:t>
                      </a:r>
                      <a:r>
                        <a:rPr lang="en-US" sz="900" b="1" kern="1200" dirty="0" smtClean="0">
                          <a:effectLst/>
                          <a:latin typeface="Calibri" panose="020F0502020204030204" pitchFamily="34" charset="0"/>
                        </a:rPr>
                        <a:t>high availability</a:t>
                      </a:r>
                    </a:p>
                    <a:p>
                      <a:pPr marL="171450" marR="0" lvl="0" indent="-171450" algn="l" fontAlgn="b">
                        <a:lnSpc>
                          <a:spcPct val="115000"/>
                        </a:lnSpc>
                        <a:spcBef>
                          <a:spcPts val="0"/>
                        </a:spcBef>
                        <a:spcAft>
                          <a:spcPts val="0"/>
                        </a:spcAft>
                        <a:buFont typeface="Arial" panose="020B0604020202020204" pitchFamily="34" charset="0"/>
                        <a:buChar char="•"/>
                      </a:pPr>
                      <a:r>
                        <a:rPr lang="en-US" sz="900" kern="1200" dirty="0" smtClean="0">
                          <a:effectLst/>
                          <a:latin typeface="Calibri" panose="020F0502020204030204" pitchFamily="34" charset="0"/>
                        </a:rPr>
                        <a:t>Enable </a:t>
                      </a:r>
                      <a:r>
                        <a:rPr lang="en-US" sz="900" b="1" kern="1200" dirty="0" smtClean="0">
                          <a:effectLst/>
                          <a:latin typeface="Calibri" panose="020F0502020204030204" pitchFamily="34" charset="0"/>
                        </a:rPr>
                        <a:t>self service monitoring </a:t>
                      </a:r>
                      <a:r>
                        <a:rPr lang="en-US" sz="900" kern="1200" dirty="0" smtClean="0">
                          <a:effectLst/>
                          <a:latin typeface="Calibri" panose="020F0502020204030204" pitchFamily="34" charset="0"/>
                        </a:rPr>
                        <a:t>and </a:t>
                      </a:r>
                      <a:r>
                        <a:rPr lang="en-US" sz="900" b="1" kern="1200" dirty="0" smtClean="0">
                          <a:effectLst/>
                          <a:latin typeface="Calibri" panose="020F0502020204030204" pitchFamily="34" charset="0"/>
                        </a:rPr>
                        <a:t>logging</a:t>
                      </a:r>
                      <a:r>
                        <a:rPr lang="en-US" sz="900" kern="1200" dirty="0" smtClean="0">
                          <a:effectLst/>
                          <a:latin typeface="Calibri" panose="020F0502020204030204" pitchFamily="34" charset="0"/>
                        </a:rPr>
                        <a:t> for</a:t>
                      </a:r>
                      <a:r>
                        <a:rPr lang="en-US" sz="900" kern="1200" baseline="0" dirty="0" smtClean="0">
                          <a:effectLst/>
                          <a:latin typeface="Calibri" panose="020F0502020204030204" pitchFamily="34" charset="0"/>
                        </a:rPr>
                        <a:t> development teams  to operate their applications in production</a:t>
                      </a:r>
                      <a:endParaRPr lang="en-US" sz="900" dirty="0" smtClean="0">
                        <a:effectLst/>
                        <a:latin typeface="Calibri" panose="020F0502020204030204" pitchFamily="34" charset="0"/>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ctr" fontAlgn="b">
                        <a:lnSpc>
                          <a:spcPct val="115000"/>
                        </a:lnSpc>
                        <a:spcBef>
                          <a:spcPts val="0"/>
                        </a:spcBef>
                        <a:spcAft>
                          <a:spcPts val="0"/>
                        </a:spcAft>
                      </a:pPr>
                      <a:r>
                        <a:rPr lang="en-US" sz="900" kern="1200" dirty="0" smtClean="0">
                          <a:effectLst/>
                          <a:latin typeface="Calibri" panose="020F0502020204030204" pitchFamily="34" charset="0"/>
                        </a:rPr>
                        <a:t>10</a:t>
                      </a:r>
                      <a:r>
                        <a:rPr lang="en-US" sz="900" kern="1200" baseline="0" dirty="0" smtClean="0">
                          <a:effectLst/>
                          <a:latin typeface="Calibri" panose="020F0502020204030204" pitchFamily="34" charset="0"/>
                        </a:rPr>
                        <a:t> </a:t>
                      </a:r>
                      <a:r>
                        <a:rPr lang="en-US" sz="900" kern="1200" dirty="0" smtClean="0">
                          <a:effectLst/>
                          <a:latin typeface="Calibri" panose="020F0502020204030204" pitchFamily="34" charset="0"/>
                        </a:rPr>
                        <a:t>FTE</a:t>
                      </a:r>
                    </a:p>
                    <a:p>
                      <a:pPr marL="0" marR="0" algn="ctr" fontAlgn="b">
                        <a:lnSpc>
                          <a:spcPct val="115000"/>
                        </a:lnSpc>
                        <a:spcBef>
                          <a:spcPts val="0"/>
                        </a:spcBef>
                        <a:spcAft>
                          <a:spcPts val="0"/>
                        </a:spcAft>
                      </a:pPr>
                      <a:r>
                        <a:rPr lang="en-US" sz="900" kern="1200" dirty="0" smtClean="0">
                          <a:effectLst/>
                          <a:latin typeface="Calibri" panose="020F0502020204030204" pitchFamily="34" charset="0"/>
                        </a:rPr>
                        <a:t>(+5</a:t>
                      </a:r>
                      <a:r>
                        <a:rPr lang="en-US" sz="900" kern="1200" baseline="0" dirty="0" smtClean="0">
                          <a:effectLst/>
                          <a:latin typeface="Calibri" panose="020F0502020204030204" pitchFamily="34" charset="0"/>
                        </a:rPr>
                        <a:t> YoY</a:t>
                      </a:r>
                      <a:r>
                        <a:rPr lang="en-US" sz="900" kern="1200" dirty="0" smtClean="0">
                          <a:effectLst/>
                          <a:latin typeface="Calibri" panose="020F0502020204030204" pitchFamily="34" charset="0"/>
                        </a:rPr>
                        <a:t>) </a:t>
                      </a:r>
                    </a:p>
                  </a:txBody>
                  <a:tcPr marL="18212" marR="18212" marT="18212" marB="1821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l" fontAlgn="b">
                        <a:lnSpc>
                          <a:spcPct val="115000"/>
                        </a:lnSpc>
                        <a:spcBef>
                          <a:spcPts val="0"/>
                        </a:spcBef>
                        <a:spcAft>
                          <a:spcPts val="0"/>
                        </a:spcAft>
                      </a:pPr>
                      <a:r>
                        <a:rPr lang="en-US" sz="900" b="1" kern="1200" dirty="0" smtClean="0">
                          <a:effectLst/>
                          <a:latin typeface="Calibri" panose="020F0502020204030204" pitchFamily="34" charset="0"/>
                        </a:rPr>
                        <a:t>FTE (Dev):</a:t>
                      </a:r>
                      <a:r>
                        <a:rPr lang="en-US" sz="900" b="1" kern="1200" baseline="0" dirty="0" smtClean="0">
                          <a:effectLst/>
                          <a:latin typeface="Calibri" panose="020F0502020204030204" pitchFamily="34" charset="0"/>
                        </a:rPr>
                        <a:t> </a:t>
                      </a:r>
                    </a:p>
                    <a:p>
                      <a:pPr marL="0" marR="0" algn="l" fontAlgn="b">
                        <a:lnSpc>
                          <a:spcPct val="115000"/>
                        </a:lnSpc>
                        <a:spcBef>
                          <a:spcPts val="0"/>
                        </a:spcBef>
                        <a:spcAft>
                          <a:spcPts val="0"/>
                        </a:spcAft>
                      </a:pPr>
                      <a:r>
                        <a:rPr lang="en-US" sz="900" kern="1200" baseline="0" dirty="0" smtClean="0">
                          <a:effectLst/>
                          <a:latin typeface="Calibri" panose="020F0502020204030204" pitchFamily="34" charset="0"/>
                        </a:rPr>
                        <a:t>Current - </a:t>
                      </a:r>
                      <a:r>
                        <a:rPr lang="en-US" sz="900" kern="1200" dirty="0" smtClean="0">
                          <a:effectLst/>
                          <a:latin typeface="Calibri" panose="020F0502020204030204" pitchFamily="34" charset="0"/>
                        </a:rPr>
                        <a:t>$1.66MM </a:t>
                      </a:r>
                    </a:p>
                    <a:p>
                      <a:pPr marL="0" marR="0" algn="l" fontAlgn="b">
                        <a:lnSpc>
                          <a:spcPct val="115000"/>
                        </a:lnSpc>
                        <a:spcBef>
                          <a:spcPts val="0"/>
                        </a:spcBef>
                        <a:spcAft>
                          <a:spcPts val="0"/>
                        </a:spcAft>
                      </a:pPr>
                      <a:r>
                        <a:rPr lang="en-US" sz="900" kern="1200" dirty="0" smtClean="0">
                          <a:effectLst/>
                          <a:latin typeface="Calibri" panose="020F0502020204030204" pitchFamily="34" charset="0"/>
                        </a:rPr>
                        <a:t>Ongoing Incremental</a:t>
                      </a:r>
                      <a:r>
                        <a:rPr lang="en-US" sz="900" kern="1200" baseline="0" dirty="0" smtClean="0">
                          <a:effectLst/>
                          <a:latin typeface="Calibri" panose="020F0502020204030204" pitchFamily="34" charset="0"/>
                        </a:rPr>
                        <a:t> - $0.80MM</a:t>
                      </a:r>
                    </a:p>
                    <a:p>
                      <a:pPr marL="0" marR="0" algn="l" fontAlgn="b">
                        <a:lnSpc>
                          <a:spcPct val="115000"/>
                        </a:lnSpc>
                        <a:spcBef>
                          <a:spcPts val="0"/>
                        </a:spcBef>
                        <a:spcAft>
                          <a:spcPts val="0"/>
                        </a:spcAft>
                      </a:pPr>
                      <a:endParaRPr lang="en-US" sz="900" dirty="0">
                        <a:effectLst/>
                        <a:latin typeface="Calibri" panose="020F0502020204030204" pitchFamily="34" charset="0"/>
                      </a:endParaRPr>
                    </a:p>
                    <a:p>
                      <a:pPr marL="0" marR="0" algn="l" fontAlgn="b">
                        <a:lnSpc>
                          <a:spcPct val="115000"/>
                        </a:lnSpc>
                        <a:spcBef>
                          <a:spcPts val="0"/>
                        </a:spcBef>
                        <a:spcAft>
                          <a:spcPts val="0"/>
                        </a:spcAft>
                      </a:pPr>
                      <a:r>
                        <a:rPr lang="en-US" sz="900" b="1" kern="1200" dirty="0">
                          <a:effectLst/>
                          <a:latin typeface="Calibri" panose="020F0502020204030204" pitchFamily="34" charset="0"/>
                        </a:rPr>
                        <a:t>Hardware</a:t>
                      </a:r>
                      <a:r>
                        <a:rPr lang="en-US" sz="900" b="1" kern="1200" dirty="0" smtClean="0">
                          <a:effectLst/>
                          <a:latin typeface="Calibri" panose="020F0502020204030204" pitchFamily="34" charset="0"/>
                        </a:rPr>
                        <a:t>:</a:t>
                      </a:r>
                      <a:r>
                        <a:rPr lang="en-US" sz="900" b="1" kern="1200" baseline="0" dirty="0">
                          <a:effectLst/>
                          <a:latin typeface="Calibri" panose="020F0502020204030204" pitchFamily="34" charset="0"/>
                        </a:rPr>
                        <a:t> </a:t>
                      </a:r>
                      <a:endParaRPr lang="en-US" sz="900" b="1" kern="1200" baseline="0" dirty="0" smtClean="0">
                        <a:effectLst/>
                        <a:latin typeface="Calibri" panose="020F0502020204030204" pitchFamily="34" charset="0"/>
                      </a:endParaRPr>
                    </a:p>
                    <a:p>
                      <a:pPr marL="0" marR="0" algn="l" fontAlgn="b">
                        <a:lnSpc>
                          <a:spcPct val="115000"/>
                        </a:lnSpc>
                        <a:spcBef>
                          <a:spcPts val="0"/>
                        </a:spcBef>
                        <a:spcAft>
                          <a:spcPts val="0"/>
                        </a:spcAft>
                      </a:pPr>
                      <a:r>
                        <a:rPr lang="en-US" sz="900" kern="1200" baseline="0" dirty="0" smtClean="0">
                          <a:effectLst/>
                          <a:latin typeface="Calibri" panose="020F0502020204030204" pitchFamily="34" charset="0"/>
                        </a:rPr>
                        <a:t>One time incremental - </a:t>
                      </a:r>
                      <a:r>
                        <a:rPr lang="en-US" sz="900" kern="1200" dirty="0" smtClean="0">
                          <a:effectLst/>
                          <a:latin typeface="Calibri" panose="020F0502020204030204" pitchFamily="34" charset="0"/>
                        </a:rPr>
                        <a:t>$1.00MM</a:t>
                      </a:r>
                    </a:p>
                    <a:p>
                      <a:pPr marL="0" marR="0" algn="l" fontAlgn="b">
                        <a:lnSpc>
                          <a:spcPct val="115000"/>
                        </a:lnSpc>
                        <a:spcBef>
                          <a:spcPts val="0"/>
                        </a:spcBef>
                        <a:spcAft>
                          <a:spcPts val="0"/>
                        </a:spcAft>
                      </a:pPr>
                      <a:endParaRPr lang="en-US" sz="900" dirty="0">
                        <a:effectLst/>
                        <a:latin typeface="Calibri" panose="020F0502020204030204" pitchFamily="34" charset="0"/>
                      </a:endParaRPr>
                    </a:p>
                    <a:p>
                      <a:pPr marL="0" marR="0" algn="l" fontAlgn="b">
                        <a:lnSpc>
                          <a:spcPct val="115000"/>
                        </a:lnSpc>
                        <a:spcBef>
                          <a:spcPts val="0"/>
                        </a:spcBef>
                        <a:spcAft>
                          <a:spcPts val="0"/>
                        </a:spcAft>
                      </a:pPr>
                      <a:r>
                        <a:rPr lang="en-US" sz="900" b="1" kern="1200" dirty="0">
                          <a:effectLst/>
                          <a:latin typeface="Calibri" panose="020F0502020204030204" pitchFamily="34" charset="0"/>
                        </a:rPr>
                        <a:t>Software</a:t>
                      </a:r>
                      <a:r>
                        <a:rPr lang="en-US" sz="900" b="1" kern="1200" dirty="0" smtClean="0">
                          <a:effectLst/>
                          <a:latin typeface="Calibri" panose="020F0502020204030204" pitchFamily="34" charset="0"/>
                        </a:rPr>
                        <a:t>:</a:t>
                      </a:r>
                      <a:r>
                        <a:rPr lang="en-US" sz="900" b="1" kern="1200" baseline="0" dirty="0">
                          <a:effectLst/>
                          <a:latin typeface="Calibri" panose="020F0502020204030204" pitchFamily="34" charset="0"/>
                        </a:rPr>
                        <a:t> </a:t>
                      </a:r>
                      <a:endParaRPr lang="en-US" sz="900" b="1" kern="1200" baseline="0" dirty="0" smtClean="0">
                        <a:effectLst/>
                        <a:latin typeface="Calibri" panose="020F0502020204030204" pitchFamily="34" charset="0"/>
                      </a:endParaRPr>
                    </a:p>
                    <a:p>
                      <a:pPr marL="0" marR="0" algn="l" fontAlgn="b">
                        <a:lnSpc>
                          <a:spcPct val="115000"/>
                        </a:lnSpc>
                        <a:spcBef>
                          <a:spcPts val="0"/>
                        </a:spcBef>
                        <a:spcAft>
                          <a:spcPts val="0"/>
                        </a:spcAft>
                      </a:pPr>
                      <a:r>
                        <a:rPr lang="en-US" sz="900" kern="1200" baseline="0" dirty="0" smtClean="0">
                          <a:effectLst/>
                          <a:latin typeface="Calibri" panose="020F0502020204030204" pitchFamily="34" charset="0"/>
                        </a:rPr>
                        <a:t>Current - </a:t>
                      </a:r>
                      <a:r>
                        <a:rPr lang="en-US" sz="900" kern="1200" dirty="0" smtClean="0">
                          <a:effectLst/>
                          <a:latin typeface="Calibri" panose="020F0502020204030204" pitchFamily="34" charset="0"/>
                        </a:rPr>
                        <a:t>$0.90MM</a:t>
                      </a:r>
                    </a:p>
                    <a:p>
                      <a:pPr marL="0" marR="0" algn="l" fontAlgn="b">
                        <a:lnSpc>
                          <a:spcPct val="115000"/>
                        </a:lnSpc>
                        <a:spcBef>
                          <a:spcPts val="0"/>
                        </a:spcBef>
                        <a:spcAft>
                          <a:spcPts val="0"/>
                        </a:spcAft>
                      </a:pPr>
                      <a:r>
                        <a:rPr lang="en-US" sz="900" kern="1200" dirty="0" smtClean="0">
                          <a:effectLst/>
                          <a:latin typeface="Calibri" panose="020F0502020204030204" pitchFamily="34" charset="0"/>
                        </a:rPr>
                        <a:t>Ongoing incremental - $1.42MM</a:t>
                      </a:r>
                      <a:endParaRPr lang="en-US" sz="900" dirty="0" smtClean="0">
                        <a:effectLst/>
                        <a:latin typeface="Calibri" panose="020F0502020204030204" pitchFamily="34" charset="0"/>
                      </a:endParaRPr>
                    </a:p>
                    <a:p>
                      <a:pPr marL="0" marR="0" algn="l" fontAlgn="b">
                        <a:lnSpc>
                          <a:spcPct val="115000"/>
                        </a:lnSpc>
                        <a:spcBef>
                          <a:spcPts val="0"/>
                        </a:spcBef>
                        <a:spcAft>
                          <a:spcPts val="0"/>
                        </a:spcAft>
                      </a:pPr>
                      <a:r>
                        <a:rPr lang="en-US" sz="900" kern="1200" dirty="0">
                          <a:effectLst/>
                          <a:latin typeface="Calibri" panose="020F0502020204030204" pitchFamily="34" charset="0"/>
                        </a:rPr>
                        <a:t> </a:t>
                      </a:r>
                      <a:endParaRPr lang="en-US" sz="900" dirty="0">
                        <a:effectLst/>
                        <a:latin typeface="Calibri" panose="020F0502020204030204" pitchFamily="34" charset="0"/>
                      </a:endParaRPr>
                    </a:p>
                    <a:p>
                      <a:pPr marL="0" marR="0" algn="l" fontAlgn="b">
                        <a:lnSpc>
                          <a:spcPct val="115000"/>
                        </a:lnSpc>
                        <a:spcBef>
                          <a:spcPts val="0"/>
                        </a:spcBef>
                        <a:spcAft>
                          <a:spcPts val="0"/>
                        </a:spcAft>
                      </a:pPr>
                      <a:r>
                        <a:rPr lang="en-US" sz="900" b="1" kern="1200" dirty="0">
                          <a:effectLst/>
                          <a:latin typeface="Calibri" panose="020F0502020204030204" pitchFamily="34" charset="0"/>
                        </a:rPr>
                        <a:t>Total: </a:t>
                      </a:r>
                      <a:r>
                        <a:rPr lang="en-US" sz="900" b="1" kern="1200" dirty="0" smtClean="0">
                          <a:effectLst/>
                          <a:latin typeface="Calibri" panose="020F0502020204030204" pitchFamily="34" charset="0"/>
                        </a:rPr>
                        <a:t>$5.78MM (NIE</a:t>
                      </a:r>
                      <a:r>
                        <a:rPr lang="en-US" sz="900" b="1" kern="1200" baseline="0" dirty="0" smtClean="0">
                          <a:effectLst/>
                          <a:latin typeface="Calibri" panose="020F0502020204030204" pitchFamily="34" charset="0"/>
                        </a:rPr>
                        <a:t> - $4.84MM)</a:t>
                      </a:r>
                      <a:endParaRPr lang="en-US" sz="900" b="1" dirty="0">
                        <a:effectLst/>
                        <a:latin typeface="Calibri" panose="020F0502020204030204" pitchFamily="34" charset="0"/>
                        <a:ea typeface="Calibri"/>
                        <a:cs typeface="Times New Roman"/>
                      </a:endParaRPr>
                    </a:p>
                  </a:txBody>
                  <a:tcPr marL="18212" marR="18212" marT="18212" marB="1821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b="1" baseline="0" dirty="0" smtClean="0">
                          <a:effectLst/>
                          <a:latin typeface="Calibri" panose="020F0502020204030204" pitchFamily="34" charset="0"/>
                        </a:rPr>
                        <a:t>Required by Omni </a:t>
                      </a:r>
                      <a:r>
                        <a:rPr lang="en-US" sz="900" b="0" baseline="0" dirty="0" smtClean="0">
                          <a:effectLst/>
                          <a:latin typeface="Calibri" panose="020F0502020204030204" pitchFamily="34" charset="0"/>
                        </a:rPr>
                        <a:t>for delivery of journeys</a:t>
                      </a:r>
                    </a:p>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b="1" dirty="0" smtClean="0">
                          <a:effectLst/>
                          <a:latin typeface="Calibri" panose="020F0502020204030204" pitchFamily="34" charset="0"/>
                        </a:rPr>
                        <a:t>Potential</a:t>
                      </a:r>
                      <a:r>
                        <a:rPr lang="en-US" sz="900" b="1" baseline="0" dirty="0" smtClean="0">
                          <a:effectLst/>
                          <a:latin typeface="Calibri" panose="020F0502020204030204" pitchFamily="34" charset="0"/>
                        </a:rPr>
                        <a:t> for 2000 developers over the next 5 years </a:t>
                      </a:r>
                      <a:r>
                        <a:rPr lang="en-US" sz="900" baseline="0" dirty="0" smtClean="0">
                          <a:effectLst/>
                          <a:latin typeface="Calibri" panose="020F0502020204030204" pitchFamily="34" charset="0"/>
                        </a:rPr>
                        <a:t>to make use of cloud computing approaches and technology</a:t>
                      </a:r>
                    </a:p>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b="1" baseline="0" dirty="0" smtClean="0">
                          <a:effectLst/>
                          <a:latin typeface="Calibri" panose="020F0502020204030204" pitchFamily="34" charset="0"/>
                        </a:rPr>
                        <a:t>Foundational technology </a:t>
                      </a:r>
                      <a:r>
                        <a:rPr lang="en-US" sz="900" b="0" baseline="0" dirty="0" smtClean="0">
                          <a:effectLst/>
                          <a:latin typeface="Calibri" panose="020F0502020204030204" pitchFamily="34" charset="0"/>
                        </a:rPr>
                        <a:t>for </a:t>
                      </a:r>
                      <a:r>
                        <a:rPr lang="en-US" sz="900" b="1" baseline="0" dirty="0" smtClean="0">
                          <a:effectLst/>
                          <a:latin typeface="Calibri" panose="020F0502020204030204" pitchFamily="34" charset="0"/>
                        </a:rPr>
                        <a:t>micro services and API reuse </a:t>
                      </a:r>
                    </a:p>
                    <a:p>
                      <a:pPr marL="171450" marR="0" lvl="0" indent="-171450" algn="l" fontAlgn="b">
                        <a:lnSpc>
                          <a:spcPct val="115000"/>
                        </a:lnSpc>
                        <a:spcBef>
                          <a:spcPts val="0"/>
                        </a:spcBef>
                        <a:spcAft>
                          <a:spcPts val="0"/>
                        </a:spcAft>
                        <a:buFont typeface="Arial" panose="020B0604020202020204" pitchFamily="34" charset="0"/>
                        <a:buChar char="•"/>
                      </a:pPr>
                      <a:r>
                        <a:rPr lang="en-US" sz="900" b="0" kern="1200" dirty="0" smtClean="0">
                          <a:effectLst/>
                          <a:latin typeface="Calibri" panose="020F0502020204030204" pitchFamily="34" charset="0"/>
                          <a:ea typeface="Times New Roman"/>
                        </a:rPr>
                        <a:t>Required</a:t>
                      </a:r>
                      <a:r>
                        <a:rPr lang="en-US" sz="900" b="0" kern="1200" baseline="0" dirty="0" smtClean="0">
                          <a:effectLst/>
                          <a:latin typeface="Calibri" panose="020F0502020204030204" pitchFamily="34" charset="0"/>
                          <a:ea typeface="Times New Roman"/>
                        </a:rPr>
                        <a:t> </a:t>
                      </a:r>
                      <a:r>
                        <a:rPr lang="en-US" sz="900" b="0" kern="1200" dirty="0" smtClean="0">
                          <a:effectLst/>
                          <a:latin typeface="Calibri" panose="020F0502020204030204" pitchFamily="34" charset="0"/>
                          <a:ea typeface="Times New Roman"/>
                        </a:rPr>
                        <a:t>by </a:t>
                      </a:r>
                      <a:r>
                        <a:rPr lang="en-US" sz="900" b="1" dirty="0" smtClean="0">
                          <a:effectLst/>
                          <a:latin typeface="Calibri" panose="020F0502020204030204" pitchFamily="34" charset="0"/>
                        </a:rPr>
                        <a:t>Payments Modernization Program, </a:t>
                      </a:r>
                      <a:r>
                        <a:rPr lang="en-US" sz="900" b="1" kern="1200" baseline="0" dirty="0" smtClean="0">
                          <a:effectLst/>
                          <a:latin typeface="Calibri" panose="020F0502020204030204" pitchFamily="34" charset="0"/>
                          <a:ea typeface="Times New Roman"/>
                        </a:rPr>
                        <a:t>Client Connect </a:t>
                      </a:r>
                      <a:r>
                        <a:rPr lang="en-US" sz="900" b="0" kern="1200" baseline="0" dirty="0" smtClean="0">
                          <a:effectLst/>
                          <a:latin typeface="Calibri" panose="020F0502020204030204" pitchFamily="34" charset="0"/>
                          <a:ea typeface="Times New Roman"/>
                        </a:rPr>
                        <a:t>(Tool for all branch employees to look up clients info), </a:t>
                      </a:r>
                      <a:r>
                        <a:rPr lang="en-US" sz="900" b="1" kern="1200" baseline="0" dirty="0" smtClean="0">
                          <a:effectLst/>
                          <a:latin typeface="Calibri" panose="020F0502020204030204" pitchFamily="34" charset="0"/>
                          <a:ea typeface="Times New Roman"/>
                        </a:rPr>
                        <a:t>Enterprise Client Registry</a:t>
                      </a:r>
                      <a:r>
                        <a:rPr lang="en-US" sz="900" b="0" kern="1200" baseline="0" dirty="0" smtClean="0">
                          <a:effectLst/>
                          <a:latin typeface="Calibri" panose="020F0502020204030204" pitchFamily="34" charset="0"/>
                          <a:ea typeface="Times New Roman"/>
                        </a:rPr>
                        <a:t>  (internal lookup for apps for client info)</a:t>
                      </a:r>
                    </a:p>
                    <a:p>
                      <a:pPr marL="171450" marR="0" lvl="0" indent="-171450" algn="l" fontAlgn="b">
                        <a:lnSpc>
                          <a:spcPct val="115000"/>
                        </a:lnSpc>
                        <a:spcBef>
                          <a:spcPts val="0"/>
                        </a:spcBef>
                        <a:spcAft>
                          <a:spcPts val="0"/>
                        </a:spcAft>
                        <a:buFont typeface="Arial" panose="020B0604020202020204" pitchFamily="34" charset="0"/>
                        <a:buChar char="•"/>
                      </a:pPr>
                      <a:r>
                        <a:rPr lang="en-US" sz="900" b="0" kern="1200" baseline="0" dirty="0" smtClean="0">
                          <a:effectLst/>
                          <a:latin typeface="Calibri" panose="020F0502020204030204" pitchFamily="34" charset="0"/>
                          <a:ea typeface="Times New Roman"/>
                        </a:rPr>
                        <a:t>In discussions about support for </a:t>
                      </a:r>
                      <a:r>
                        <a:rPr lang="en-US" sz="900" b="1" kern="1200" baseline="0" dirty="0" err="1" smtClean="0">
                          <a:effectLst/>
                          <a:latin typeface="Calibri" panose="020F0502020204030204" pitchFamily="34" charset="0"/>
                          <a:ea typeface="Times New Roman"/>
                        </a:rPr>
                        <a:t>WealthX</a:t>
                      </a:r>
                      <a:r>
                        <a:rPr lang="en-US" sz="900" b="0" kern="1200" baseline="0" dirty="0" smtClean="0">
                          <a:effectLst/>
                          <a:latin typeface="Calibri" panose="020F0502020204030204" pitchFamily="34" charset="0"/>
                          <a:ea typeface="Times New Roman"/>
                        </a:rPr>
                        <a:t> initiative</a:t>
                      </a:r>
                      <a:endParaRPr lang="en-US" sz="900" b="1" dirty="0" smtClean="0">
                        <a:effectLst/>
                        <a:latin typeface="Calibri" panose="020F0502020204030204" pitchFamily="34" charset="0"/>
                        <a:ea typeface="Times New Roman"/>
                      </a:endParaRPr>
                    </a:p>
                    <a:p>
                      <a:pPr marL="0" marR="0" lvl="0" indent="0" algn="l" fontAlgn="b">
                        <a:lnSpc>
                          <a:spcPct val="115000"/>
                        </a:lnSpc>
                        <a:spcBef>
                          <a:spcPts val="0"/>
                        </a:spcBef>
                        <a:spcAft>
                          <a:spcPts val="0"/>
                        </a:spcAft>
                        <a:buFont typeface="Arial" panose="020B0604020202020204" pitchFamily="34" charset="0"/>
                        <a:buNone/>
                      </a:pPr>
                      <a:endParaRPr lang="en-US" sz="900" b="0" kern="1200" dirty="0" smtClean="0">
                        <a:effectLst/>
                        <a:latin typeface="Calibri" panose="020F0502020204030204" pitchFamily="34" charset="0"/>
                      </a:endParaRPr>
                    </a:p>
                    <a:p>
                      <a:pPr marL="0" marR="0" lvl="0" indent="0" algn="l" fontAlgn="b">
                        <a:lnSpc>
                          <a:spcPct val="115000"/>
                        </a:lnSpc>
                        <a:spcBef>
                          <a:spcPts val="0"/>
                        </a:spcBef>
                        <a:spcAft>
                          <a:spcPts val="0"/>
                        </a:spcAft>
                        <a:buFont typeface="Arial" panose="020B0604020202020204" pitchFamily="34" charset="0"/>
                        <a:buNone/>
                      </a:pPr>
                      <a:r>
                        <a:rPr lang="en-US" sz="900" b="0" kern="1200" dirty="0" smtClean="0">
                          <a:effectLst/>
                          <a:latin typeface="Calibri" panose="020F0502020204030204" pitchFamily="34" charset="0"/>
                        </a:rPr>
                        <a:t>In 2018:</a:t>
                      </a:r>
                    </a:p>
                    <a:p>
                      <a:pPr marL="628650" marR="0" lvl="1"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b="1" kern="1200" dirty="0" smtClean="0">
                          <a:effectLst/>
                          <a:latin typeface="Calibri" panose="020F0502020204030204" pitchFamily="34" charset="0"/>
                        </a:rPr>
                        <a:t>68 </a:t>
                      </a:r>
                      <a:r>
                        <a:rPr lang="en-US" sz="900" b="1" kern="1200" dirty="0">
                          <a:effectLst/>
                          <a:latin typeface="Calibri" panose="020F0502020204030204" pitchFamily="34" charset="0"/>
                        </a:rPr>
                        <a:t>different app codes</a:t>
                      </a:r>
                      <a:r>
                        <a:rPr lang="en-US" sz="900" kern="1200" dirty="0">
                          <a:effectLst/>
                          <a:latin typeface="Calibri" panose="020F0502020204030204" pitchFamily="34" charset="0"/>
                        </a:rPr>
                        <a:t> using runtimes as a </a:t>
                      </a:r>
                      <a:r>
                        <a:rPr lang="en-US" sz="900" kern="1200" dirty="0" smtClean="0">
                          <a:effectLst/>
                          <a:latin typeface="Calibri" panose="020F0502020204030204" pitchFamily="34" charset="0"/>
                        </a:rPr>
                        <a:t>service</a:t>
                      </a:r>
                      <a:r>
                        <a:rPr lang="en-US" sz="900" kern="1200" baseline="0" dirty="0" smtClean="0">
                          <a:effectLst/>
                          <a:latin typeface="Calibri" panose="020F0502020204030204" pitchFamily="34" charset="0"/>
                        </a:rPr>
                        <a:t> with </a:t>
                      </a:r>
                      <a:r>
                        <a:rPr lang="en-US" sz="900" b="0" kern="1200" baseline="0" dirty="0" smtClean="0">
                          <a:solidFill>
                            <a:schemeClr val="tx1"/>
                          </a:solidFill>
                          <a:effectLst/>
                          <a:latin typeface="Calibri" panose="020F0502020204030204" pitchFamily="34" charset="0"/>
                        </a:rPr>
                        <a:t>14 active in production</a:t>
                      </a:r>
                      <a:endParaRPr lang="en-US" sz="900" b="0" kern="1200" dirty="0" smtClean="0">
                        <a:solidFill>
                          <a:schemeClr val="tx1"/>
                        </a:solidFill>
                        <a:effectLst/>
                        <a:latin typeface="Calibri" panose="020F0502020204030204" pitchFamily="34" charset="0"/>
                      </a:endParaRPr>
                    </a:p>
                    <a:p>
                      <a:pPr marL="628650" marR="0" lvl="1" indent="-171450" algn="l" fontAlgn="b">
                        <a:lnSpc>
                          <a:spcPct val="115000"/>
                        </a:lnSpc>
                        <a:spcBef>
                          <a:spcPts val="0"/>
                        </a:spcBef>
                        <a:spcAft>
                          <a:spcPts val="0"/>
                        </a:spcAft>
                        <a:buFont typeface="Arial" panose="020B0604020202020204" pitchFamily="34" charset="0"/>
                        <a:buChar char="•"/>
                      </a:pPr>
                      <a:r>
                        <a:rPr lang="en-US" sz="900" kern="1200" baseline="0" dirty="0" smtClean="0">
                          <a:effectLst/>
                          <a:latin typeface="Calibri" panose="020F0502020204030204" pitchFamily="34" charset="0"/>
                        </a:rPr>
                        <a:t> </a:t>
                      </a:r>
                      <a:r>
                        <a:rPr lang="en-US" sz="900" b="1" kern="1200" dirty="0" smtClean="0">
                          <a:effectLst/>
                          <a:latin typeface="Calibri" panose="020F0502020204030204" pitchFamily="34" charset="0"/>
                        </a:rPr>
                        <a:t>Applications include: </a:t>
                      </a:r>
                      <a:r>
                        <a:rPr lang="en-US" sz="900" kern="1200" dirty="0" smtClean="0">
                          <a:effectLst/>
                          <a:latin typeface="Calibri" panose="020F0502020204030204" pitchFamily="34" charset="0"/>
                        </a:rPr>
                        <a:t>Account Functions Online Banking (Digital), Target Asset Calculator (I&amp;T), RBC One (E&amp;IA), </a:t>
                      </a:r>
                      <a:r>
                        <a:rPr lang="en-US" sz="900" kern="1200" dirty="0" err="1" smtClean="0">
                          <a:effectLst/>
                          <a:latin typeface="Calibri" panose="020F0502020204030204" pitchFamily="34" charset="0"/>
                        </a:rPr>
                        <a:t>myBenefits</a:t>
                      </a:r>
                      <a:r>
                        <a:rPr lang="en-US" sz="900" kern="1200" dirty="0" smtClean="0">
                          <a:effectLst/>
                          <a:latin typeface="Calibri" panose="020F0502020204030204" pitchFamily="34" charset="0"/>
                        </a:rPr>
                        <a:t> Assistant (I&amp;T), Fund Transfer </a:t>
                      </a:r>
                      <a:r>
                        <a:rPr lang="en-US" sz="900" kern="1200" dirty="0" err="1" smtClean="0">
                          <a:effectLst/>
                          <a:latin typeface="Calibri" panose="020F0502020204030204" pitchFamily="34" charset="0"/>
                        </a:rPr>
                        <a:t>Microservice</a:t>
                      </a:r>
                      <a:r>
                        <a:rPr lang="en-US" sz="900" kern="1200" dirty="0" smtClean="0">
                          <a:effectLst/>
                          <a:latin typeface="Calibri" panose="020F0502020204030204" pitchFamily="34" charset="0"/>
                        </a:rPr>
                        <a:t> (Digital),  </a:t>
                      </a:r>
                      <a:r>
                        <a:rPr lang="en-US" sz="900" kern="1200" dirty="0" err="1" smtClean="0">
                          <a:effectLst/>
                          <a:latin typeface="Calibri" panose="020F0502020204030204" pitchFamily="34" charset="0"/>
                        </a:rPr>
                        <a:t>ClientLink</a:t>
                      </a:r>
                      <a:r>
                        <a:rPr lang="en-US" sz="900" kern="1200" dirty="0" smtClean="0">
                          <a:effectLst/>
                          <a:latin typeface="Calibri" panose="020F0502020204030204" pitchFamily="34" charset="0"/>
                        </a:rPr>
                        <a:t> 2 (I&amp;T), Mid Tier Enterprise services including RBC secure APIs  (Digital), DevOps Onboarding Portal (I&amp;T)</a:t>
                      </a: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fontAlgn="b">
                        <a:lnSpc>
                          <a:spcPct val="115000"/>
                        </a:lnSpc>
                        <a:spcBef>
                          <a:spcPts val="0"/>
                        </a:spcBef>
                        <a:spcAft>
                          <a:spcPts val="0"/>
                        </a:spcAft>
                        <a:buFont typeface="Arial" panose="020B0604020202020204" pitchFamily="34" charset="0"/>
                        <a:buNone/>
                      </a:pPr>
                      <a:r>
                        <a:rPr lang="en-US" sz="900" b="1" kern="1200" dirty="0" smtClean="0">
                          <a:effectLst/>
                          <a:latin typeface="Calibri" panose="020F0502020204030204" pitchFamily="34" charset="0"/>
                        </a:rPr>
                        <a:t>DevOps, GTI</a:t>
                      </a: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187897">
                <a:tc>
                  <a:txBody>
                    <a:bodyPr/>
                    <a:lstStyle/>
                    <a:p>
                      <a:pPr marL="0" marR="0" lvl="0" indent="0" algn="l" defTabSz="914400" rtl="0" eaLnBrk="1" fontAlgn="b" latinLnBrk="0" hangingPunct="1">
                        <a:lnSpc>
                          <a:spcPct val="115000"/>
                        </a:lnSpc>
                        <a:spcBef>
                          <a:spcPts val="0"/>
                        </a:spcBef>
                        <a:spcAft>
                          <a:spcPts val="0"/>
                        </a:spcAft>
                        <a:buClrTx/>
                        <a:buSzTx/>
                        <a:buFontTx/>
                        <a:buNone/>
                        <a:tabLst/>
                        <a:defRPr/>
                      </a:pPr>
                      <a:r>
                        <a:rPr lang="en-US" sz="900" b="1" kern="1200" dirty="0" smtClean="0">
                          <a:effectLst/>
                          <a:latin typeface="Calibri" panose="020F0502020204030204" pitchFamily="34" charset="0"/>
                        </a:rPr>
                        <a:t>Privat</a:t>
                      </a:r>
                      <a:r>
                        <a:rPr lang="en-US" sz="900" b="1" kern="1200" baseline="0" dirty="0" smtClean="0">
                          <a:effectLst/>
                          <a:latin typeface="Calibri" panose="020F0502020204030204" pitchFamily="34" charset="0"/>
                        </a:rPr>
                        <a:t>e Cloud - </a:t>
                      </a:r>
                      <a:r>
                        <a:rPr lang="en-US" sz="900" b="1" kern="1200" dirty="0" smtClean="0">
                          <a:effectLst/>
                          <a:latin typeface="Calibri" panose="020F0502020204030204" pitchFamily="34" charset="0"/>
                        </a:rPr>
                        <a:t>Runtimes as a Service (PCF PAAS) : 2</a:t>
                      </a:r>
                      <a:r>
                        <a:rPr lang="en-US" sz="900" b="1" kern="1200" baseline="30000" dirty="0" smtClean="0">
                          <a:effectLst/>
                          <a:latin typeface="Calibri" panose="020F0502020204030204" pitchFamily="34" charset="0"/>
                        </a:rPr>
                        <a:t>nd</a:t>
                      </a:r>
                      <a:r>
                        <a:rPr lang="en-US" sz="900" b="1" kern="1200" dirty="0" smtClean="0">
                          <a:effectLst/>
                          <a:latin typeface="Calibri" panose="020F0502020204030204" pitchFamily="34" charset="0"/>
                        </a:rPr>
                        <a:t> Dev Foundation</a:t>
                      </a:r>
                      <a:endParaRPr lang="en-US" sz="900" b="1" dirty="0" smtClean="0">
                        <a:effectLst/>
                        <a:latin typeface="Calibri" panose="020F0502020204030204" pitchFamily="34" charset="0"/>
                        <a:ea typeface="Calibri"/>
                        <a:cs typeface="Times New Roman"/>
                      </a:endParaRPr>
                    </a:p>
                    <a:p>
                      <a:pPr marL="0" marR="0" algn="l" fontAlgn="b">
                        <a:lnSpc>
                          <a:spcPct val="115000"/>
                        </a:lnSpc>
                        <a:spcBef>
                          <a:spcPts val="0"/>
                        </a:spcBef>
                        <a:spcAft>
                          <a:spcPts val="0"/>
                        </a:spcAft>
                      </a:pPr>
                      <a:endParaRPr lang="en-US" sz="900" b="1" dirty="0">
                        <a:effectLst/>
                        <a:latin typeface="Calibri" panose="020F0502020204030204" pitchFamily="34" charset="0"/>
                        <a:ea typeface="Calibri"/>
                        <a:cs typeface="Times New Roman"/>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fontAlgn="b">
                        <a:lnSpc>
                          <a:spcPct val="115000"/>
                        </a:lnSpc>
                        <a:spcBef>
                          <a:spcPts val="0"/>
                        </a:spcBef>
                        <a:spcAft>
                          <a:spcPts val="0"/>
                        </a:spcAft>
                        <a:buFont typeface="Arial" panose="020B0604020202020204" pitchFamily="34" charset="0"/>
                        <a:buChar char="•"/>
                      </a:pPr>
                      <a:r>
                        <a:rPr lang="en-US" sz="900" b="1" dirty="0" smtClean="0">
                          <a:effectLst/>
                          <a:latin typeface="Calibri" panose="020F0502020204030204" pitchFamily="34" charset="0"/>
                        </a:rPr>
                        <a:t>HA</a:t>
                      </a:r>
                      <a:r>
                        <a:rPr lang="en-US" sz="900" b="1" baseline="0" dirty="0" smtClean="0">
                          <a:effectLst/>
                          <a:latin typeface="Calibri" panose="020F0502020204030204" pitchFamily="34" charset="0"/>
                        </a:rPr>
                        <a:t> for Dev environment</a:t>
                      </a:r>
                    </a:p>
                    <a:p>
                      <a:pPr marL="171450" marR="0" lvl="0" indent="-171450" algn="l" fontAlgn="b">
                        <a:lnSpc>
                          <a:spcPct val="115000"/>
                        </a:lnSpc>
                        <a:spcBef>
                          <a:spcPts val="0"/>
                        </a:spcBef>
                        <a:spcAft>
                          <a:spcPts val="0"/>
                        </a:spcAft>
                        <a:buFont typeface="Arial" panose="020B0604020202020204" pitchFamily="34" charset="0"/>
                        <a:buChar char="•"/>
                      </a:pPr>
                      <a:r>
                        <a:rPr lang="en-US" sz="900" baseline="0" dirty="0" smtClean="0">
                          <a:effectLst/>
                          <a:latin typeface="Calibri" panose="020F0502020204030204" pitchFamily="34" charset="0"/>
                        </a:rPr>
                        <a:t>Setup </a:t>
                      </a:r>
                      <a:r>
                        <a:rPr lang="en-US" sz="900" b="1" baseline="0" dirty="0" smtClean="0">
                          <a:effectLst/>
                          <a:latin typeface="Calibri" panose="020F0502020204030204" pitchFamily="34" charset="0"/>
                        </a:rPr>
                        <a:t>closer matches Production</a:t>
                      </a:r>
                    </a:p>
                    <a:p>
                      <a:pPr marL="171450" marR="0" lvl="0" indent="-171450" algn="l" fontAlgn="b">
                        <a:lnSpc>
                          <a:spcPct val="115000"/>
                        </a:lnSpc>
                        <a:spcBef>
                          <a:spcPts val="0"/>
                        </a:spcBef>
                        <a:spcAft>
                          <a:spcPts val="0"/>
                        </a:spcAft>
                        <a:buFont typeface="Arial" panose="020B0604020202020204" pitchFamily="34" charset="0"/>
                        <a:buChar char="•"/>
                      </a:pPr>
                      <a:r>
                        <a:rPr lang="en-US" sz="900" baseline="0" dirty="0" smtClean="0">
                          <a:effectLst/>
                          <a:latin typeface="Calibri" panose="020F0502020204030204" pitchFamily="34" charset="0"/>
                        </a:rPr>
                        <a:t>Enable </a:t>
                      </a:r>
                      <a:r>
                        <a:rPr lang="en-US" sz="900" b="1" baseline="0" dirty="0" smtClean="0">
                          <a:effectLst/>
                          <a:latin typeface="Calibri" panose="020F0502020204030204" pitchFamily="34" charset="0"/>
                        </a:rPr>
                        <a:t>HA, load balancing, and DR testing</a:t>
                      </a:r>
                    </a:p>
                    <a:p>
                      <a:pPr marL="171450" marR="0" lvl="0" indent="-171450" algn="l" fontAlgn="b">
                        <a:lnSpc>
                          <a:spcPct val="115000"/>
                        </a:lnSpc>
                        <a:spcBef>
                          <a:spcPts val="0"/>
                        </a:spcBef>
                        <a:spcAft>
                          <a:spcPts val="0"/>
                        </a:spcAft>
                        <a:buFont typeface="Arial" panose="020B0604020202020204" pitchFamily="34" charset="0"/>
                        <a:buChar char="•"/>
                      </a:pPr>
                      <a:r>
                        <a:rPr lang="en-US" sz="900" baseline="0" dirty="0" smtClean="0">
                          <a:effectLst/>
                          <a:latin typeface="Calibri" panose="020F0502020204030204" pitchFamily="34" charset="0"/>
                        </a:rPr>
                        <a:t>Enable </a:t>
                      </a:r>
                      <a:r>
                        <a:rPr lang="en-US" sz="900" b="1" baseline="0" dirty="0" smtClean="0">
                          <a:effectLst/>
                          <a:latin typeface="Calibri" panose="020F0502020204030204" pitchFamily="34" charset="0"/>
                        </a:rPr>
                        <a:t>maintenance and upgrades</a:t>
                      </a:r>
                      <a:r>
                        <a:rPr lang="en-US" sz="900" baseline="0" dirty="0" smtClean="0">
                          <a:effectLst/>
                          <a:latin typeface="Calibri" panose="020F0502020204030204" pitchFamily="34" charset="0"/>
                        </a:rPr>
                        <a:t> with </a:t>
                      </a:r>
                      <a:r>
                        <a:rPr lang="en-US" sz="900" b="1" baseline="0" dirty="0" smtClean="0">
                          <a:effectLst/>
                          <a:latin typeface="Calibri" panose="020F0502020204030204" pitchFamily="34" charset="0"/>
                        </a:rPr>
                        <a:t>minimal impact </a:t>
                      </a:r>
                      <a:r>
                        <a:rPr lang="en-US" sz="900" baseline="0" dirty="0" smtClean="0">
                          <a:effectLst/>
                          <a:latin typeface="Calibri" panose="020F0502020204030204" pitchFamily="34" charset="0"/>
                        </a:rPr>
                        <a:t>to development activities</a:t>
                      </a:r>
                      <a:endParaRPr lang="en-US" sz="900" dirty="0" smtClean="0">
                        <a:effectLst/>
                        <a:latin typeface="Calibri" panose="020F0502020204030204" pitchFamily="34" charset="0"/>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ctr" fontAlgn="b">
                        <a:lnSpc>
                          <a:spcPct val="115000"/>
                        </a:lnSpc>
                        <a:spcBef>
                          <a:spcPts val="0"/>
                        </a:spcBef>
                        <a:spcAft>
                          <a:spcPts val="0"/>
                        </a:spcAft>
                      </a:pPr>
                      <a:r>
                        <a:rPr lang="en-US" sz="900" dirty="0" smtClean="0">
                          <a:effectLst/>
                          <a:latin typeface="Calibri" panose="020F0502020204030204" pitchFamily="34" charset="0"/>
                          <a:ea typeface="Calibri"/>
                          <a:cs typeface="Times New Roman"/>
                        </a:rPr>
                        <a:t>n/a</a:t>
                      </a:r>
                      <a:endParaRPr lang="en-US" sz="900" dirty="0">
                        <a:effectLst/>
                        <a:latin typeface="Calibri" panose="020F0502020204030204" pitchFamily="34" charset="0"/>
                        <a:ea typeface="Calibri"/>
                        <a:cs typeface="Times New Roman"/>
                      </a:endParaRPr>
                    </a:p>
                  </a:txBody>
                  <a:tcPr marL="18212" marR="18212" marT="18212" marB="1821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l" fontAlgn="b">
                        <a:lnSpc>
                          <a:spcPct val="115000"/>
                        </a:lnSpc>
                        <a:spcBef>
                          <a:spcPts val="0"/>
                        </a:spcBef>
                        <a:spcAft>
                          <a:spcPts val="0"/>
                        </a:spcAft>
                      </a:pPr>
                      <a:r>
                        <a:rPr lang="en-US" sz="900" b="1" dirty="0" smtClean="0">
                          <a:effectLst/>
                          <a:latin typeface="Calibri" panose="020F0502020204030204" pitchFamily="34" charset="0"/>
                          <a:ea typeface="Calibri"/>
                          <a:cs typeface="Times New Roman"/>
                        </a:rPr>
                        <a:t>Hardware:</a:t>
                      </a:r>
                    </a:p>
                    <a:p>
                      <a:pPr marL="0" marR="0" algn="l" fontAlgn="b">
                        <a:lnSpc>
                          <a:spcPct val="115000"/>
                        </a:lnSpc>
                        <a:spcBef>
                          <a:spcPts val="0"/>
                        </a:spcBef>
                        <a:spcAft>
                          <a:spcPts val="0"/>
                        </a:spcAft>
                      </a:pPr>
                      <a:r>
                        <a:rPr lang="en-US" sz="900" b="0" dirty="0" smtClean="0">
                          <a:effectLst/>
                          <a:latin typeface="Calibri" panose="020F0502020204030204" pitchFamily="34" charset="0"/>
                          <a:ea typeface="Calibri"/>
                          <a:cs typeface="Times New Roman"/>
                        </a:rPr>
                        <a:t>One</a:t>
                      </a:r>
                      <a:r>
                        <a:rPr lang="en-US" sz="900" b="0" baseline="0" dirty="0" smtClean="0">
                          <a:effectLst/>
                          <a:latin typeface="Calibri" panose="020F0502020204030204" pitchFamily="34" charset="0"/>
                          <a:ea typeface="Calibri"/>
                          <a:cs typeface="Times New Roman"/>
                        </a:rPr>
                        <a:t> time incremental - $1.24MM</a:t>
                      </a:r>
                    </a:p>
                    <a:p>
                      <a:pPr marL="0" marR="0" algn="l" fontAlgn="b">
                        <a:lnSpc>
                          <a:spcPct val="115000"/>
                        </a:lnSpc>
                        <a:spcBef>
                          <a:spcPts val="0"/>
                        </a:spcBef>
                        <a:spcAft>
                          <a:spcPts val="0"/>
                        </a:spcAft>
                      </a:pPr>
                      <a:endParaRPr lang="en-US" sz="900" b="0" baseline="0" dirty="0" smtClean="0">
                        <a:effectLst/>
                        <a:latin typeface="Calibri" panose="020F0502020204030204" pitchFamily="34" charset="0"/>
                        <a:ea typeface="Calibri"/>
                        <a:cs typeface="Times New Roman"/>
                      </a:endParaRPr>
                    </a:p>
                    <a:p>
                      <a:pPr marL="0" marR="0" algn="l" fontAlgn="b">
                        <a:lnSpc>
                          <a:spcPct val="115000"/>
                        </a:lnSpc>
                        <a:spcBef>
                          <a:spcPts val="0"/>
                        </a:spcBef>
                        <a:spcAft>
                          <a:spcPts val="0"/>
                        </a:spcAft>
                      </a:pPr>
                      <a:r>
                        <a:rPr lang="en-US" sz="900" b="1" baseline="0" dirty="0" smtClean="0">
                          <a:effectLst/>
                          <a:latin typeface="Calibri" panose="020F0502020204030204" pitchFamily="34" charset="0"/>
                          <a:ea typeface="Calibri"/>
                          <a:cs typeface="Times New Roman"/>
                        </a:rPr>
                        <a:t>Total: $1.24MM (NIE - $0.31MM)</a:t>
                      </a:r>
                      <a:endParaRPr lang="en-US" sz="900" b="1" dirty="0">
                        <a:effectLst/>
                        <a:latin typeface="Calibri" panose="020F0502020204030204" pitchFamily="34" charset="0"/>
                        <a:ea typeface="Calibri"/>
                        <a:cs typeface="Times New Roman"/>
                      </a:endParaRPr>
                    </a:p>
                  </a:txBody>
                  <a:tcPr marL="18212" marR="18212" marT="18212" marB="1821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fontAlgn="b">
                        <a:lnSpc>
                          <a:spcPct val="115000"/>
                        </a:lnSpc>
                        <a:spcBef>
                          <a:spcPts val="0"/>
                        </a:spcBef>
                        <a:spcAft>
                          <a:spcPts val="0"/>
                        </a:spcAft>
                        <a:buFont typeface="Arial" panose="020B0604020202020204" pitchFamily="34" charset="0"/>
                        <a:buChar char="•"/>
                      </a:pPr>
                      <a:r>
                        <a:rPr lang="en-US" sz="900" b="0" kern="1200" baseline="0" dirty="0" smtClean="0">
                          <a:effectLst/>
                          <a:latin typeface="Calibri" panose="020F0502020204030204" pitchFamily="34" charset="0"/>
                        </a:rPr>
                        <a:t>I</a:t>
                      </a:r>
                      <a:r>
                        <a:rPr lang="en-US" sz="900" b="1" kern="1200" baseline="0" dirty="0" smtClean="0">
                          <a:effectLst/>
                          <a:latin typeface="Calibri" panose="020F0502020204030204" pitchFamily="34" charset="0"/>
                        </a:rPr>
                        <a:t>mproved HA and DR testing</a:t>
                      </a:r>
                      <a:r>
                        <a:rPr lang="en-US" sz="900" kern="1200" baseline="0" dirty="0" smtClean="0">
                          <a:effectLst/>
                          <a:latin typeface="Calibri" panose="020F0502020204030204" pitchFamily="34" charset="0"/>
                        </a:rPr>
                        <a:t> prior to Production deployment</a:t>
                      </a:r>
                    </a:p>
                    <a:p>
                      <a:pPr marL="171450" marR="0" lvl="0" indent="-171450" algn="l" fontAlgn="b">
                        <a:lnSpc>
                          <a:spcPct val="115000"/>
                        </a:lnSpc>
                        <a:spcBef>
                          <a:spcPts val="0"/>
                        </a:spcBef>
                        <a:spcAft>
                          <a:spcPts val="0"/>
                        </a:spcAft>
                        <a:buFont typeface="Arial" panose="020B0604020202020204" pitchFamily="34" charset="0"/>
                        <a:buChar char="•"/>
                      </a:pPr>
                      <a:r>
                        <a:rPr lang="en-US" sz="900" b="1" kern="1200" dirty="0" smtClean="0">
                          <a:effectLst/>
                          <a:latin typeface="Calibri" panose="020F0502020204030204" pitchFamily="34" charset="0"/>
                        </a:rPr>
                        <a:t>Greater availability</a:t>
                      </a:r>
                      <a:r>
                        <a:rPr lang="en-US" sz="900" kern="1200" dirty="0" smtClean="0">
                          <a:effectLst/>
                          <a:latin typeface="Calibri" panose="020F0502020204030204" pitchFamily="34" charset="0"/>
                        </a:rPr>
                        <a:t> of a</a:t>
                      </a:r>
                      <a:r>
                        <a:rPr lang="en-US" sz="900" kern="1200" baseline="0" dirty="0" smtClean="0">
                          <a:effectLst/>
                          <a:latin typeface="Calibri" panose="020F0502020204030204" pitchFamily="34" charset="0"/>
                        </a:rPr>
                        <a:t> Dev environment during maintenance and upgrades</a:t>
                      </a:r>
                      <a:endParaRPr lang="en-US" sz="900" kern="1200" dirty="0" smtClean="0">
                        <a:effectLst/>
                        <a:latin typeface="Calibri" panose="020F0502020204030204" pitchFamily="34" charset="0"/>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fontAlgn="b">
                        <a:lnSpc>
                          <a:spcPct val="115000"/>
                        </a:lnSpc>
                        <a:spcBef>
                          <a:spcPts val="0"/>
                        </a:spcBef>
                        <a:spcAft>
                          <a:spcPts val="0"/>
                        </a:spcAft>
                        <a:buFont typeface="Arial" panose="020B0604020202020204" pitchFamily="34" charset="0"/>
                        <a:buNone/>
                      </a:pPr>
                      <a:endParaRPr lang="en-US" sz="900" b="1" kern="1200" dirty="0" smtClean="0">
                        <a:effectLst/>
                        <a:latin typeface="Calibri" panose="020F0502020204030204" pitchFamily="34" charset="0"/>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1187897">
                <a:tc>
                  <a:txBody>
                    <a:bodyPr/>
                    <a:lstStyle/>
                    <a:p>
                      <a:pPr marL="0" marR="0" algn="l" fontAlgn="b">
                        <a:lnSpc>
                          <a:spcPct val="115000"/>
                        </a:lnSpc>
                        <a:spcBef>
                          <a:spcPts val="0"/>
                        </a:spcBef>
                        <a:spcAft>
                          <a:spcPts val="0"/>
                        </a:spcAft>
                      </a:pPr>
                      <a:r>
                        <a:rPr lang="en-US" sz="900" b="1" dirty="0" smtClean="0">
                          <a:effectLst/>
                          <a:latin typeface="Calibri" panose="020F0502020204030204" pitchFamily="34" charset="0"/>
                          <a:ea typeface="Calibri"/>
                          <a:cs typeface="Times New Roman"/>
                        </a:rPr>
                        <a:t>Private Cloud -</a:t>
                      </a:r>
                      <a:r>
                        <a:rPr lang="en-US" sz="900" b="1" baseline="0" dirty="0" smtClean="0">
                          <a:effectLst/>
                          <a:latin typeface="Calibri" panose="020F0502020204030204" pitchFamily="34" charset="0"/>
                          <a:ea typeface="Calibri"/>
                          <a:cs typeface="Times New Roman"/>
                        </a:rPr>
                        <a:t> </a:t>
                      </a:r>
                      <a:r>
                        <a:rPr lang="en-US" sz="900" b="1" dirty="0" err="1" smtClean="0">
                          <a:effectLst/>
                          <a:latin typeface="Calibri" panose="020F0502020204030204" pitchFamily="34" charset="0"/>
                          <a:ea typeface="Calibri"/>
                          <a:cs typeface="Times New Roman"/>
                        </a:rPr>
                        <a:t>Bluemix</a:t>
                      </a:r>
                      <a:endParaRPr lang="en-US" sz="900" b="1" dirty="0">
                        <a:effectLst/>
                        <a:latin typeface="Calibri" panose="020F0502020204030204" pitchFamily="34" charset="0"/>
                        <a:ea typeface="Calibri"/>
                        <a:cs typeface="Times New Roman"/>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fontAlgn="b">
                        <a:lnSpc>
                          <a:spcPct val="115000"/>
                        </a:lnSpc>
                        <a:spcBef>
                          <a:spcPts val="0"/>
                        </a:spcBef>
                        <a:spcAft>
                          <a:spcPts val="0"/>
                        </a:spcAft>
                        <a:buFont typeface="Arial" panose="020B0604020202020204" pitchFamily="34" charset="0"/>
                        <a:buChar char="•"/>
                      </a:pPr>
                      <a:r>
                        <a:rPr lang="en-US" sz="900" dirty="0" smtClean="0">
                          <a:effectLst/>
                          <a:latin typeface="Calibri" panose="020F0502020204030204" pitchFamily="34" charset="0"/>
                        </a:rPr>
                        <a:t>Ability to syndicate IBM</a:t>
                      </a:r>
                      <a:r>
                        <a:rPr lang="en-US" sz="900" baseline="0" dirty="0" smtClean="0">
                          <a:effectLst/>
                          <a:latin typeface="Calibri" panose="020F0502020204030204" pitchFamily="34" charset="0"/>
                        </a:rPr>
                        <a:t> cloud services.  </a:t>
                      </a:r>
                      <a:r>
                        <a:rPr lang="en-US" sz="900" baseline="0" dirty="0" err="1" smtClean="0">
                          <a:effectLst/>
                          <a:latin typeface="Calibri" panose="020F0502020204030204" pitchFamily="34" charset="0"/>
                        </a:rPr>
                        <a:t>eg</a:t>
                      </a:r>
                      <a:r>
                        <a:rPr lang="en-US" sz="900" dirty="0" smtClean="0">
                          <a:effectLst/>
                          <a:latin typeface="Calibri" panose="020F0502020204030204" pitchFamily="34" charset="0"/>
                        </a:rPr>
                        <a:t>. Watson </a:t>
                      </a:r>
                    </a:p>
                    <a:p>
                      <a:pPr marL="171450" marR="0" lvl="0" indent="-171450" algn="l" fontAlgn="b">
                        <a:lnSpc>
                          <a:spcPct val="115000"/>
                        </a:lnSpc>
                        <a:spcBef>
                          <a:spcPts val="0"/>
                        </a:spcBef>
                        <a:spcAft>
                          <a:spcPts val="0"/>
                        </a:spcAft>
                        <a:buFont typeface="Arial" panose="020B0604020202020204" pitchFamily="34" charset="0"/>
                        <a:buChar char="•"/>
                      </a:pPr>
                      <a:r>
                        <a:rPr lang="en-US" sz="900" dirty="0" smtClean="0">
                          <a:effectLst/>
                          <a:latin typeface="Calibri" panose="020F0502020204030204" pitchFamily="34" charset="0"/>
                        </a:rPr>
                        <a:t>Able to support</a:t>
                      </a:r>
                      <a:r>
                        <a:rPr lang="en-US" sz="900" baseline="0" dirty="0" smtClean="0">
                          <a:effectLst/>
                          <a:latin typeface="Calibri" panose="020F0502020204030204" pitchFamily="34" charset="0"/>
                        </a:rPr>
                        <a:t> WAS based applications in a cloud environment</a:t>
                      </a:r>
                    </a:p>
                    <a:p>
                      <a:pPr marL="171450" marR="0" lvl="0" indent="-171450" algn="l" fontAlgn="b">
                        <a:lnSpc>
                          <a:spcPct val="115000"/>
                        </a:lnSpc>
                        <a:spcBef>
                          <a:spcPts val="0"/>
                        </a:spcBef>
                        <a:spcAft>
                          <a:spcPts val="0"/>
                        </a:spcAft>
                        <a:buFont typeface="Arial" panose="020B0604020202020204" pitchFamily="34" charset="0"/>
                        <a:buChar char="•"/>
                      </a:pPr>
                      <a:r>
                        <a:rPr lang="en-US" sz="900" baseline="0" dirty="0" smtClean="0">
                          <a:effectLst/>
                          <a:latin typeface="Calibri" panose="020F0502020204030204" pitchFamily="34" charset="0"/>
                        </a:rPr>
                        <a:t>Fully managed solution by IBM</a:t>
                      </a:r>
                      <a:endParaRPr lang="en-US" sz="900" dirty="0" smtClean="0">
                        <a:effectLst/>
                        <a:latin typeface="Calibri" panose="020F0502020204030204" pitchFamily="34" charset="0"/>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ctr" fontAlgn="b">
                        <a:lnSpc>
                          <a:spcPct val="115000"/>
                        </a:lnSpc>
                        <a:spcBef>
                          <a:spcPts val="0"/>
                        </a:spcBef>
                        <a:spcAft>
                          <a:spcPts val="0"/>
                        </a:spcAft>
                      </a:pPr>
                      <a:r>
                        <a:rPr lang="en-US" sz="900" dirty="0" smtClean="0">
                          <a:effectLst/>
                          <a:latin typeface="Calibri" panose="020F0502020204030204" pitchFamily="34" charset="0"/>
                          <a:ea typeface="Calibri"/>
                          <a:cs typeface="Times New Roman"/>
                        </a:rPr>
                        <a:t>Augmented</a:t>
                      </a:r>
                      <a:r>
                        <a:rPr lang="en-US" sz="900" baseline="0" dirty="0" smtClean="0">
                          <a:effectLst/>
                          <a:latin typeface="Calibri" panose="020F0502020204030204" pitchFamily="34" charset="0"/>
                          <a:ea typeface="Calibri"/>
                          <a:cs typeface="Times New Roman"/>
                        </a:rPr>
                        <a:t> by GTI</a:t>
                      </a:r>
                      <a:endParaRPr lang="en-US" sz="900" dirty="0">
                        <a:effectLst/>
                        <a:latin typeface="Calibri" panose="020F0502020204030204" pitchFamily="34" charset="0"/>
                        <a:ea typeface="Calibri"/>
                        <a:cs typeface="Times New Roman"/>
                      </a:endParaRPr>
                    </a:p>
                  </a:txBody>
                  <a:tcPr marL="18212" marR="18212" marT="18212" marB="1821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l" fontAlgn="b">
                        <a:lnSpc>
                          <a:spcPct val="115000"/>
                        </a:lnSpc>
                        <a:spcBef>
                          <a:spcPts val="0"/>
                        </a:spcBef>
                        <a:spcAft>
                          <a:spcPts val="0"/>
                        </a:spcAft>
                      </a:pPr>
                      <a:r>
                        <a:rPr lang="en-US" sz="900" b="1" dirty="0" smtClean="0">
                          <a:effectLst/>
                          <a:latin typeface="Calibri" panose="020F0502020204030204" pitchFamily="34" charset="0"/>
                          <a:ea typeface="Calibri"/>
                          <a:cs typeface="Times New Roman"/>
                        </a:rPr>
                        <a:t>Software: </a:t>
                      </a:r>
                    </a:p>
                    <a:p>
                      <a:pPr marL="0" marR="0" lvl="0" indent="0" algn="l" defTabSz="914400" rtl="0" eaLnBrk="1" fontAlgn="b" latinLnBrk="0" hangingPunct="1">
                        <a:lnSpc>
                          <a:spcPct val="115000"/>
                        </a:lnSpc>
                        <a:spcBef>
                          <a:spcPts val="0"/>
                        </a:spcBef>
                        <a:spcAft>
                          <a:spcPts val="0"/>
                        </a:spcAft>
                        <a:buClrTx/>
                        <a:buSzTx/>
                        <a:buFontTx/>
                        <a:buNone/>
                        <a:tabLst/>
                        <a:defRPr/>
                      </a:pPr>
                      <a:r>
                        <a:rPr lang="en-US" sz="900" b="0" dirty="0" smtClean="0">
                          <a:effectLst/>
                          <a:latin typeface="Calibri" panose="020F0502020204030204" pitchFamily="34" charset="0"/>
                          <a:ea typeface="Calibri"/>
                          <a:cs typeface="Times New Roman"/>
                        </a:rPr>
                        <a:t>Current</a:t>
                      </a:r>
                      <a:r>
                        <a:rPr lang="en-US" sz="900" b="0" baseline="0" dirty="0" smtClean="0">
                          <a:effectLst/>
                          <a:latin typeface="Calibri" panose="020F0502020204030204" pitchFamily="34" charset="0"/>
                          <a:ea typeface="Calibri"/>
                          <a:cs typeface="Times New Roman"/>
                        </a:rPr>
                        <a:t> - </a:t>
                      </a:r>
                      <a:r>
                        <a:rPr lang="en-US" sz="900" b="0" dirty="0" smtClean="0">
                          <a:effectLst/>
                          <a:latin typeface="Calibri" panose="020F0502020204030204" pitchFamily="34" charset="0"/>
                          <a:ea typeface="Calibri"/>
                          <a:cs typeface="Times New Roman"/>
                        </a:rPr>
                        <a:t>$0.93MM</a:t>
                      </a:r>
                    </a:p>
                    <a:p>
                      <a:pPr marL="0" marR="0" lvl="0" indent="0" algn="l" defTabSz="914400" rtl="0" eaLnBrk="1" fontAlgn="b" latinLnBrk="0" hangingPunct="1">
                        <a:lnSpc>
                          <a:spcPct val="115000"/>
                        </a:lnSpc>
                        <a:spcBef>
                          <a:spcPts val="0"/>
                        </a:spcBef>
                        <a:spcAft>
                          <a:spcPts val="0"/>
                        </a:spcAft>
                        <a:buClrTx/>
                        <a:buSzTx/>
                        <a:buFontTx/>
                        <a:buNone/>
                        <a:tabLst/>
                        <a:defRPr/>
                      </a:pPr>
                      <a:r>
                        <a:rPr lang="en-US" sz="900" b="0" dirty="0" smtClean="0">
                          <a:effectLst/>
                          <a:latin typeface="Calibri" panose="020F0502020204030204" pitchFamily="34" charset="0"/>
                          <a:ea typeface="Calibri"/>
                          <a:cs typeface="Times New Roman"/>
                        </a:rPr>
                        <a:t>Ongoing</a:t>
                      </a:r>
                      <a:r>
                        <a:rPr lang="en-US" sz="900" b="0" baseline="0" dirty="0" smtClean="0">
                          <a:effectLst/>
                          <a:latin typeface="Calibri" panose="020F0502020204030204" pitchFamily="34" charset="0"/>
                          <a:ea typeface="Calibri"/>
                          <a:cs typeface="Times New Roman"/>
                        </a:rPr>
                        <a:t> incremental</a:t>
                      </a:r>
                      <a:r>
                        <a:rPr lang="en-US" sz="900" b="0" dirty="0" smtClean="0">
                          <a:effectLst/>
                          <a:latin typeface="Calibri" panose="020F0502020204030204" pitchFamily="34" charset="0"/>
                          <a:ea typeface="Calibri"/>
                          <a:cs typeface="Times New Roman"/>
                        </a:rPr>
                        <a:t> - $3.82MM</a:t>
                      </a:r>
                    </a:p>
                    <a:p>
                      <a:pPr marL="0" marR="0" algn="l" fontAlgn="b">
                        <a:lnSpc>
                          <a:spcPct val="115000"/>
                        </a:lnSpc>
                        <a:spcBef>
                          <a:spcPts val="0"/>
                        </a:spcBef>
                        <a:spcAft>
                          <a:spcPts val="0"/>
                        </a:spcAft>
                      </a:pPr>
                      <a:endParaRPr lang="en-US" sz="900" b="0" baseline="0" dirty="0" smtClean="0">
                        <a:effectLst/>
                        <a:latin typeface="Calibri" panose="020F0502020204030204" pitchFamily="34" charset="0"/>
                        <a:ea typeface="Calibri"/>
                        <a:cs typeface="Times New Roman"/>
                      </a:endParaRPr>
                    </a:p>
                    <a:p>
                      <a:pPr marL="0" marR="0" algn="l" fontAlgn="b">
                        <a:lnSpc>
                          <a:spcPct val="115000"/>
                        </a:lnSpc>
                        <a:spcBef>
                          <a:spcPts val="0"/>
                        </a:spcBef>
                        <a:spcAft>
                          <a:spcPts val="0"/>
                        </a:spcAft>
                      </a:pPr>
                      <a:r>
                        <a:rPr lang="en-US" sz="900" b="1" baseline="0" dirty="0" smtClean="0">
                          <a:effectLst/>
                          <a:latin typeface="Calibri" panose="020F0502020204030204" pitchFamily="34" charset="0"/>
                          <a:ea typeface="Calibri"/>
                          <a:cs typeface="Times New Roman"/>
                        </a:rPr>
                        <a:t>Total: $4.75MM (NIE - $4.75MM)</a:t>
                      </a:r>
                    </a:p>
                  </a:txBody>
                  <a:tcPr marL="18212" marR="18212" marT="18212" marB="1821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kern="1200" dirty="0" smtClean="0">
                          <a:effectLst/>
                          <a:latin typeface="Calibri" panose="020F0502020204030204" pitchFamily="34" charset="0"/>
                        </a:rPr>
                        <a:t>Continue support for applications currently deployed to </a:t>
                      </a:r>
                      <a:r>
                        <a:rPr lang="en-US" sz="900" kern="1200" dirty="0" err="1" smtClean="0">
                          <a:effectLst/>
                          <a:latin typeface="Calibri" panose="020F0502020204030204" pitchFamily="34" charset="0"/>
                        </a:rPr>
                        <a:t>Bluemix</a:t>
                      </a:r>
                      <a:endParaRPr lang="en-US" sz="900" kern="1200" dirty="0" smtClean="0">
                        <a:effectLst/>
                        <a:latin typeface="Calibri" panose="020F0502020204030204" pitchFamily="34" charset="0"/>
                      </a:endParaRPr>
                    </a:p>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endParaRPr lang="en-US" sz="900" kern="1200" dirty="0" smtClean="0">
                        <a:effectLst/>
                        <a:latin typeface="Calibri" panose="020F0502020204030204" pitchFamily="34" charset="0"/>
                      </a:endParaRPr>
                    </a:p>
                    <a:p>
                      <a:pPr marL="0" marR="0" lvl="0" indent="0" algn="l" defTabSz="914400" rtl="0" eaLnBrk="1" fontAlgn="b" latinLnBrk="0" hangingPunct="1">
                        <a:lnSpc>
                          <a:spcPct val="115000"/>
                        </a:lnSpc>
                        <a:spcBef>
                          <a:spcPts val="0"/>
                        </a:spcBef>
                        <a:spcAft>
                          <a:spcPts val="0"/>
                        </a:spcAft>
                        <a:buClrTx/>
                        <a:buSzTx/>
                        <a:buFont typeface="Arial" panose="020B0604020202020204" pitchFamily="34" charset="0"/>
                        <a:buNone/>
                        <a:tabLst/>
                        <a:defRPr/>
                      </a:pPr>
                      <a:r>
                        <a:rPr lang="en-US" sz="900" kern="1200" dirty="0" smtClean="0">
                          <a:effectLst/>
                          <a:latin typeface="Calibri" panose="020F0502020204030204" pitchFamily="34" charset="0"/>
                        </a:rPr>
                        <a:t>In 2018:</a:t>
                      </a:r>
                    </a:p>
                    <a:p>
                      <a:pPr marL="628650" marR="0" lvl="1"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kern="1200" dirty="0" smtClean="0">
                          <a:effectLst/>
                          <a:latin typeface="Calibri" panose="020F0502020204030204" pitchFamily="34" charset="0"/>
                        </a:rPr>
                        <a:t>99 active app codes in Pre-Production,</a:t>
                      </a:r>
                      <a:r>
                        <a:rPr lang="en-US" sz="900" kern="1200" baseline="0" dirty="0" smtClean="0">
                          <a:effectLst/>
                          <a:latin typeface="Calibri" panose="020F0502020204030204" pitchFamily="34" charset="0"/>
                        </a:rPr>
                        <a:t> </a:t>
                      </a:r>
                      <a:r>
                        <a:rPr lang="en-US" sz="900" kern="1200" dirty="0" smtClean="0">
                          <a:effectLst/>
                          <a:latin typeface="Calibri" panose="020F0502020204030204" pitchFamily="34" charset="0"/>
                        </a:rPr>
                        <a:t>64 active app codes in Production</a:t>
                      </a:r>
                    </a:p>
                    <a:p>
                      <a:pPr marL="628650" marR="0" lvl="1"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b="1" kern="1200" dirty="0" smtClean="0">
                          <a:effectLst/>
                          <a:latin typeface="Calibri" panose="020F0502020204030204" pitchFamily="34" charset="0"/>
                        </a:rPr>
                        <a:t>Applications include: </a:t>
                      </a:r>
                      <a:r>
                        <a:rPr lang="en-US" sz="900" kern="1200" dirty="0" smtClean="0">
                          <a:effectLst/>
                          <a:latin typeface="Calibri" panose="020F0502020204030204" pitchFamily="34" charset="0"/>
                        </a:rPr>
                        <a:t>RBC express (Commercial Banking),</a:t>
                      </a:r>
                      <a:r>
                        <a:rPr lang="en-US" sz="900" kern="1200" baseline="0" dirty="0" smtClean="0">
                          <a:effectLst/>
                          <a:latin typeface="Calibri" panose="020F0502020204030204" pitchFamily="34" charset="0"/>
                        </a:rPr>
                        <a:t> </a:t>
                      </a:r>
                      <a:r>
                        <a:rPr lang="en-US" sz="900" kern="1200" dirty="0" smtClean="0">
                          <a:effectLst/>
                          <a:latin typeface="Calibri" panose="020F0502020204030204" pitchFamily="34" charset="0"/>
                        </a:rPr>
                        <a:t>RBC One (IT&amp;S),</a:t>
                      </a:r>
                      <a:r>
                        <a:rPr lang="en-US" sz="900" kern="1200" baseline="0" dirty="0" smtClean="0">
                          <a:effectLst/>
                          <a:latin typeface="Calibri" panose="020F0502020204030204" pitchFamily="34" charset="0"/>
                        </a:rPr>
                        <a:t> </a:t>
                      </a:r>
                      <a:r>
                        <a:rPr lang="en-US" sz="900" kern="1200" dirty="0" smtClean="0">
                          <a:effectLst/>
                          <a:latin typeface="Calibri" panose="020F0502020204030204" pitchFamily="34" charset="0"/>
                        </a:rPr>
                        <a:t>My Advisor (Digital),</a:t>
                      </a:r>
                      <a:r>
                        <a:rPr lang="en-US" sz="900" kern="1200" baseline="0" dirty="0" smtClean="0">
                          <a:effectLst/>
                          <a:latin typeface="Calibri" panose="020F0502020204030204" pitchFamily="34" charset="0"/>
                        </a:rPr>
                        <a:t> </a:t>
                      </a:r>
                      <a:r>
                        <a:rPr lang="en-US" sz="900" kern="1200" dirty="0" smtClean="0">
                          <a:effectLst/>
                          <a:latin typeface="Calibri" panose="020F0502020204030204" pitchFamily="34" charset="0"/>
                        </a:rPr>
                        <a:t>RBC Rewards (Digital),</a:t>
                      </a:r>
                      <a:r>
                        <a:rPr lang="en-US" sz="900" kern="1200" baseline="0" dirty="0" smtClean="0">
                          <a:effectLst/>
                          <a:latin typeface="Calibri" panose="020F0502020204030204" pitchFamily="34" charset="0"/>
                        </a:rPr>
                        <a:t> </a:t>
                      </a:r>
                      <a:r>
                        <a:rPr lang="en-US" sz="900" kern="1200" dirty="0" smtClean="0">
                          <a:effectLst/>
                          <a:latin typeface="Calibri" panose="020F0502020204030204" pitchFamily="34" charset="0"/>
                        </a:rPr>
                        <a:t>Some UI components of Online Banking (Digital)</a:t>
                      </a: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fontAlgn="b">
                        <a:lnSpc>
                          <a:spcPct val="115000"/>
                        </a:lnSpc>
                        <a:spcBef>
                          <a:spcPts val="0"/>
                        </a:spcBef>
                        <a:spcAft>
                          <a:spcPts val="0"/>
                        </a:spcAft>
                        <a:buFont typeface="Arial" panose="020B0604020202020204" pitchFamily="34" charset="0"/>
                        <a:buNone/>
                      </a:pPr>
                      <a:endParaRPr lang="en-US" sz="900" b="1" kern="1200" dirty="0" smtClean="0">
                        <a:effectLst/>
                        <a:latin typeface="Calibri" panose="020F0502020204030204" pitchFamily="34" charset="0"/>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42147887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Cloud Initiatives, Cost &amp; Impact</a:t>
            </a:r>
            <a:endParaRPr lang="en-US" dirty="0"/>
          </a:p>
        </p:txBody>
      </p:sp>
      <p:sp>
        <p:nvSpPr>
          <p:cNvPr id="5" name="Slide Number Placeholder 4"/>
          <p:cNvSpPr>
            <a:spLocks noGrp="1"/>
          </p:cNvSpPr>
          <p:nvPr>
            <p:ph type="sldNum" sz="quarter" idx="12"/>
          </p:nvPr>
        </p:nvSpPr>
        <p:spPr/>
        <p:txBody>
          <a:bodyPr/>
          <a:lstStyle/>
          <a:p>
            <a:fld id="{2C9B7369-8268-40EF-8ABE-64B84607BDBE}" type="slidenum">
              <a:rPr lang="en-US" smtClean="0">
                <a:solidFill>
                  <a:prstClr val="white"/>
                </a:solidFill>
              </a:rPr>
              <a:pPr/>
              <a:t>61</a:t>
            </a:fld>
            <a:endParaRPr lang="en-US" dirty="0">
              <a:solidFill>
                <a:prstClr val="white"/>
              </a:solidFill>
            </a:endParaRPr>
          </a:p>
        </p:txBody>
      </p:sp>
      <p:graphicFrame>
        <p:nvGraphicFramePr>
          <p:cNvPr id="6" name="Table 5"/>
          <p:cNvGraphicFramePr>
            <a:graphicFrameLocks noGrp="1"/>
          </p:cNvGraphicFramePr>
          <p:nvPr>
            <p:extLst/>
          </p:nvPr>
        </p:nvGraphicFramePr>
        <p:xfrm>
          <a:off x="187996" y="162560"/>
          <a:ext cx="11782479" cy="5893619"/>
        </p:xfrm>
        <a:graphic>
          <a:graphicData uri="http://schemas.openxmlformats.org/drawingml/2006/table">
            <a:tbl>
              <a:tblPr firstRow="1" bandRow="1">
                <a:tableStyleId>{2D5ABB26-0587-4C30-8999-92F81FD0307C}</a:tableStyleId>
              </a:tblPr>
              <a:tblGrid>
                <a:gridCol w="1071645"/>
                <a:gridCol w="1945661"/>
                <a:gridCol w="715317"/>
                <a:gridCol w="2547915"/>
                <a:gridCol w="4648200"/>
                <a:gridCol w="853741"/>
              </a:tblGrid>
              <a:tr h="336428">
                <a:tc>
                  <a:txBody>
                    <a:bodyPr/>
                    <a:lstStyle/>
                    <a:p>
                      <a:pPr algn="ctr" fontAlgn="b"/>
                      <a:r>
                        <a:rPr lang="en-US" sz="900" b="1" i="0" u="none" strike="noStrike" dirty="0" smtClean="0">
                          <a:solidFill>
                            <a:schemeClr val="bg1"/>
                          </a:solidFill>
                          <a:effectLst/>
                          <a:latin typeface="Calibri" panose="020F0502020204030204" pitchFamily="34" charset="0"/>
                        </a:rPr>
                        <a:t>Strategic Initiative</a:t>
                      </a:r>
                      <a:endParaRPr lang="en-US" sz="900" b="1" i="0" u="none" strike="noStrike" dirty="0">
                        <a:solidFill>
                          <a:schemeClr val="bg1"/>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chemeClr val="bg1"/>
                          </a:solidFill>
                          <a:effectLst/>
                          <a:latin typeface="Calibri" panose="020F0502020204030204" pitchFamily="34" charset="0"/>
                        </a:rPr>
                        <a:t>Benefit</a:t>
                      </a:r>
                      <a:endParaRPr lang="en-US" sz="900" b="1" i="0" u="none" strike="noStrike" dirty="0">
                        <a:solidFill>
                          <a:schemeClr val="bg1"/>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chemeClr val="bg1"/>
                          </a:solidFill>
                          <a:effectLst/>
                          <a:latin typeface="Calibri" panose="020F0502020204030204" pitchFamily="34" charset="0"/>
                        </a:rPr>
                        <a:t>Team </a:t>
                      </a:r>
                      <a:endParaRPr lang="en-US" sz="900" b="1" i="0" u="none" strike="noStrike" dirty="0">
                        <a:solidFill>
                          <a:schemeClr val="bg1"/>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rgbClr val="FFFFFF"/>
                          </a:solidFill>
                          <a:effectLst/>
                          <a:latin typeface="Calibri" panose="020F0502020204030204" pitchFamily="34" charset="0"/>
                        </a:rPr>
                        <a:t>Finance</a:t>
                      </a:r>
                      <a:endParaRPr lang="en-US" sz="900" b="1" i="0" u="none" strike="noStrike" dirty="0">
                        <a:solidFill>
                          <a:schemeClr val="bg1"/>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chemeClr val="bg1"/>
                          </a:solidFill>
                          <a:effectLst/>
                          <a:latin typeface="Calibri" panose="020F0502020204030204" pitchFamily="34" charset="0"/>
                        </a:rPr>
                        <a:t>Impact</a:t>
                      </a:r>
                      <a:endParaRPr lang="en-US" sz="900" b="1" i="0" u="none" strike="noStrike" dirty="0">
                        <a:solidFill>
                          <a:schemeClr val="bg1"/>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chemeClr val="bg1"/>
                          </a:solidFill>
                          <a:effectLst/>
                          <a:latin typeface="Calibri" panose="020F0502020204030204" pitchFamily="34" charset="0"/>
                        </a:rPr>
                        <a:t>Synergies</a:t>
                      </a:r>
                      <a:endParaRPr lang="en-US" sz="900" b="1" i="0" u="none" strike="noStrike" dirty="0">
                        <a:solidFill>
                          <a:schemeClr val="bg1"/>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r>
              <a:tr h="454977">
                <a:tc>
                  <a:txBody>
                    <a:bodyPr/>
                    <a:lstStyle/>
                    <a:p>
                      <a:pPr marL="0" marR="0" algn="l" fontAlgn="b">
                        <a:lnSpc>
                          <a:spcPct val="115000"/>
                        </a:lnSpc>
                        <a:spcBef>
                          <a:spcPts val="0"/>
                        </a:spcBef>
                        <a:spcAft>
                          <a:spcPts val="0"/>
                        </a:spcAft>
                      </a:pPr>
                      <a:r>
                        <a:rPr lang="en-US" sz="900" b="1" kern="1200" dirty="0">
                          <a:effectLst/>
                          <a:latin typeface="Calibri" panose="020F0502020204030204" pitchFamily="34" charset="0"/>
                        </a:rPr>
                        <a:t>Event Streaming as a </a:t>
                      </a:r>
                      <a:r>
                        <a:rPr lang="en-US" sz="900" b="1" kern="1200" dirty="0" smtClean="0">
                          <a:effectLst/>
                          <a:latin typeface="Calibri" panose="020F0502020204030204" pitchFamily="34" charset="0"/>
                        </a:rPr>
                        <a:t>Service (Kafka)</a:t>
                      </a:r>
                      <a:endParaRPr lang="en-US" sz="900" b="1" dirty="0">
                        <a:effectLst/>
                        <a:latin typeface="Calibri" panose="020F0502020204030204" pitchFamily="34" charset="0"/>
                        <a:ea typeface="Calibri"/>
                        <a:cs typeface="Times New Roman"/>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kern="1200" dirty="0" smtClean="0">
                          <a:effectLst/>
                          <a:latin typeface="Calibri" panose="020F0502020204030204" pitchFamily="34" charset="0"/>
                        </a:rPr>
                        <a:t>Enable </a:t>
                      </a:r>
                      <a:r>
                        <a:rPr lang="en-US" sz="900" b="1" kern="1200" dirty="0" smtClean="0">
                          <a:effectLst/>
                          <a:latin typeface="Calibri" panose="020F0502020204030204" pitchFamily="34" charset="0"/>
                        </a:rPr>
                        <a:t>real time data exchange between</a:t>
                      </a:r>
                      <a:r>
                        <a:rPr lang="en-US" sz="900" b="1" kern="1200" baseline="0" dirty="0" smtClean="0">
                          <a:effectLst/>
                          <a:latin typeface="Calibri" panose="020F0502020204030204" pitchFamily="34" charset="0"/>
                        </a:rPr>
                        <a:t> applications </a:t>
                      </a:r>
                      <a:r>
                        <a:rPr lang="en-US" sz="900" b="0" kern="1200" baseline="0" dirty="0" smtClean="0">
                          <a:effectLst/>
                          <a:latin typeface="Calibri" panose="020F0502020204030204" pitchFamily="34" charset="0"/>
                        </a:rPr>
                        <a:t>in a </a:t>
                      </a:r>
                      <a:r>
                        <a:rPr lang="en-US" sz="900" b="1" kern="1200" baseline="0" dirty="0" smtClean="0">
                          <a:effectLst/>
                          <a:latin typeface="Calibri" panose="020F0502020204030204" pitchFamily="34" charset="0"/>
                        </a:rPr>
                        <a:t>simplified manner</a:t>
                      </a:r>
                    </a:p>
                    <a:p>
                      <a:pPr marL="171450" marR="0" lvl="0" indent="-171450" algn="l" fontAlgn="b">
                        <a:lnSpc>
                          <a:spcPct val="115000"/>
                        </a:lnSpc>
                        <a:spcBef>
                          <a:spcPts val="0"/>
                        </a:spcBef>
                        <a:spcAft>
                          <a:spcPts val="0"/>
                        </a:spcAft>
                        <a:buFont typeface="Arial" panose="020B0604020202020204" pitchFamily="34" charset="0"/>
                        <a:buChar char="•"/>
                      </a:pPr>
                      <a:r>
                        <a:rPr lang="en-US" sz="900" dirty="0" smtClean="0">
                          <a:effectLst/>
                          <a:latin typeface="Calibri" panose="020F0502020204030204" pitchFamily="34" charset="0"/>
                          <a:ea typeface="Times New Roman"/>
                        </a:rPr>
                        <a:t>Enable</a:t>
                      </a:r>
                      <a:r>
                        <a:rPr lang="en-US" sz="900" baseline="0" dirty="0" smtClean="0">
                          <a:effectLst/>
                          <a:latin typeface="Calibri" panose="020F0502020204030204" pitchFamily="34" charset="0"/>
                          <a:ea typeface="Times New Roman"/>
                        </a:rPr>
                        <a:t> a </a:t>
                      </a:r>
                      <a:r>
                        <a:rPr lang="en-US" sz="900" b="1" dirty="0" smtClean="0">
                          <a:effectLst/>
                          <a:latin typeface="Calibri" panose="020F0502020204030204" pitchFamily="34" charset="0"/>
                          <a:ea typeface="Times New Roman"/>
                        </a:rPr>
                        <a:t>centralizing</a:t>
                      </a:r>
                      <a:r>
                        <a:rPr lang="en-US" sz="900" b="1" baseline="0" dirty="0" smtClean="0">
                          <a:effectLst/>
                          <a:latin typeface="Calibri" panose="020F0502020204030204" pitchFamily="34" charset="0"/>
                          <a:ea typeface="Times New Roman"/>
                        </a:rPr>
                        <a:t> data stream </a:t>
                      </a:r>
                      <a:r>
                        <a:rPr lang="en-US" sz="900" baseline="0" dirty="0" smtClean="0">
                          <a:effectLst/>
                          <a:latin typeface="Calibri" panose="020F0502020204030204" pitchFamily="34" charset="0"/>
                          <a:ea typeface="Times New Roman"/>
                        </a:rPr>
                        <a:t>for applications to retrieve data versus core systems </a:t>
                      </a: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ctr" fontAlgn="b">
                        <a:lnSpc>
                          <a:spcPct val="115000"/>
                        </a:lnSpc>
                        <a:spcBef>
                          <a:spcPts val="0"/>
                        </a:spcBef>
                        <a:spcAft>
                          <a:spcPts val="0"/>
                        </a:spcAft>
                      </a:pPr>
                      <a:r>
                        <a:rPr lang="en-US" sz="900" kern="1200" dirty="0">
                          <a:effectLst/>
                          <a:latin typeface="Calibri" panose="020F0502020204030204" pitchFamily="34" charset="0"/>
                        </a:rPr>
                        <a:t>3 </a:t>
                      </a:r>
                      <a:r>
                        <a:rPr lang="en-US" sz="900" kern="1200" dirty="0" smtClean="0">
                          <a:effectLst/>
                          <a:latin typeface="Calibri" panose="020F0502020204030204" pitchFamily="34" charset="0"/>
                        </a:rPr>
                        <a:t>FTE</a:t>
                      </a:r>
                    </a:p>
                    <a:p>
                      <a:pPr marL="0" marR="0" algn="ctr" fontAlgn="b">
                        <a:lnSpc>
                          <a:spcPct val="115000"/>
                        </a:lnSpc>
                        <a:spcBef>
                          <a:spcPts val="0"/>
                        </a:spcBef>
                        <a:spcAft>
                          <a:spcPts val="0"/>
                        </a:spcAft>
                      </a:pPr>
                      <a:r>
                        <a:rPr lang="en-US" sz="900" kern="1200" dirty="0" smtClean="0">
                          <a:effectLst/>
                          <a:latin typeface="Calibri" panose="020F0502020204030204" pitchFamily="34" charset="0"/>
                          <a:ea typeface="Calibri"/>
                          <a:cs typeface="Times New Roman"/>
                        </a:rPr>
                        <a:t>(+2 YoY)</a:t>
                      </a:r>
                      <a:endParaRPr lang="en-US" sz="900" dirty="0">
                        <a:effectLst/>
                        <a:latin typeface="Calibri" panose="020F0502020204030204" pitchFamily="34" charset="0"/>
                        <a:ea typeface="Calibri"/>
                        <a:cs typeface="Times New Roman"/>
                      </a:endParaRPr>
                    </a:p>
                  </a:txBody>
                  <a:tcPr marL="18212" marR="18212" marT="18212" marB="1821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l" fontAlgn="b">
                        <a:lnSpc>
                          <a:spcPct val="115000"/>
                        </a:lnSpc>
                        <a:spcBef>
                          <a:spcPts val="0"/>
                        </a:spcBef>
                        <a:spcAft>
                          <a:spcPts val="0"/>
                        </a:spcAft>
                      </a:pPr>
                      <a:r>
                        <a:rPr lang="en-US" sz="900" b="1" kern="1200" dirty="0" smtClean="0">
                          <a:solidFill>
                            <a:schemeClr val="tx1"/>
                          </a:solidFill>
                          <a:effectLst/>
                          <a:latin typeface="Calibri" panose="020F0502020204030204" pitchFamily="34" charset="0"/>
                        </a:rPr>
                        <a:t>FTE (Dev):</a:t>
                      </a:r>
                      <a:r>
                        <a:rPr lang="en-US" sz="900" b="1" kern="1200" baseline="0" dirty="0" smtClean="0">
                          <a:solidFill>
                            <a:schemeClr val="tx1"/>
                          </a:solidFill>
                          <a:effectLst/>
                          <a:latin typeface="Calibri" panose="020F0502020204030204" pitchFamily="34" charset="0"/>
                        </a:rPr>
                        <a:t> </a:t>
                      </a:r>
                    </a:p>
                    <a:p>
                      <a:pPr marL="0" marR="0" algn="l" fontAlgn="b">
                        <a:lnSpc>
                          <a:spcPct val="115000"/>
                        </a:lnSpc>
                        <a:spcBef>
                          <a:spcPts val="0"/>
                        </a:spcBef>
                        <a:spcAft>
                          <a:spcPts val="0"/>
                        </a:spcAft>
                      </a:pPr>
                      <a:r>
                        <a:rPr lang="en-US" sz="900" kern="1200" baseline="0" dirty="0" smtClean="0">
                          <a:solidFill>
                            <a:schemeClr val="tx1"/>
                          </a:solidFill>
                          <a:effectLst/>
                          <a:latin typeface="Calibri" panose="020F0502020204030204" pitchFamily="34" charset="0"/>
                        </a:rPr>
                        <a:t>Current – </a:t>
                      </a:r>
                      <a:r>
                        <a:rPr lang="en-US" sz="900" kern="1200" dirty="0" smtClean="0">
                          <a:solidFill>
                            <a:schemeClr val="tx1"/>
                          </a:solidFill>
                          <a:effectLst/>
                          <a:latin typeface="Calibri" panose="020F0502020204030204" pitchFamily="34" charset="0"/>
                        </a:rPr>
                        <a:t>$0.20MM</a:t>
                      </a:r>
                    </a:p>
                    <a:p>
                      <a:pPr marL="0" marR="0" algn="l" fontAlgn="b">
                        <a:lnSpc>
                          <a:spcPct val="115000"/>
                        </a:lnSpc>
                        <a:spcBef>
                          <a:spcPts val="0"/>
                        </a:spcBef>
                        <a:spcAft>
                          <a:spcPts val="0"/>
                        </a:spcAft>
                      </a:pPr>
                      <a:r>
                        <a:rPr lang="en-US" sz="900" dirty="0" smtClean="0">
                          <a:effectLst/>
                          <a:latin typeface="Calibri" panose="020F0502020204030204" pitchFamily="34" charset="0"/>
                        </a:rPr>
                        <a:t>Ongoing incremental – $0.35MM</a:t>
                      </a:r>
                    </a:p>
                    <a:p>
                      <a:pPr marL="0" marR="0" algn="l" fontAlgn="b">
                        <a:lnSpc>
                          <a:spcPct val="115000"/>
                        </a:lnSpc>
                        <a:spcBef>
                          <a:spcPts val="0"/>
                        </a:spcBef>
                        <a:spcAft>
                          <a:spcPts val="0"/>
                        </a:spcAft>
                      </a:pPr>
                      <a:endParaRPr lang="en-US" sz="900" dirty="0">
                        <a:effectLst/>
                        <a:latin typeface="Calibri" panose="020F0502020204030204" pitchFamily="34" charset="0"/>
                      </a:endParaRPr>
                    </a:p>
                    <a:p>
                      <a:pPr marL="0" marR="0" algn="l" fontAlgn="b">
                        <a:lnSpc>
                          <a:spcPct val="115000"/>
                        </a:lnSpc>
                        <a:spcBef>
                          <a:spcPts val="0"/>
                        </a:spcBef>
                        <a:spcAft>
                          <a:spcPts val="0"/>
                        </a:spcAft>
                      </a:pPr>
                      <a:r>
                        <a:rPr lang="en-US" sz="900" b="1" kern="1200" dirty="0">
                          <a:effectLst/>
                          <a:latin typeface="Calibri" panose="020F0502020204030204" pitchFamily="34" charset="0"/>
                        </a:rPr>
                        <a:t>Hardware</a:t>
                      </a:r>
                      <a:r>
                        <a:rPr lang="en-US" sz="900" b="1" kern="1200" dirty="0" smtClean="0">
                          <a:effectLst/>
                          <a:latin typeface="Calibri" panose="020F0502020204030204" pitchFamily="34" charset="0"/>
                        </a:rPr>
                        <a:t>:</a:t>
                      </a:r>
                      <a:r>
                        <a:rPr lang="en-US" sz="900" b="1" kern="1200" baseline="0" dirty="0">
                          <a:effectLst/>
                          <a:latin typeface="Calibri" panose="020F0502020204030204" pitchFamily="34" charset="0"/>
                        </a:rPr>
                        <a:t> </a:t>
                      </a:r>
                      <a:endParaRPr lang="en-US" sz="900" b="1" kern="1200" baseline="0" dirty="0" smtClean="0">
                        <a:effectLst/>
                        <a:latin typeface="Calibri" panose="020F0502020204030204" pitchFamily="34" charset="0"/>
                      </a:endParaRPr>
                    </a:p>
                    <a:p>
                      <a:pPr marL="0" marR="0" algn="l" fontAlgn="b">
                        <a:lnSpc>
                          <a:spcPct val="115000"/>
                        </a:lnSpc>
                        <a:spcBef>
                          <a:spcPts val="0"/>
                        </a:spcBef>
                        <a:spcAft>
                          <a:spcPts val="0"/>
                        </a:spcAft>
                      </a:pPr>
                      <a:r>
                        <a:rPr lang="en-US" sz="900" kern="1200" baseline="0" dirty="0" smtClean="0">
                          <a:effectLst/>
                          <a:latin typeface="Calibri" panose="020F0502020204030204" pitchFamily="34" charset="0"/>
                        </a:rPr>
                        <a:t>One time incremental - </a:t>
                      </a:r>
                      <a:r>
                        <a:rPr lang="en-US" sz="900" kern="1200" dirty="0" smtClean="0">
                          <a:effectLst/>
                          <a:latin typeface="Calibri" panose="020F0502020204030204" pitchFamily="34" charset="0"/>
                        </a:rPr>
                        <a:t>$0.50MM</a:t>
                      </a:r>
                    </a:p>
                    <a:p>
                      <a:pPr marL="0" marR="0" algn="l" fontAlgn="b">
                        <a:lnSpc>
                          <a:spcPct val="115000"/>
                        </a:lnSpc>
                        <a:spcBef>
                          <a:spcPts val="0"/>
                        </a:spcBef>
                        <a:spcAft>
                          <a:spcPts val="0"/>
                        </a:spcAft>
                      </a:pPr>
                      <a:endParaRPr lang="en-US" sz="900" dirty="0">
                        <a:effectLst/>
                        <a:latin typeface="Calibri" panose="020F0502020204030204" pitchFamily="34" charset="0"/>
                      </a:endParaRPr>
                    </a:p>
                    <a:p>
                      <a:pPr marL="0" marR="0" algn="l" fontAlgn="b">
                        <a:lnSpc>
                          <a:spcPct val="115000"/>
                        </a:lnSpc>
                        <a:spcBef>
                          <a:spcPts val="0"/>
                        </a:spcBef>
                        <a:spcAft>
                          <a:spcPts val="0"/>
                        </a:spcAft>
                      </a:pPr>
                      <a:r>
                        <a:rPr lang="en-US" sz="900" b="1" kern="1200" dirty="0">
                          <a:effectLst/>
                          <a:latin typeface="Calibri" panose="020F0502020204030204" pitchFamily="34" charset="0"/>
                        </a:rPr>
                        <a:t>Software</a:t>
                      </a:r>
                      <a:r>
                        <a:rPr lang="en-US" sz="900" b="1" kern="1200" dirty="0" smtClean="0">
                          <a:effectLst/>
                          <a:latin typeface="Calibri" panose="020F0502020204030204" pitchFamily="34" charset="0"/>
                        </a:rPr>
                        <a:t>:</a:t>
                      </a:r>
                      <a:r>
                        <a:rPr lang="en-US" sz="900" b="1" kern="1200" baseline="0" dirty="0">
                          <a:effectLst/>
                          <a:latin typeface="Calibri" panose="020F0502020204030204" pitchFamily="34" charset="0"/>
                        </a:rPr>
                        <a:t> </a:t>
                      </a:r>
                      <a:endParaRPr lang="en-US" sz="900" b="1" kern="1200" baseline="0" dirty="0" smtClean="0">
                        <a:effectLst/>
                        <a:latin typeface="Calibri" panose="020F0502020204030204" pitchFamily="34" charset="0"/>
                      </a:endParaRPr>
                    </a:p>
                    <a:p>
                      <a:pPr marL="0" marR="0" algn="l" fontAlgn="b">
                        <a:lnSpc>
                          <a:spcPct val="115000"/>
                        </a:lnSpc>
                        <a:spcBef>
                          <a:spcPts val="0"/>
                        </a:spcBef>
                        <a:spcAft>
                          <a:spcPts val="0"/>
                        </a:spcAft>
                      </a:pPr>
                      <a:r>
                        <a:rPr lang="en-US" sz="900" b="0" kern="1200" baseline="0" dirty="0" smtClean="0">
                          <a:effectLst/>
                          <a:latin typeface="Calibri" panose="020F0502020204030204" pitchFamily="34" charset="0"/>
                        </a:rPr>
                        <a:t>Current - $0.77MM</a:t>
                      </a:r>
                    </a:p>
                    <a:p>
                      <a:pPr marL="0" marR="0" algn="l" fontAlgn="b">
                        <a:lnSpc>
                          <a:spcPct val="115000"/>
                        </a:lnSpc>
                        <a:spcBef>
                          <a:spcPts val="0"/>
                        </a:spcBef>
                        <a:spcAft>
                          <a:spcPts val="0"/>
                        </a:spcAft>
                      </a:pPr>
                      <a:r>
                        <a:rPr lang="en-US" sz="900" b="0" kern="1200" baseline="0" dirty="0" smtClean="0">
                          <a:effectLst/>
                          <a:latin typeface="Calibri" panose="020F0502020204030204" pitchFamily="34" charset="0"/>
                        </a:rPr>
                        <a:t>Ongoing incremental - </a:t>
                      </a:r>
                      <a:r>
                        <a:rPr lang="en-US" sz="900" kern="1200" dirty="0" smtClean="0">
                          <a:effectLst/>
                          <a:latin typeface="Calibri" panose="020F0502020204030204" pitchFamily="34" charset="0"/>
                        </a:rPr>
                        <a:t>$0.40MM</a:t>
                      </a:r>
                      <a:endParaRPr lang="en-US" sz="900" dirty="0">
                        <a:effectLst/>
                        <a:latin typeface="Calibri" panose="020F0502020204030204" pitchFamily="34" charset="0"/>
                      </a:endParaRPr>
                    </a:p>
                    <a:p>
                      <a:pPr marL="0" marR="0" algn="l" fontAlgn="b">
                        <a:lnSpc>
                          <a:spcPct val="115000"/>
                        </a:lnSpc>
                        <a:spcBef>
                          <a:spcPts val="0"/>
                        </a:spcBef>
                        <a:spcAft>
                          <a:spcPts val="0"/>
                        </a:spcAft>
                      </a:pPr>
                      <a:r>
                        <a:rPr lang="en-US" sz="900" kern="1200" dirty="0">
                          <a:effectLst/>
                          <a:latin typeface="Calibri" panose="020F0502020204030204" pitchFamily="34" charset="0"/>
                        </a:rPr>
                        <a:t> </a:t>
                      </a:r>
                      <a:endParaRPr lang="en-US" sz="900" dirty="0">
                        <a:effectLst/>
                        <a:latin typeface="Calibri" panose="020F0502020204030204" pitchFamily="34" charset="0"/>
                      </a:endParaRPr>
                    </a:p>
                    <a:p>
                      <a:pPr marL="0" marR="0" algn="l" fontAlgn="b">
                        <a:lnSpc>
                          <a:spcPct val="115000"/>
                        </a:lnSpc>
                        <a:spcBef>
                          <a:spcPts val="0"/>
                        </a:spcBef>
                        <a:spcAft>
                          <a:spcPts val="0"/>
                        </a:spcAft>
                      </a:pPr>
                      <a:r>
                        <a:rPr lang="en-US" sz="900" b="1" kern="1200" dirty="0">
                          <a:effectLst/>
                          <a:latin typeface="Calibri" panose="020F0502020204030204" pitchFamily="34" charset="0"/>
                        </a:rPr>
                        <a:t>Total: $</a:t>
                      </a:r>
                      <a:r>
                        <a:rPr lang="en-US" sz="900" b="1" kern="1200" dirty="0" smtClean="0">
                          <a:effectLst/>
                          <a:latin typeface="Calibri" panose="020F0502020204030204" pitchFamily="34" charset="0"/>
                        </a:rPr>
                        <a:t>2.22MM (NIE</a:t>
                      </a:r>
                      <a:r>
                        <a:rPr lang="en-US" sz="900" b="1" kern="1200" baseline="0" dirty="0" smtClean="0">
                          <a:effectLst/>
                          <a:latin typeface="Calibri" panose="020F0502020204030204" pitchFamily="34" charset="0"/>
                        </a:rPr>
                        <a:t> - $1.75MM)</a:t>
                      </a:r>
                      <a:endParaRPr lang="en-US" sz="900" b="1" dirty="0">
                        <a:effectLst/>
                        <a:latin typeface="Calibri" panose="020F0502020204030204" pitchFamily="34" charset="0"/>
                        <a:ea typeface="Calibri"/>
                        <a:cs typeface="Times New Roman"/>
                      </a:endParaRPr>
                    </a:p>
                  </a:txBody>
                  <a:tcPr marL="18212" marR="18212" marT="18212" marB="1821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b" latinLnBrk="0" hangingPunct="1">
                        <a:lnSpc>
                          <a:spcPct val="115000"/>
                        </a:lnSpc>
                        <a:spcBef>
                          <a:spcPts val="0"/>
                        </a:spcBef>
                        <a:spcAft>
                          <a:spcPts val="0"/>
                        </a:spcAft>
                        <a:buClrTx/>
                        <a:buSzTx/>
                        <a:buFont typeface="Arial" charset="0"/>
                        <a:buChar char="•"/>
                        <a:tabLst/>
                        <a:defRPr/>
                      </a:pPr>
                      <a:r>
                        <a:rPr lang="en-US" sz="900" b="1" kern="1200" dirty="0" smtClean="0">
                          <a:effectLst/>
                          <a:latin typeface="Calibri" panose="020F0502020204030204" pitchFamily="34" charset="0"/>
                        </a:rPr>
                        <a:t>Used</a:t>
                      </a:r>
                      <a:r>
                        <a:rPr lang="en-US" sz="900" b="1" kern="1200" baseline="0" dirty="0" smtClean="0">
                          <a:effectLst/>
                          <a:latin typeface="Calibri" panose="020F0502020204030204" pitchFamily="34" charset="0"/>
                        </a:rPr>
                        <a:t> by  Fraud </a:t>
                      </a:r>
                      <a:r>
                        <a:rPr lang="en-US" sz="900" b="0" kern="1200" baseline="0" dirty="0" smtClean="0">
                          <a:effectLst/>
                          <a:latin typeface="Calibri" panose="020F0502020204030204" pitchFamily="34" charset="0"/>
                        </a:rPr>
                        <a:t>to protect 4MM daily credit card transactions </a:t>
                      </a:r>
                      <a:r>
                        <a:rPr lang="en-US" sz="900" b="1" kern="1200" baseline="0" dirty="0" smtClean="0">
                          <a:effectLst/>
                          <a:latin typeface="Calibri" panose="020F0502020204030204" pitchFamily="34" charset="0"/>
                        </a:rPr>
                        <a:t>(Retina/Prism)</a:t>
                      </a:r>
                      <a:endParaRPr lang="en-US" sz="900" b="1" kern="1200" dirty="0" smtClean="0">
                        <a:effectLst/>
                        <a:latin typeface="Calibri" panose="020F0502020204030204" pitchFamily="34" charset="0"/>
                      </a:endParaRPr>
                    </a:p>
                    <a:p>
                      <a:pPr marL="171450" marR="0" lvl="0" indent="-171450" algn="l" defTabSz="914400" rtl="0" eaLnBrk="1" fontAlgn="b" latinLnBrk="0" hangingPunct="1">
                        <a:lnSpc>
                          <a:spcPct val="115000"/>
                        </a:lnSpc>
                        <a:spcBef>
                          <a:spcPts val="0"/>
                        </a:spcBef>
                        <a:spcAft>
                          <a:spcPts val="0"/>
                        </a:spcAft>
                        <a:buClrTx/>
                        <a:buSzTx/>
                        <a:buFont typeface="Arial" charset="0"/>
                        <a:buChar char="•"/>
                        <a:tabLst/>
                        <a:defRPr/>
                      </a:pPr>
                      <a:r>
                        <a:rPr lang="en-US" sz="900" b="1" kern="1200" dirty="0" smtClean="0">
                          <a:effectLst/>
                          <a:latin typeface="Calibri" panose="020F0502020204030204" pitchFamily="34" charset="0"/>
                        </a:rPr>
                        <a:t>Required by  P&amp;CB  target</a:t>
                      </a:r>
                      <a:r>
                        <a:rPr lang="en-US" sz="900" b="1" kern="1200" baseline="0" dirty="0" smtClean="0">
                          <a:effectLst/>
                          <a:latin typeface="Calibri" panose="020F0502020204030204" pitchFamily="34" charset="0"/>
                        </a:rPr>
                        <a:t> </a:t>
                      </a:r>
                      <a:r>
                        <a:rPr lang="en-US" sz="900" b="1" kern="1200" dirty="0" smtClean="0">
                          <a:effectLst/>
                          <a:latin typeface="Calibri" panose="020F0502020204030204" pitchFamily="34" charset="0"/>
                        </a:rPr>
                        <a:t>architecture</a:t>
                      </a:r>
                      <a:r>
                        <a:rPr lang="en-US" sz="900" b="1" kern="1200" baseline="0" dirty="0" smtClean="0">
                          <a:effectLst/>
                          <a:latin typeface="Calibri" panose="020F0502020204030204" pitchFamily="34" charset="0"/>
                        </a:rPr>
                        <a:t> </a:t>
                      </a:r>
                      <a:r>
                        <a:rPr lang="en-US" sz="900" b="0" kern="1200" baseline="0" dirty="0" smtClean="0">
                          <a:effectLst/>
                          <a:latin typeface="Calibri" panose="020F0502020204030204" pitchFamily="34" charset="0"/>
                        </a:rPr>
                        <a:t>for modernization</a:t>
                      </a:r>
                    </a:p>
                    <a:p>
                      <a:pPr marL="171450" marR="0" lvl="0" indent="-171450" algn="l" defTabSz="914400" rtl="0" eaLnBrk="1" fontAlgn="b" latinLnBrk="0" hangingPunct="1">
                        <a:lnSpc>
                          <a:spcPct val="115000"/>
                        </a:lnSpc>
                        <a:spcBef>
                          <a:spcPts val="0"/>
                        </a:spcBef>
                        <a:spcAft>
                          <a:spcPts val="0"/>
                        </a:spcAft>
                        <a:buClrTx/>
                        <a:buSzTx/>
                        <a:buFont typeface="Arial" charset="0"/>
                        <a:buChar char="•"/>
                        <a:tabLst/>
                        <a:defRPr/>
                      </a:pPr>
                      <a:r>
                        <a:rPr lang="en-US" sz="900" b="1" dirty="0" smtClean="0">
                          <a:effectLst/>
                          <a:latin typeface="Calibri" panose="020F0502020204030204" pitchFamily="34" charset="0"/>
                        </a:rPr>
                        <a:t>Required</a:t>
                      </a:r>
                      <a:r>
                        <a:rPr lang="en-US" sz="900" b="1" baseline="0" dirty="0" smtClean="0">
                          <a:effectLst/>
                          <a:latin typeface="Calibri" panose="020F0502020204030204" pitchFamily="34" charset="0"/>
                        </a:rPr>
                        <a:t> by </a:t>
                      </a:r>
                      <a:r>
                        <a:rPr lang="en-US" sz="900" b="1" dirty="0" smtClean="0">
                          <a:effectLst/>
                          <a:latin typeface="Calibri" panose="020F0502020204030204" pitchFamily="34" charset="0"/>
                        </a:rPr>
                        <a:t>Payments Modernization Program</a:t>
                      </a:r>
                      <a:r>
                        <a:rPr lang="en-US" sz="900" dirty="0" smtClean="0">
                          <a:effectLst/>
                          <a:latin typeface="Calibri" panose="020F0502020204030204" pitchFamily="34" charset="0"/>
                        </a:rPr>
                        <a:t>, </a:t>
                      </a:r>
                      <a:r>
                        <a:rPr lang="en-US" sz="900" b="1" dirty="0" smtClean="0">
                          <a:effectLst/>
                          <a:latin typeface="Calibri" panose="020F0502020204030204" pitchFamily="34" charset="0"/>
                        </a:rPr>
                        <a:t>CAB Client </a:t>
                      </a:r>
                      <a:r>
                        <a:rPr lang="en-US" sz="900" b="1" dirty="0" err="1" smtClean="0">
                          <a:effectLst/>
                          <a:latin typeface="Calibri" panose="020F0502020204030204" pitchFamily="34" charset="0"/>
                        </a:rPr>
                        <a:t>Appt</a:t>
                      </a:r>
                      <a:r>
                        <a:rPr lang="en-US" sz="900" b="1" dirty="0" smtClean="0">
                          <a:effectLst/>
                          <a:latin typeface="Calibri" panose="020F0502020204030204" pitchFamily="34" charset="0"/>
                        </a:rPr>
                        <a:t> Booking initiative</a:t>
                      </a:r>
                      <a:r>
                        <a:rPr lang="en-US" sz="900" dirty="0" smtClean="0">
                          <a:effectLst/>
                          <a:latin typeface="Calibri" panose="020F0502020204030204" pitchFamily="34" charset="0"/>
                        </a:rPr>
                        <a:t>, </a:t>
                      </a:r>
                      <a:r>
                        <a:rPr lang="en-US" sz="900" b="1" dirty="0" smtClean="0">
                          <a:effectLst/>
                          <a:latin typeface="Calibri" panose="020F0502020204030204" pitchFamily="34" charset="0"/>
                        </a:rPr>
                        <a:t>D3 Deeper Digital Data,</a:t>
                      </a:r>
                      <a:r>
                        <a:rPr lang="en-US" sz="900" dirty="0" smtClean="0">
                          <a:effectLst/>
                          <a:latin typeface="Calibri" panose="020F0502020204030204" pitchFamily="34" charset="0"/>
                        </a:rPr>
                        <a:t>,</a:t>
                      </a:r>
                      <a:r>
                        <a:rPr lang="en-US" sz="900" baseline="0" dirty="0" smtClean="0">
                          <a:effectLst/>
                          <a:latin typeface="Calibri" panose="020F0502020204030204" pitchFamily="34" charset="0"/>
                        </a:rPr>
                        <a:t> </a:t>
                      </a:r>
                      <a:r>
                        <a:rPr lang="en-US" sz="900" b="1" baseline="0" dirty="0" smtClean="0">
                          <a:effectLst/>
                          <a:latin typeface="Calibri" panose="020F0502020204030204" pitchFamily="34" charset="0"/>
                        </a:rPr>
                        <a:t>Bulk Trade Tool for WM</a:t>
                      </a:r>
                      <a:r>
                        <a:rPr lang="en-US" sz="900" b="0" baseline="0" dirty="0" smtClean="0">
                          <a:effectLst/>
                          <a:latin typeface="Calibri" panose="020F0502020204030204" pitchFamily="34" charset="0"/>
                        </a:rPr>
                        <a:t>, </a:t>
                      </a:r>
                      <a:r>
                        <a:rPr lang="en-US" sz="900" b="1" kern="1200" baseline="0" dirty="0" smtClean="0">
                          <a:effectLst/>
                          <a:latin typeface="Calibri" panose="020F0502020204030204" pitchFamily="34" charset="0"/>
                          <a:ea typeface="Times New Roman"/>
                        </a:rPr>
                        <a:t>Enterprise Client Registry</a:t>
                      </a:r>
                      <a:r>
                        <a:rPr lang="en-US" sz="900" b="0" kern="1200" baseline="0" dirty="0" smtClean="0">
                          <a:effectLst/>
                          <a:latin typeface="Calibri" panose="020F0502020204030204" pitchFamily="34" charset="0"/>
                          <a:ea typeface="Times New Roman"/>
                        </a:rPr>
                        <a:t> </a:t>
                      </a:r>
                    </a:p>
                    <a:p>
                      <a:pPr marL="171450" marR="0" lvl="0" indent="-171450" algn="l" defTabSz="914400" rtl="0" eaLnBrk="1" fontAlgn="b" latinLnBrk="0" hangingPunct="1">
                        <a:lnSpc>
                          <a:spcPct val="115000"/>
                        </a:lnSpc>
                        <a:spcBef>
                          <a:spcPts val="0"/>
                        </a:spcBef>
                        <a:spcAft>
                          <a:spcPts val="0"/>
                        </a:spcAft>
                        <a:buClrTx/>
                        <a:buSzTx/>
                        <a:buFont typeface="Arial" charset="0"/>
                        <a:buChar char="•"/>
                        <a:tabLst/>
                        <a:defRPr/>
                      </a:pPr>
                      <a:r>
                        <a:rPr lang="en-US" sz="900" b="0" kern="1200" baseline="0" dirty="0" smtClean="0">
                          <a:effectLst/>
                          <a:latin typeface="Calibri" panose="020F0502020204030204" pitchFamily="34" charset="0"/>
                          <a:ea typeface="Times New Roman"/>
                        </a:rPr>
                        <a:t>In discussions about support for </a:t>
                      </a:r>
                      <a:r>
                        <a:rPr lang="en-US" sz="900" b="1" kern="1200" baseline="0" dirty="0" err="1" smtClean="0">
                          <a:effectLst/>
                          <a:latin typeface="Calibri" panose="020F0502020204030204" pitchFamily="34" charset="0"/>
                          <a:ea typeface="Times New Roman"/>
                        </a:rPr>
                        <a:t>WealthX</a:t>
                      </a:r>
                      <a:r>
                        <a:rPr lang="en-US" sz="900" b="0" kern="1200" baseline="0" dirty="0" smtClean="0">
                          <a:effectLst/>
                          <a:latin typeface="Calibri" panose="020F0502020204030204" pitchFamily="34" charset="0"/>
                          <a:ea typeface="Times New Roman"/>
                        </a:rPr>
                        <a:t> initiative</a:t>
                      </a:r>
                      <a:endParaRPr lang="en-US" sz="900" b="1" kern="1200" dirty="0" smtClean="0">
                        <a:effectLst/>
                        <a:latin typeface="Calibri" panose="020F0502020204030204" pitchFamily="34" charset="0"/>
                      </a:endParaRPr>
                    </a:p>
                    <a:p>
                      <a:pPr marL="0" marR="0" lvl="0" indent="0" algn="l" fontAlgn="b">
                        <a:lnSpc>
                          <a:spcPct val="115000"/>
                        </a:lnSpc>
                        <a:spcBef>
                          <a:spcPts val="0"/>
                        </a:spcBef>
                        <a:spcAft>
                          <a:spcPts val="0"/>
                        </a:spcAft>
                        <a:buFont typeface="Arial" panose="020B0604020202020204" pitchFamily="34" charset="0"/>
                        <a:buNone/>
                      </a:pPr>
                      <a:endParaRPr lang="en-US" sz="900" b="0" kern="1200" dirty="0" smtClean="0">
                        <a:effectLst/>
                        <a:latin typeface="Calibri" panose="020F0502020204030204" pitchFamily="34" charset="0"/>
                      </a:endParaRPr>
                    </a:p>
                    <a:p>
                      <a:pPr marL="0" marR="0" lvl="0" indent="0" algn="l" fontAlgn="b">
                        <a:lnSpc>
                          <a:spcPct val="115000"/>
                        </a:lnSpc>
                        <a:spcBef>
                          <a:spcPts val="0"/>
                        </a:spcBef>
                        <a:spcAft>
                          <a:spcPts val="0"/>
                        </a:spcAft>
                        <a:buFont typeface="Arial" panose="020B0604020202020204" pitchFamily="34" charset="0"/>
                        <a:buNone/>
                      </a:pPr>
                      <a:r>
                        <a:rPr lang="en-US" sz="900" b="0" kern="1200" dirty="0" smtClean="0">
                          <a:effectLst/>
                          <a:latin typeface="Calibri" panose="020F0502020204030204" pitchFamily="34" charset="0"/>
                        </a:rPr>
                        <a:t>In 2018:</a:t>
                      </a:r>
                    </a:p>
                    <a:p>
                      <a:pPr marL="628650" marR="0" lvl="1" indent="-171450" algn="l" fontAlgn="b">
                        <a:lnSpc>
                          <a:spcPct val="115000"/>
                        </a:lnSpc>
                        <a:spcBef>
                          <a:spcPts val="0"/>
                        </a:spcBef>
                        <a:spcAft>
                          <a:spcPts val="0"/>
                        </a:spcAft>
                        <a:buFont typeface="Arial" panose="020B0604020202020204" pitchFamily="34" charset="0"/>
                        <a:buChar char="•"/>
                      </a:pPr>
                      <a:r>
                        <a:rPr lang="en-US" sz="900" b="1" kern="1200" dirty="0" smtClean="0">
                          <a:effectLst/>
                          <a:latin typeface="Calibri" panose="020F0502020204030204" pitchFamily="34" charset="0"/>
                        </a:rPr>
                        <a:t>53 </a:t>
                      </a:r>
                      <a:r>
                        <a:rPr lang="en-US" sz="900" b="1" kern="1200" dirty="0">
                          <a:effectLst/>
                          <a:latin typeface="Calibri" panose="020F0502020204030204" pitchFamily="34" charset="0"/>
                        </a:rPr>
                        <a:t>different app codes </a:t>
                      </a:r>
                      <a:r>
                        <a:rPr lang="en-US" sz="900" kern="1200" dirty="0">
                          <a:effectLst/>
                          <a:latin typeface="Calibri" panose="020F0502020204030204" pitchFamily="34" charset="0"/>
                        </a:rPr>
                        <a:t>using event streaming as a </a:t>
                      </a:r>
                      <a:r>
                        <a:rPr lang="en-US" sz="900" kern="1200" dirty="0" smtClean="0">
                          <a:effectLst/>
                          <a:latin typeface="Calibri" panose="020F0502020204030204" pitchFamily="34" charset="0"/>
                        </a:rPr>
                        <a:t>service</a:t>
                      </a:r>
                    </a:p>
                    <a:p>
                      <a:pPr marL="628650" marR="0" lvl="1" indent="-171450" algn="l" fontAlgn="b">
                        <a:lnSpc>
                          <a:spcPct val="115000"/>
                        </a:lnSpc>
                        <a:spcBef>
                          <a:spcPts val="0"/>
                        </a:spcBef>
                        <a:spcAft>
                          <a:spcPts val="0"/>
                        </a:spcAft>
                        <a:buFont typeface="Arial" panose="020B0604020202020204" pitchFamily="34" charset="0"/>
                        <a:buChar char="•"/>
                      </a:pPr>
                      <a:r>
                        <a:rPr lang="en-US" sz="900" kern="1200" dirty="0" smtClean="0">
                          <a:effectLst/>
                          <a:latin typeface="Calibri" panose="020F0502020204030204" pitchFamily="34" charset="0"/>
                        </a:rPr>
                        <a:t>Teams have made use of</a:t>
                      </a:r>
                      <a:r>
                        <a:rPr lang="en-US" sz="900" kern="1200" baseline="0" dirty="0" smtClean="0">
                          <a:effectLst/>
                          <a:latin typeface="Calibri" panose="020F0502020204030204" pitchFamily="34" charset="0"/>
                        </a:rPr>
                        <a:t> capability to start </a:t>
                      </a:r>
                      <a:r>
                        <a:rPr lang="en-US" sz="900" b="1" kern="1200" baseline="0" dirty="0" smtClean="0">
                          <a:effectLst/>
                          <a:latin typeface="Calibri" panose="020F0502020204030204" pitchFamily="34" charset="0"/>
                        </a:rPr>
                        <a:t>reducing reliance on mainframes</a:t>
                      </a:r>
                    </a:p>
                    <a:p>
                      <a:pPr marL="628650" marR="0" lvl="1"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b="1" kern="1200" dirty="0" smtClean="0">
                          <a:effectLst/>
                          <a:latin typeface="Calibri" panose="020F0502020204030204" pitchFamily="34" charset="0"/>
                        </a:rPr>
                        <a:t>Applications include: </a:t>
                      </a:r>
                      <a:r>
                        <a:rPr lang="en-US" sz="900" kern="1200" dirty="0" smtClean="0">
                          <a:effectLst/>
                          <a:latin typeface="Calibri" panose="020F0502020204030204" pitchFamily="34" charset="0"/>
                        </a:rPr>
                        <a:t>Digital Shared Services (Digital), Retina (E&amp;IA), Prism (E&amp;IA), Event Standardization Service (I&amp;T), DevOps &amp; Automation Tools (I&amp;T)</a:t>
                      </a:r>
                      <a:endParaRPr lang="en-US" sz="900" b="1" dirty="0">
                        <a:effectLst/>
                        <a:latin typeface="Calibri" panose="020F0502020204030204" pitchFamily="34" charset="0"/>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15000"/>
                        </a:lnSpc>
                        <a:spcBef>
                          <a:spcPts val="0"/>
                        </a:spcBef>
                        <a:spcAft>
                          <a:spcPts val="0"/>
                        </a:spcAft>
                        <a:buClrTx/>
                        <a:buSzTx/>
                        <a:buFont typeface="Arial" panose="020B0604020202020204" pitchFamily="34" charset="0"/>
                        <a:buNone/>
                        <a:tabLst/>
                        <a:defRPr/>
                      </a:pPr>
                      <a:r>
                        <a:rPr lang="en-US" sz="900" b="1" dirty="0" smtClean="0">
                          <a:effectLst/>
                          <a:latin typeface="Calibri" panose="020F0502020204030204" pitchFamily="34" charset="0"/>
                        </a:rPr>
                        <a:t>DNA</a:t>
                      </a:r>
                      <a:endParaRPr lang="en-US" sz="900" b="1" dirty="0">
                        <a:effectLst/>
                        <a:latin typeface="Calibri" panose="020F0502020204030204" pitchFamily="34" charset="0"/>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454977">
                <a:tc>
                  <a:txBody>
                    <a:bodyPr/>
                    <a:lstStyle/>
                    <a:p>
                      <a:pPr marL="0" marR="0" algn="l" fontAlgn="b">
                        <a:lnSpc>
                          <a:spcPct val="115000"/>
                        </a:lnSpc>
                        <a:spcBef>
                          <a:spcPts val="0"/>
                        </a:spcBef>
                        <a:spcAft>
                          <a:spcPts val="0"/>
                        </a:spcAft>
                      </a:pPr>
                      <a:r>
                        <a:rPr lang="en-US" sz="900" b="1" kern="1200" dirty="0">
                          <a:effectLst/>
                          <a:latin typeface="Calibri" panose="020F0502020204030204" pitchFamily="34" charset="0"/>
                        </a:rPr>
                        <a:t>Search as a </a:t>
                      </a:r>
                      <a:r>
                        <a:rPr lang="en-US" sz="900" b="1" kern="1200" dirty="0" smtClean="0">
                          <a:effectLst/>
                          <a:latin typeface="Calibri" panose="020F0502020204030204" pitchFamily="34" charset="0"/>
                        </a:rPr>
                        <a:t>Service (Elastic)</a:t>
                      </a:r>
                      <a:endParaRPr lang="en-US" sz="900" b="1" dirty="0">
                        <a:effectLst/>
                        <a:latin typeface="Calibri" panose="020F0502020204030204" pitchFamily="34" charset="0"/>
                        <a:ea typeface="Calibri"/>
                        <a:cs typeface="Times New Roman"/>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dirty="0" smtClean="0">
                          <a:effectLst/>
                          <a:latin typeface="Calibri" panose="020F0502020204030204" pitchFamily="34" charset="0"/>
                          <a:ea typeface="Times New Roman"/>
                        </a:rPr>
                        <a:t>Provide </a:t>
                      </a:r>
                      <a:r>
                        <a:rPr lang="en-US" sz="900" b="1" dirty="0" smtClean="0">
                          <a:effectLst/>
                          <a:latin typeface="Calibri" panose="020F0502020204030204" pitchFamily="34" charset="0"/>
                          <a:ea typeface="Times New Roman"/>
                        </a:rPr>
                        <a:t>self</a:t>
                      </a:r>
                      <a:r>
                        <a:rPr lang="en-US" sz="900" b="1" baseline="0" dirty="0" smtClean="0">
                          <a:effectLst/>
                          <a:latin typeface="Calibri" panose="020F0502020204030204" pitchFamily="34" charset="0"/>
                          <a:ea typeface="Times New Roman"/>
                        </a:rPr>
                        <a:t> service</a:t>
                      </a:r>
                      <a:r>
                        <a:rPr lang="en-US" sz="900" baseline="0" dirty="0" smtClean="0">
                          <a:effectLst/>
                          <a:latin typeface="Calibri" panose="020F0502020204030204" pitchFamily="34" charset="0"/>
                          <a:ea typeface="Times New Roman"/>
                        </a:rPr>
                        <a:t> </a:t>
                      </a:r>
                      <a:r>
                        <a:rPr lang="en-US" sz="900" b="1" dirty="0" smtClean="0">
                          <a:effectLst/>
                          <a:latin typeface="Calibri" panose="020F0502020204030204" pitchFamily="34" charset="0"/>
                          <a:ea typeface="Times New Roman"/>
                        </a:rPr>
                        <a:t>high-performance, distributed search and analytic flexibility</a:t>
                      </a:r>
                    </a:p>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b="0" dirty="0" smtClean="0">
                          <a:effectLst/>
                          <a:latin typeface="Calibri" panose="020F0502020204030204" pitchFamily="34" charset="0"/>
                          <a:ea typeface="Times New Roman"/>
                        </a:rPr>
                        <a:t>Enable</a:t>
                      </a:r>
                      <a:r>
                        <a:rPr lang="en-US" sz="900" b="0" baseline="0" dirty="0" smtClean="0">
                          <a:effectLst/>
                          <a:latin typeface="Calibri" panose="020F0502020204030204" pitchFamily="34" charset="0"/>
                          <a:ea typeface="Times New Roman"/>
                        </a:rPr>
                        <a:t> a alternative source for data retrieval versus core systems </a:t>
                      </a:r>
                      <a:r>
                        <a:rPr lang="en-US" sz="900" b="1" baseline="0" dirty="0" smtClean="0">
                          <a:effectLst/>
                          <a:latin typeface="Calibri" panose="020F0502020204030204" pitchFamily="34" charset="0"/>
                          <a:ea typeface="Times New Roman"/>
                        </a:rPr>
                        <a:t>reducing workloads </a:t>
                      </a:r>
                      <a:r>
                        <a:rPr lang="en-US" sz="900" b="0" baseline="0" dirty="0" smtClean="0">
                          <a:effectLst/>
                          <a:latin typeface="Calibri" panose="020F0502020204030204" pitchFamily="34" charset="0"/>
                          <a:ea typeface="Times New Roman"/>
                        </a:rPr>
                        <a:t>while providing developer flexibility</a:t>
                      </a:r>
                      <a:endParaRPr lang="en-US" sz="900" b="0" dirty="0">
                        <a:effectLst/>
                        <a:latin typeface="Calibri" panose="020F0502020204030204" pitchFamily="34" charset="0"/>
                        <a:ea typeface="Times New Roman"/>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ctr" fontAlgn="b">
                        <a:lnSpc>
                          <a:spcPct val="115000"/>
                        </a:lnSpc>
                        <a:spcBef>
                          <a:spcPts val="0"/>
                        </a:spcBef>
                        <a:spcAft>
                          <a:spcPts val="0"/>
                        </a:spcAft>
                      </a:pPr>
                      <a:r>
                        <a:rPr lang="en-US" sz="900" b="0" kern="1200" dirty="0">
                          <a:effectLst/>
                          <a:latin typeface="Calibri" panose="020F0502020204030204" pitchFamily="34" charset="0"/>
                        </a:rPr>
                        <a:t>3 </a:t>
                      </a:r>
                      <a:r>
                        <a:rPr lang="en-US" sz="900" b="0" kern="1200" dirty="0" smtClean="0">
                          <a:effectLst/>
                          <a:latin typeface="Calibri" panose="020F0502020204030204" pitchFamily="34" charset="0"/>
                        </a:rPr>
                        <a:t>FTE</a:t>
                      </a:r>
                    </a:p>
                    <a:p>
                      <a:pPr marL="0" marR="0" algn="ctr" fontAlgn="b">
                        <a:lnSpc>
                          <a:spcPct val="115000"/>
                        </a:lnSpc>
                        <a:spcBef>
                          <a:spcPts val="0"/>
                        </a:spcBef>
                        <a:spcAft>
                          <a:spcPts val="0"/>
                        </a:spcAft>
                      </a:pPr>
                      <a:r>
                        <a:rPr lang="en-US" sz="900" b="0" kern="1200" dirty="0" smtClean="0">
                          <a:effectLst/>
                          <a:latin typeface="Calibri" panose="020F0502020204030204" pitchFamily="34" charset="0"/>
                          <a:ea typeface="Calibri"/>
                          <a:cs typeface="Times New Roman"/>
                        </a:rPr>
                        <a:t>(+1 YoY)</a:t>
                      </a:r>
                      <a:endParaRPr lang="en-US" sz="900" b="0" dirty="0">
                        <a:effectLst/>
                        <a:latin typeface="Calibri" panose="020F0502020204030204" pitchFamily="34" charset="0"/>
                        <a:ea typeface="Calibri"/>
                        <a:cs typeface="Times New Roman"/>
                      </a:endParaRPr>
                    </a:p>
                  </a:txBody>
                  <a:tcPr marL="18212" marR="18212" marT="18212" marB="1821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l" fontAlgn="b">
                        <a:lnSpc>
                          <a:spcPct val="115000"/>
                        </a:lnSpc>
                        <a:spcBef>
                          <a:spcPts val="0"/>
                        </a:spcBef>
                        <a:spcAft>
                          <a:spcPts val="0"/>
                        </a:spcAft>
                      </a:pPr>
                      <a:r>
                        <a:rPr lang="en-US" sz="900" b="1" kern="1200" dirty="0" smtClean="0">
                          <a:effectLst/>
                          <a:latin typeface="Calibri" panose="020F0502020204030204" pitchFamily="34" charset="0"/>
                        </a:rPr>
                        <a:t>FTE (Dev):</a:t>
                      </a:r>
                      <a:r>
                        <a:rPr lang="en-US" sz="900" b="1" kern="1200" baseline="0" dirty="0" smtClean="0">
                          <a:effectLst/>
                          <a:latin typeface="Calibri" panose="020F0502020204030204" pitchFamily="34" charset="0"/>
                        </a:rPr>
                        <a:t> </a:t>
                      </a:r>
                    </a:p>
                    <a:p>
                      <a:pPr marL="0" marR="0" algn="l" fontAlgn="b">
                        <a:lnSpc>
                          <a:spcPct val="115000"/>
                        </a:lnSpc>
                        <a:spcBef>
                          <a:spcPts val="0"/>
                        </a:spcBef>
                        <a:spcAft>
                          <a:spcPts val="0"/>
                        </a:spcAft>
                      </a:pPr>
                      <a:r>
                        <a:rPr lang="en-US" sz="900" baseline="0" dirty="0" smtClean="0">
                          <a:effectLst/>
                          <a:latin typeface="Calibri" panose="020F0502020204030204" pitchFamily="34" charset="0"/>
                          <a:ea typeface="Calibri"/>
                          <a:cs typeface="Times New Roman"/>
                        </a:rPr>
                        <a:t>Current - $0.40MM</a:t>
                      </a:r>
                    </a:p>
                    <a:p>
                      <a:pPr marL="0" marR="0" algn="l" fontAlgn="b">
                        <a:lnSpc>
                          <a:spcPct val="115000"/>
                        </a:lnSpc>
                        <a:spcBef>
                          <a:spcPts val="0"/>
                        </a:spcBef>
                        <a:spcAft>
                          <a:spcPts val="0"/>
                        </a:spcAft>
                      </a:pPr>
                      <a:r>
                        <a:rPr lang="en-US" sz="900" baseline="0" dirty="0" smtClean="0">
                          <a:effectLst/>
                          <a:latin typeface="Calibri" panose="020F0502020204030204" pitchFamily="34" charset="0"/>
                          <a:ea typeface="Calibri"/>
                          <a:cs typeface="Times New Roman"/>
                        </a:rPr>
                        <a:t>Ongoing incremental - $0.20MM</a:t>
                      </a:r>
                    </a:p>
                    <a:p>
                      <a:pPr marL="0" marR="0" algn="l" fontAlgn="b">
                        <a:lnSpc>
                          <a:spcPct val="115000"/>
                        </a:lnSpc>
                        <a:spcBef>
                          <a:spcPts val="0"/>
                        </a:spcBef>
                        <a:spcAft>
                          <a:spcPts val="0"/>
                        </a:spcAft>
                      </a:pPr>
                      <a:endParaRPr lang="en-US" sz="900" kern="1200" dirty="0" smtClean="0">
                        <a:effectLst/>
                        <a:latin typeface="Calibri" panose="020F0502020204030204" pitchFamily="34" charset="0"/>
                      </a:endParaRPr>
                    </a:p>
                    <a:p>
                      <a:pPr marL="0" marR="0" algn="l" fontAlgn="b">
                        <a:lnSpc>
                          <a:spcPct val="115000"/>
                        </a:lnSpc>
                        <a:spcBef>
                          <a:spcPts val="0"/>
                        </a:spcBef>
                        <a:spcAft>
                          <a:spcPts val="0"/>
                        </a:spcAft>
                      </a:pPr>
                      <a:r>
                        <a:rPr lang="en-US" sz="900" b="1" kern="1200" dirty="0" smtClean="0">
                          <a:effectLst/>
                          <a:latin typeface="Calibri" panose="020F0502020204030204" pitchFamily="34" charset="0"/>
                        </a:rPr>
                        <a:t>Hardware:</a:t>
                      </a:r>
                      <a:r>
                        <a:rPr lang="en-US" sz="900" kern="1200" baseline="0" dirty="0">
                          <a:effectLst/>
                          <a:latin typeface="Calibri" panose="020F0502020204030204" pitchFamily="34" charset="0"/>
                        </a:rPr>
                        <a:t> </a:t>
                      </a:r>
                      <a:endParaRPr lang="en-US" sz="900" kern="1200" baseline="0" dirty="0" smtClean="0">
                        <a:effectLst/>
                        <a:latin typeface="Calibri" panose="020F0502020204030204" pitchFamily="34" charset="0"/>
                      </a:endParaRPr>
                    </a:p>
                    <a:p>
                      <a:pPr marL="0" marR="0" algn="l" fontAlgn="b">
                        <a:lnSpc>
                          <a:spcPct val="115000"/>
                        </a:lnSpc>
                        <a:spcBef>
                          <a:spcPts val="0"/>
                        </a:spcBef>
                        <a:spcAft>
                          <a:spcPts val="0"/>
                        </a:spcAft>
                      </a:pPr>
                      <a:r>
                        <a:rPr lang="en-US" sz="900" kern="1200" baseline="0" dirty="0" smtClean="0">
                          <a:effectLst/>
                          <a:latin typeface="Calibri" panose="020F0502020204030204" pitchFamily="34" charset="0"/>
                        </a:rPr>
                        <a:t>One time incremental - </a:t>
                      </a:r>
                      <a:r>
                        <a:rPr lang="en-US" sz="900" kern="1200" dirty="0" smtClean="0">
                          <a:effectLst/>
                          <a:latin typeface="Calibri" panose="020F0502020204030204" pitchFamily="34" charset="0"/>
                        </a:rPr>
                        <a:t>$0.50MM</a:t>
                      </a:r>
                    </a:p>
                    <a:p>
                      <a:pPr marL="0" marR="0" algn="l" fontAlgn="b">
                        <a:lnSpc>
                          <a:spcPct val="115000"/>
                        </a:lnSpc>
                        <a:spcBef>
                          <a:spcPts val="0"/>
                        </a:spcBef>
                        <a:spcAft>
                          <a:spcPts val="0"/>
                        </a:spcAft>
                      </a:pPr>
                      <a:endParaRPr lang="en-US" sz="900" dirty="0">
                        <a:effectLst/>
                        <a:latin typeface="Calibri" panose="020F0502020204030204" pitchFamily="34" charset="0"/>
                      </a:endParaRPr>
                    </a:p>
                    <a:p>
                      <a:pPr marL="0" marR="0" algn="l" fontAlgn="b">
                        <a:lnSpc>
                          <a:spcPct val="115000"/>
                        </a:lnSpc>
                        <a:spcBef>
                          <a:spcPts val="0"/>
                        </a:spcBef>
                        <a:spcAft>
                          <a:spcPts val="0"/>
                        </a:spcAft>
                      </a:pPr>
                      <a:r>
                        <a:rPr lang="en-US" sz="900" b="1" kern="1200" dirty="0">
                          <a:effectLst/>
                          <a:latin typeface="Calibri" panose="020F0502020204030204" pitchFamily="34" charset="0"/>
                        </a:rPr>
                        <a:t>Software</a:t>
                      </a:r>
                      <a:r>
                        <a:rPr lang="en-US" sz="900" b="1" kern="1200" dirty="0" smtClean="0">
                          <a:effectLst/>
                          <a:latin typeface="Calibri" panose="020F0502020204030204" pitchFamily="34" charset="0"/>
                        </a:rPr>
                        <a:t>:</a:t>
                      </a:r>
                      <a:r>
                        <a:rPr lang="en-US" sz="900" b="1" kern="1200" baseline="0" dirty="0">
                          <a:effectLst/>
                          <a:latin typeface="Calibri" panose="020F0502020204030204" pitchFamily="34" charset="0"/>
                        </a:rPr>
                        <a:t> </a:t>
                      </a:r>
                      <a:endParaRPr lang="en-US" sz="900" b="1" kern="1200" baseline="0" dirty="0" smtClean="0">
                        <a:effectLst/>
                        <a:latin typeface="Calibri" panose="020F0502020204030204" pitchFamily="34" charset="0"/>
                      </a:endParaRPr>
                    </a:p>
                    <a:p>
                      <a:pPr marL="0" marR="0" algn="l" fontAlgn="b">
                        <a:lnSpc>
                          <a:spcPct val="115000"/>
                        </a:lnSpc>
                        <a:spcBef>
                          <a:spcPts val="0"/>
                        </a:spcBef>
                        <a:spcAft>
                          <a:spcPts val="0"/>
                        </a:spcAft>
                      </a:pPr>
                      <a:r>
                        <a:rPr lang="en-US" sz="900" kern="1200" baseline="0" dirty="0" smtClean="0">
                          <a:effectLst/>
                          <a:latin typeface="Calibri" panose="020F0502020204030204" pitchFamily="34" charset="0"/>
                        </a:rPr>
                        <a:t>Current - </a:t>
                      </a:r>
                      <a:r>
                        <a:rPr lang="en-US" sz="900" kern="1200" dirty="0" smtClean="0">
                          <a:effectLst/>
                          <a:latin typeface="Calibri" panose="020F0502020204030204" pitchFamily="34" charset="0"/>
                        </a:rPr>
                        <a:t>$0.65MM</a:t>
                      </a:r>
                    </a:p>
                    <a:p>
                      <a:pPr marL="0" marR="0" indent="0" algn="l" defTabSz="914400" rtl="0" eaLnBrk="1" fontAlgn="b" latinLnBrk="0" hangingPunct="1">
                        <a:lnSpc>
                          <a:spcPct val="115000"/>
                        </a:lnSpc>
                        <a:spcBef>
                          <a:spcPts val="0"/>
                        </a:spcBef>
                        <a:spcAft>
                          <a:spcPts val="0"/>
                        </a:spcAft>
                        <a:buClrTx/>
                        <a:buSzTx/>
                        <a:buFontTx/>
                        <a:buNone/>
                        <a:tabLst/>
                        <a:defRPr/>
                      </a:pPr>
                      <a:r>
                        <a:rPr lang="en-US" sz="900" baseline="0" dirty="0" smtClean="0">
                          <a:effectLst/>
                          <a:latin typeface="Calibri" panose="020F0502020204030204" pitchFamily="34" charset="0"/>
                          <a:ea typeface="Calibri"/>
                          <a:cs typeface="Times New Roman"/>
                        </a:rPr>
                        <a:t>Ongoing incremental </a:t>
                      </a:r>
                      <a:r>
                        <a:rPr lang="mr-IN" sz="900" baseline="0" dirty="0" smtClean="0">
                          <a:effectLst/>
                          <a:latin typeface="Calibri" panose="020F0502020204030204" pitchFamily="34" charset="0"/>
                          <a:ea typeface="Calibri"/>
                          <a:cs typeface="Times New Roman"/>
                        </a:rPr>
                        <a:t>–</a:t>
                      </a:r>
                      <a:r>
                        <a:rPr lang="en-US" sz="900" baseline="0" dirty="0" smtClean="0">
                          <a:effectLst/>
                          <a:latin typeface="Calibri" panose="020F0502020204030204" pitchFamily="34" charset="0"/>
                          <a:ea typeface="Calibri"/>
                          <a:cs typeface="Times New Roman"/>
                        </a:rPr>
                        <a:t> $0.20MM</a:t>
                      </a:r>
                    </a:p>
                    <a:p>
                      <a:pPr marL="0" marR="0" indent="0" algn="l" defTabSz="914400" rtl="0" eaLnBrk="1" fontAlgn="b" latinLnBrk="0" hangingPunct="1">
                        <a:lnSpc>
                          <a:spcPct val="115000"/>
                        </a:lnSpc>
                        <a:spcBef>
                          <a:spcPts val="0"/>
                        </a:spcBef>
                        <a:spcAft>
                          <a:spcPts val="0"/>
                        </a:spcAft>
                        <a:buClrTx/>
                        <a:buSzTx/>
                        <a:buFontTx/>
                        <a:buNone/>
                        <a:tabLst/>
                        <a:defRPr/>
                      </a:pPr>
                      <a:endParaRPr lang="en-US" sz="900" dirty="0">
                        <a:effectLst/>
                        <a:latin typeface="Calibri" panose="020F0502020204030204" pitchFamily="34" charset="0"/>
                      </a:endParaRPr>
                    </a:p>
                    <a:p>
                      <a:pPr marL="0" marR="0" algn="l" fontAlgn="b">
                        <a:lnSpc>
                          <a:spcPct val="115000"/>
                        </a:lnSpc>
                        <a:spcBef>
                          <a:spcPts val="0"/>
                        </a:spcBef>
                        <a:spcAft>
                          <a:spcPts val="0"/>
                        </a:spcAft>
                      </a:pPr>
                      <a:r>
                        <a:rPr lang="en-US" sz="900" b="1" kern="1200" dirty="0">
                          <a:effectLst/>
                          <a:latin typeface="Calibri" panose="020F0502020204030204" pitchFamily="34" charset="0"/>
                        </a:rPr>
                        <a:t>Total: </a:t>
                      </a:r>
                      <a:r>
                        <a:rPr lang="en-US" sz="900" b="1" kern="1200" dirty="0" smtClean="0">
                          <a:effectLst/>
                          <a:latin typeface="Calibri" panose="020F0502020204030204" pitchFamily="34" charset="0"/>
                        </a:rPr>
                        <a:t>$1.95MM (NIE - $1.48MM)</a:t>
                      </a:r>
                      <a:endParaRPr lang="en-US" sz="900" b="1" dirty="0">
                        <a:effectLst/>
                        <a:latin typeface="Calibri" panose="020F0502020204030204" pitchFamily="34" charset="0"/>
                        <a:ea typeface="Calibri"/>
                        <a:cs typeface="Times New Roman"/>
                      </a:endParaRPr>
                    </a:p>
                  </a:txBody>
                  <a:tcPr marL="18212" marR="18212" marT="18212" marB="1821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fontAlgn="b">
                        <a:lnSpc>
                          <a:spcPct val="115000"/>
                        </a:lnSpc>
                        <a:spcBef>
                          <a:spcPts val="0"/>
                        </a:spcBef>
                        <a:spcAft>
                          <a:spcPts val="0"/>
                        </a:spcAft>
                        <a:buFont typeface="Arial" panose="020B0604020202020204" pitchFamily="34" charset="0"/>
                        <a:buChar char="•"/>
                      </a:pPr>
                      <a:r>
                        <a:rPr lang="en-US" sz="900" b="1" kern="1200" dirty="0" smtClean="0">
                          <a:effectLst/>
                          <a:latin typeface="Calibri" panose="020F0502020204030204" pitchFamily="34" charset="0"/>
                        </a:rPr>
                        <a:t>Required by Digital</a:t>
                      </a:r>
                      <a:r>
                        <a:rPr lang="en-US" sz="900" b="1" kern="1200" baseline="0" dirty="0" smtClean="0">
                          <a:effectLst/>
                          <a:latin typeface="Calibri" panose="020F0502020204030204" pitchFamily="34" charset="0"/>
                        </a:rPr>
                        <a:t> for 7 year transaction history </a:t>
                      </a:r>
                      <a:r>
                        <a:rPr lang="en-US" sz="900" b="0" kern="1200" baseline="0" dirty="0" smtClean="0">
                          <a:effectLst/>
                          <a:latin typeface="Calibri" panose="020F0502020204030204" pitchFamily="34" charset="0"/>
                        </a:rPr>
                        <a:t>for web and mobile banking</a:t>
                      </a:r>
                      <a:endParaRPr lang="en-US" sz="900" b="0" kern="1200" dirty="0" smtClean="0">
                        <a:effectLst/>
                        <a:latin typeface="Calibri" panose="020F0502020204030204" pitchFamily="34" charset="0"/>
                      </a:endParaRPr>
                    </a:p>
                    <a:p>
                      <a:pPr marL="171450" marR="0" lvl="0" indent="-171450" algn="l" fontAlgn="b">
                        <a:lnSpc>
                          <a:spcPct val="115000"/>
                        </a:lnSpc>
                        <a:spcBef>
                          <a:spcPts val="0"/>
                        </a:spcBef>
                        <a:spcAft>
                          <a:spcPts val="0"/>
                        </a:spcAft>
                        <a:buFont typeface="Arial" panose="020B0604020202020204" pitchFamily="34" charset="0"/>
                        <a:buChar char="•"/>
                      </a:pPr>
                      <a:r>
                        <a:rPr lang="en-US" sz="900" b="1" kern="1200" dirty="0" smtClean="0">
                          <a:effectLst/>
                          <a:latin typeface="Calibri" panose="020F0502020204030204" pitchFamily="34" charset="0"/>
                        </a:rPr>
                        <a:t>Required by </a:t>
                      </a:r>
                      <a:r>
                        <a:rPr lang="en-US" sz="900" b="1" dirty="0" smtClean="0">
                          <a:effectLst/>
                          <a:latin typeface="Calibri" panose="020F0502020204030204" pitchFamily="34" charset="0"/>
                        </a:rPr>
                        <a:t>Payments Modernization Program, </a:t>
                      </a:r>
                      <a:r>
                        <a:rPr lang="en-US" sz="900" b="1" kern="1200" dirty="0" smtClean="0">
                          <a:effectLst/>
                          <a:latin typeface="Calibri" panose="020F0502020204030204" pitchFamily="34" charset="0"/>
                        </a:rPr>
                        <a:t>OMNI</a:t>
                      </a:r>
                      <a:r>
                        <a:rPr lang="en-US" sz="900" b="1" kern="1200" baseline="0" dirty="0" smtClean="0">
                          <a:effectLst/>
                          <a:latin typeface="Calibri" panose="020F0502020204030204" pitchFamily="34" charset="0"/>
                        </a:rPr>
                        <a:t>, </a:t>
                      </a:r>
                      <a:r>
                        <a:rPr lang="en-US" sz="900" b="1" kern="1200" baseline="0" dirty="0" smtClean="0">
                          <a:effectLst/>
                          <a:latin typeface="Calibri" panose="020F0502020204030204" pitchFamily="34" charset="0"/>
                          <a:ea typeface="Times New Roman"/>
                        </a:rPr>
                        <a:t>Enterprise Client Registry</a:t>
                      </a:r>
                      <a:endParaRPr lang="en-US" sz="900" b="0" kern="1200" baseline="0" dirty="0" smtClean="0">
                        <a:effectLst/>
                        <a:latin typeface="Calibri" panose="020F0502020204030204" pitchFamily="34" charset="0"/>
                        <a:ea typeface="Times New Roman"/>
                      </a:endParaRPr>
                    </a:p>
                    <a:p>
                      <a:pPr marL="0" marR="0" lvl="0" indent="0" algn="l" fontAlgn="b">
                        <a:lnSpc>
                          <a:spcPct val="115000"/>
                        </a:lnSpc>
                        <a:spcBef>
                          <a:spcPts val="0"/>
                        </a:spcBef>
                        <a:spcAft>
                          <a:spcPts val="0"/>
                        </a:spcAft>
                        <a:buFont typeface="Arial" panose="020B0604020202020204" pitchFamily="34" charset="0"/>
                        <a:buNone/>
                      </a:pPr>
                      <a:endParaRPr lang="en-US" sz="950" b="0" kern="1200" dirty="0" smtClean="0">
                        <a:effectLst/>
                        <a:latin typeface="Calibri" panose="020F0502020204030204" pitchFamily="34" charset="0"/>
                      </a:endParaRPr>
                    </a:p>
                    <a:p>
                      <a:pPr marL="0" marR="0" lvl="0" indent="0" algn="l" fontAlgn="b">
                        <a:lnSpc>
                          <a:spcPct val="115000"/>
                        </a:lnSpc>
                        <a:spcBef>
                          <a:spcPts val="0"/>
                        </a:spcBef>
                        <a:spcAft>
                          <a:spcPts val="0"/>
                        </a:spcAft>
                        <a:buFont typeface="Arial" panose="020B0604020202020204" pitchFamily="34" charset="0"/>
                        <a:buNone/>
                      </a:pPr>
                      <a:r>
                        <a:rPr lang="en-US" sz="950" b="0" kern="1200" dirty="0" smtClean="0">
                          <a:effectLst/>
                          <a:latin typeface="Calibri" panose="020F0502020204030204" pitchFamily="34" charset="0"/>
                        </a:rPr>
                        <a:t>In 2018:</a:t>
                      </a:r>
                    </a:p>
                    <a:p>
                      <a:pPr marL="628650" marR="0" lvl="1" indent="-171450" algn="l" fontAlgn="b">
                        <a:lnSpc>
                          <a:spcPct val="115000"/>
                        </a:lnSpc>
                        <a:spcBef>
                          <a:spcPts val="0"/>
                        </a:spcBef>
                        <a:spcAft>
                          <a:spcPts val="0"/>
                        </a:spcAft>
                        <a:buFont typeface="Arial" panose="020B0604020202020204" pitchFamily="34" charset="0"/>
                        <a:buChar char="•"/>
                      </a:pPr>
                      <a:r>
                        <a:rPr lang="en-US" sz="900" b="1" kern="1200" dirty="0" smtClean="0">
                          <a:effectLst/>
                          <a:latin typeface="Calibri" panose="020F0502020204030204" pitchFamily="34" charset="0"/>
                        </a:rPr>
                        <a:t>37 </a:t>
                      </a:r>
                      <a:r>
                        <a:rPr lang="en-US" sz="900" b="1" kern="1200" dirty="0">
                          <a:effectLst/>
                          <a:latin typeface="Calibri" panose="020F0502020204030204" pitchFamily="34" charset="0"/>
                        </a:rPr>
                        <a:t>different app codes </a:t>
                      </a:r>
                      <a:r>
                        <a:rPr lang="en-US" sz="900" kern="1200" dirty="0">
                          <a:effectLst/>
                          <a:latin typeface="Calibri" panose="020F0502020204030204" pitchFamily="34" charset="0"/>
                        </a:rPr>
                        <a:t>using search as a </a:t>
                      </a:r>
                      <a:r>
                        <a:rPr lang="en-US" sz="900" kern="1200" dirty="0" smtClean="0">
                          <a:effectLst/>
                          <a:latin typeface="Calibri" panose="020F0502020204030204" pitchFamily="34" charset="0"/>
                        </a:rPr>
                        <a:t>service</a:t>
                      </a:r>
                    </a:p>
                    <a:p>
                      <a:pPr marL="628650" marR="0" lvl="1"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kern="1200" dirty="0" smtClean="0">
                          <a:effectLst/>
                          <a:latin typeface="Calibri" panose="020F0502020204030204" pitchFamily="34" charset="0"/>
                        </a:rPr>
                        <a:t>Teams have made use of</a:t>
                      </a:r>
                      <a:r>
                        <a:rPr lang="en-US" sz="900" kern="1200" baseline="0" dirty="0" smtClean="0">
                          <a:effectLst/>
                          <a:latin typeface="Calibri" panose="020F0502020204030204" pitchFamily="34" charset="0"/>
                        </a:rPr>
                        <a:t> capability to start </a:t>
                      </a:r>
                      <a:r>
                        <a:rPr lang="en-US" sz="900" b="1" kern="1200" baseline="0" dirty="0" smtClean="0">
                          <a:effectLst/>
                          <a:latin typeface="Calibri" panose="020F0502020204030204" pitchFamily="34" charset="0"/>
                        </a:rPr>
                        <a:t>reducing reliance on mainframes</a:t>
                      </a:r>
                    </a:p>
                    <a:p>
                      <a:pPr marL="628650" marR="0" lvl="1"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b="1" kern="1200" dirty="0" smtClean="0">
                          <a:effectLst/>
                          <a:latin typeface="Calibri" panose="020F0502020204030204" pitchFamily="34" charset="0"/>
                        </a:rPr>
                        <a:t>Applications include: </a:t>
                      </a:r>
                      <a:r>
                        <a:rPr lang="en-US" sz="900" kern="1200" dirty="0" smtClean="0">
                          <a:effectLst/>
                          <a:latin typeface="Calibri" panose="020F0502020204030204" pitchFamily="34" charset="0"/>
                        </a:rPr>
                        <a:t>I&amp;TS Data Lake (E&amp;IA),  Retina (E&amp;IA),  Event Standardization Service (I&amp;T)</a:t>
                      </a:r>
                      <a:endParaRPr lang="en-US" sz="900" b="1" kern="1200" dirty="0" smtClean="0">
                        <a:effectLst/>
                        <a:latin typeface="Calibri" panose="020F0502020204030204" pitchFamily="34" charset="0"/>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15000"/>
                        </a:lnSpc>
                        <a:spcBef>
                          <a:spcPts val="0"/>
                        </a:spcBef>
                        <a:spcAft>
                          <a:spcPts val="0"/>
                        </a:spcAft>
                        <a:buClrTx/>
                        <a:buSzTx/>
                        <a:buFont typeface="Arial" panose="020B0604020202020204" pitchFamily="34" charset="0"/>
                        <a:buNone/>
                        <a:tabLst/>
                        <a:defRPr/>
                      </a:pPr>
                      <a:r>
                        <a:rPr lang="en-US" sz="900" b="1" kern="1200" dirty="0" smtClean="0">
                          <a:effectLst/>
                          <a:latin typeface="Calibri" panose="020F0502020204030204" pitchFamily="34" charset="0"/>
                        </a:rPr>
                        <a:t>DNA</a:t>
                      </a: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454977">
                <a:tc>
                  <a:txBody>
                    <a:bodyPr/>
                    <a:lstStyle/>
                    <a:p>
                      <a:pPr marL="0" marR="0" algn="l" fontAlgn="b">
                        <a:lnSpc>
                          <a:spcPct val="115000"/>
                        </a:lnSpc>
                        <a:spcBef>
                          <a:spcPts val="0"/>
                        </a:spcBef>
                        <a:spcAft>
                          <a:spcPts val="0"/>
                        </a:spcAft>
                      </a:pPr>
                      <a:r>
                        <a:rPr lang="en-US" sz="900" b="1" dirty="0" smtClean="0">
                          <a:effectLst/>
                          <a:latin typeface="Calibri" panose="020F0502020204030204" pitchFamily="34" charset="0"/>
                          <a:ea typeface="Calibri"/>
                          <a:cs typeface="Times New Roman"/>
                        </a:rPr>
                        <a:t>Private Cloud –</a:t>
                      </a:r>
                      <a:r>
                        <a:rPr lang="en-US" sz="900" b="1" baseline="0" dirty="0" smtClean="0">
                          <a:effectLst/>
                          <a:latin typeface="Calibri" panose="020F0502020204030204" pitchFamily="34" charset="0"/>
                          <a:ea typeface="Calibri"/>
                          <a:cs typeface="Times New Roman"/>
                        </a:rPr>
                        <a:t> Control Plane</a:t>
                      </a:r>
                      <a:endParaRPr lang="en-US" sz="900" b="1" dirty="0">
                        <a:effectLst/>
                        <a:latin typeface="Calibri" panose="020F0502020204030204" pitchFamily="34" charset="0"/>
                        <a:ea typeface="Calibri"/>
                        <a:cs typeface="Times New Roman"/>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fontAlgn="b">
                        <a:lnSpc>
                          <a:spcPct val="115000"/>
                        </a:lnSpc>
                        <a:spcBef>
                          <a:spcPts val="0"/>
                        </a:spcBef>
                        <a:spcAft>
                          <a:spcPts val="0"/>
                        </a:spcAft>
                        <a:buFont typeface="Arial" panose="020B0604020202020204" pitchFamily="34" charset="0"/>
                        <a:buChar char="•"/>
                      </a:pPr>
                      <a:r>
                        <a:rPr lang="en-US" sz="900" b="1" dirty="0" smtClean="0">
                          <a:effectLst/>
                          <a:latin typeface="Calibri" panose="020F0502020204030204" pitchFamily="34" charset="0"/>
                          <a:ea typeface="Times New Roman"/>
                        </a:rPr>
                        <a:t>Enhance</a:t>
                      </a:r>
                      <a:r>
                        <a:rPr lang="en-US" sz="900" b="1" baseline="0" dirty="0" smtClean="0">
                          <a:effectLst/>
                          <a:latin typeface="Calibri" panose="020F0502020204030204" pitchFamily="34" charset="0"/>
                          <a:ea typeface="Times New Roman"/>
                        </a:rPr>
                        <a:t> security and regulatory controls </a:t>
                      </a:r>
                      <a:r>
                        <a:rPr lang="en-US" sz="900" baseline="0" dirty="0" smtClean="0">
                          <a:effectLst/>
                          <a:latin typeface="Calibri" panose="020F0502020204030204" pitchFamily="34" charset="0"/>
                          <a:ea typeface="Times New Roman"/>
                        </a:rPr>
                        <a:t>across the private cloud platform</a:t>
                      </a:r>
                    </a:p>
                    <a:p>
                      <a:pPr marL="171450" marR="0" lvl="0" indent="-171450" algn="l" fontAlgn="b">
                        <a:lnSpc>
                          <a:spcPct val="115000"/>
                        </a:lnSpc>
                        <a:spcBef>
                          <a:spcPts val="0"/>
                        </a:spcBef>
                        <a:spcAft>
                          <a:spcPts val="0"/>
                        </a:spcAft>
                        <a:buFont typeface="Arial" panose="020B0604020202020204" pitchFamily="34" charset="0"/>
                        <a:buChar char="•"/>
                      </a:pPr>
                      <a:r>
                        <a:rPr lang="en-US" sz="900" b="1" baseline="0" dirty="0" smtClean="0">
                          <a:effectLst/>
                          <a:latin typeface="Calibri" panose="020F0502020204030204" pitchFamily="34" charset="0"/>
                          <a:ea typeface="Times New Roman"/>
                        </a:rPr>
                        <a:t>Standardize implementation of controls</a:t>
                      </a:r>
                      <a:endParaRPr lang="en-US" sz="900" baseline="0" dirty="0" smtClean="0">
                        <a:effectLst/>
                        <a:latin typeface="Calibri" panose="020F0502020204030204" pitchFamily="34" charset="0"/>
                        <a:ea typeface="Times New Roman"/>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ctr" fontAlgn="b">
                        <a:lnSpc>
                          <a:spcPct val="115000"/>
                        </a:lnSpc>
                        <a:spcBef>
                          <a:spcPts val="0"/>
                        </a:spcBef>
                        <a:spcAft>
                          <a:spcPts val="0"/>
                        </a:spcAft>
                      </a:pPr>
                      <a:r>
                        <a:rPr lang="en-US" sz="900" dirty="0" smtClean="0">
                          <a:effectLst/>
                          <a:latin typeface="Calibri" panose="020F0502020204030204" pitchFamily="34" charset="0"/>
                          <a:ea typeface="Calibri"/>
                          <a:cs typeface="Times New Roman"/>
                        </a:rPr>
                        <a:t>2 FTE</a:t>
                      </a:r>
                    </a:p>
                    <a:p>
                      <a:pPr marL="0" marR="0" algn="ctr" fontAlgn="b">
                        <a:lnSpc>
                          <a:spcPct val="115000"/>
                        </a:lnSpc>
                        <a:spcBef>
                          <a:spcPts val="0"/>
                        </a:spcBef>
                        <a:spcAft>
                          <a:spcPts val="0"/>
                        </a:spcAft>
                      </a:pPr>
                      <a:r>
                        <a:rPr lang="en-US" sz="900" dirty="0" smtClean="0">
                          <a:effectLst/>
                          <a:latin typeface="Calibri" panose="020F0502020204030204" pitchFamily="34" charset="0"/>
                          <a:ea typeface="Calibri"/>
                          <a:cs typeface="Times New Roman"/>
                        </a:rPr>
                        <a:t>(To be augmented by GCS)</a:t>
                      </a:r>
                      <a:endParaRPr lang="en-US" sz="900" dirty="0">
                        <a:effectLst/>
                        <a:latin typeface="Calibri" panose="020F0502020204030204" pitchFamily="34" charset="0"/>
                        <a:ea typeface="Calibri"/>
                        <a:cs typeface="Times New Roman"/>
                      </a:endParaRPr>
                    </a:p>
                  </a:txBody>
                  <a:tcPr marL="18212" marR="18212" marT="18212" marB="1821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l" fontAlgn="b">
                        <a:lnSpc>
                          <a:spcPct val="115000"/>
                        </a:lnSpc>
                        <a:spcBef>
                          <a:spcPts val="0"/>
                        </a:spcBef>
                        <a:spcAft>
                          <a:spcPts val="0"/>
                        </a:spcAft>
                      </a:pPr>
                      <a:r>
                        <a:rPr lang="en-US" sz="900" b="1" dirty="0" smtClean="0">
                          <a:effectLst/>
                          <a:latin typeface="Calibri" panose="020F0502020204030204" pitchFamily="34" charset="0"/>
                          <a:ea typeface="Calibri"/>
                          <a:cs typeface="Times New Roman"/>
                        </a:rPr>
                        <a:t>FTE (Dev):</a:t>
                      </a:r>
                      <a:r>
                        <a:rPr lang="en-US" sz="900" baseline="0" dirty="0" smtClean="0">
                          <a:effectLst/>
                          <a:latin typeface="Calibri" panose="020F0502020204030204" pitchFamily="34" charset="0"/>
                          <a:ea typeface="Calibri"/>
                          <a:cs typeface="Times New Roman"/>
                        </a:rPr>
                        <a:t> </a:t>
                      </a:r>
                    </a:p>
                    <a:p>
                      <a:pPr marL="0" marR="0" algn="l" fontAlgn="b">
                        <a:lnSpc>
                          <a:spcPct val="115000"/>
                        </a:lnSpc>
                        <a:spcBef>
                          <a:spcPts val="0"/>
                        </a:spcBef>
                        <a:spcAft>
                          <a:spcPts val="0"/>
                        </a:spcAft>
                      </a:pPr>
                      <a:r>
                        <a:rPr lang="en-US" sz="900" baseline="0" dirty="0" smtClean="0">
                          <a:effectLst/>
                          <a:latin typeface="Calibri" panose="020F0502020204030204" pitchFamily="34" charset="0"/>
                          <a:ea typeface="Calibri"/>
                          <a:cs typeface="Times New Roman"/>
                        </a:rPr>
                        <a:t>Current - $0.36MM</a:t>
                      </a:r>
                    </a:p>
                    <a:p>
                      <a:pPr marL="0" marR="0" algn="l" fontAlgn="b">
                        <a:lnSpc>
                          <a:spcPct val="115000"/>
                        </a:lnSpc>
                        <a:spcBef>
                          <a:spcPts val="0"/>
                        </a:spcBef>
                        <a:spcAft>
                          <a:spcPts val="0"/>
                        </a:spcAft>
                      </a:pPr>
                      <a:endParaRPr lang="en-US" sz="900" baseline="0" dirty="0" smtClean="0">
                        <a:effectLst/>
                        <a:latin typeface="Calibri" panose="020F0502020204030204" pitchFamily="34" charset="0"/>
                        <a:ea typeface="Calibri"/>
                        <a:cs typeface="Times New Roman"/>
                      </a:endParaRPr>
                    </a:p>
                    <a:p>
                      <a:pPr marL="0" marR="0" algn="l" fontAlgn="b">
                        <a:lnSpc>
                          <a:spcPct val="115000"/>
                        </a:lnSpc>
                        <a:spcBef>
                          <a:spcPts val="0"/>
                        </a:spcBef>
                        <a:spcAft>
                          <a:spcPts val="0"/>
                        </a:spcAft>
                      </a:pPr>
                      <a:r>
                        <a:rPr lang="en-US" sz="900" b="1" baseline="0" dirty="0" smtClean="0">
                          <a:effectLst/>
                          <a:latin typeface="Calibri" panose="020F0502020204030204" pitchFamily="34" charset="0"/>
                          <a:ea typeface="Calibri"/>
                          <a:cs typeface="Times New Roman"/>
                        </a:rPr>
                        <a:t>Professional Services</a:t>
                      </a:r>
                      <a:endParaRPr lang="en-US" sz="900" baseline="0" dirty="0" smtClean="0">
                        <a:solidFill>
                          <a:srgbClr val="FF0000"/>
                        </a:solidFill>
                        <a:effectLst/>
                        <a:latin typeface="Calibri" panose="020F0502020204030204" pitchFamily="34" charset="0"/>
                        <a:ea typeface="Calibri"/>
                        <a:cs typeface="Times New Roman"/>
                      </a:endParaRPr>
                    </a:p>
                    <a:p>
                      <a:pPr marL="0" marR="0" algn="l" fontAlgn="b">
                        <a:lnSpc>
                          <a:spcPct val="115000"/>
                        </a:lnSpc>
                        <a:spcBef>
                          <a:spcPts val="0"/>
                        </a:spcBef>
                        <a:spcAft>
                          <a:spcPts val="0"/>
                        </a:spcAft>
                      </a:pPr>
                      <a:r>
                        <a:rPr lang="en-US" sz="900" baseline="0" dirty="0" smtClean="0">
                          <a:effectLst/>
                          <a:latin typeface="Calibri" panose="020F0502020204030204" pitchFamily="34" charset="0"/>
                          <a:ea typeface="Calibri"/>
                          <a:cs typeface="Times New Roman"/>
                        </a:rPr>
                        <a:t>One time development - $0.33MM</a:t>
                      </a:r>
                    </a:p>
                    <a:p>
                      <a:pPr marL="0" marR="0" algn="l" fontAlgn="b">
                        <a:lnSpc>
                          <a:spcPct val="115000"/>
                        </a:lnSpc>
                        <a:spcBef>
                          <a:spcPts val="0"/>
                        </a:spcBef>
                        <a:spcAft>
                          <a:spcPts val="0"/>
                        </a:spcAft>
                      </a:pPr>
                      <a:r>
                        <a:rPr lang="en-US" sz="900" baseline="0" dirty="0" smtClean="0">
                          <a:effectLst/>
                          <a:latin typeface="Calibri" panose="020F0502020204030204" pitchFamily="34" charset="0"/>
                          <a:ea typeface="Calibri"/>
                          <a:cs typeface="Times New Roman"/>
                        </a:rPr>
                        <a:t>One time consulting - $0.33MM</a:t>
                      </a:r>
                    </a:p>
                    <a:p>
                      <a:pPr marL="0" marR="0" algn="l" fontAlgn="b">
                        <a:lnSpc>
                          <a:spcPct val="115000"/>
                        </a:lnSpc>
                        <a:spcBef>
                          <a:spcPts val="0"/>
                        </a:spcBef>
                        <a:spcAft>
                          <a:spcPts val="0"/>
                        </a:spcAft>
                      </a:pPr>
                      <a:endParaRPr lang="en-US" sz="900" baseline="0" dirty="0" smtClean="0">
                        <a:effectLst/>
                        <a:latin typeface="Calibri" panose="020F0502020204030204" pitchFamily="34" charset="0"/>
                        <a:ea typeface="Calibri"/>
                        <a:cs typeface="Times New Roman"/>
                      </a:endParaRPr>
                    </a:p>
                    <a:p>
                      <a:pPr marL="0" marR="0" algn="l" fontAlgn="b">
                        <a:lnSpc>
                          <a:spcPct val="115000"/>
                        </a:lnSpc>
                        <a:spcBef>
                          <a:spcPts val="0"/>
                        </a:spcBef>
                        <a:spcAft>
                          <a:spcPts val="0"/>
                        </a:spcAft>
                      </a:pPr>
                      <a:r>
                        <a:rPr lang="en-US" sz="900" b="1" baseline="0" dirty="0" smtClean="0">
                          <a:effectLst/>
                          <a:latin typeface="Calibri" panose="020F0502020204030204" pitchFamily="34" charset="0"/>
                          <a:ea typeface="Calibri"/>
                          <a:cs typeface="Times New Roman"/>
                        </a:rPr>
                        <a:t>Software:</a:t>
                      </a:r>
                      <a:r>
                        <a:rPr lang="en-US" sz="900" baseline="0" dirty="0" smtClean="0">
                          <a:effectLst/>
                          <a:latin typeface="Calibri" panose="020F0502020204030204" pitchFamily="34" charset="0"/>
                          <a:ea typeface="Calibri"/>
                          <a:cs typeface="Times New Roman"/>
                        </a:rPr>
                        <a:t> </a:t>
                      </a:r>
                    </a:p>
                    <a:p>
                      <a:pPr marL="0" marR="0" algn="l" fontAlgn="b">
                        <a:lnSpc>
                          <a:spcPct val="115000"/>
                        </a:lnSpc>
                        <a:spcBef>
                          <a:spcPts val="0"/>
                        </a:spcBef>
                        <a:spcAft>
                          <a:spcPts val="0"/>
                        </a:spcAft>
                      </a:pPr>
                      <a:r>
                        <a:rPr lang="en-US" sz="900" baseline="0" dirty="0" smtClean="0">
                          <a:effectLst/>
                          <a:latin typeface="Calibri" panose="020F0502020204030204" pitchFamily="34" charset="0"/>
                          <a:ea typeface="Calibri"/>
                          <a:cs typeface="Times New Roman"/>
                        </a:rPr>
                        <a:t>Ongoing net new - $0.67MM</a:t>
                      </a:r>
                    </a:p>
                    <a:p>
                      <a:pPr marL="0" marR="0" algn="l" fontAlgn="b">
                        <a:lnSpc>
                          <a:spcPct val="115000"/>
                        </a:lnSpc>
                        <a:spcBef>
                          <a:spcPts val="0"/>
                        </a:spcBef>
                        <a:spcAft>
                          <a:spcPts val="0"/>
                        </a:spcAft>
                      </a:pPr>
                      <a:endParaRPr lang="en-US" sz="900" baseline="0" dirty="0" smtClean="0">
                        <a:effectLst/>
                        <a:latin typeface="Calibri" panose="020F0502020204030204" pitchFamily="34" charset="0"/>
                        <a:ea typeface="Calibri"/>
                        <a:cs typeface="Times New Roman"/>
                      </a:endParaRPr>
                    </a:p>
                    <a:p>
                      <a:pPr marL="0" marR="0" algn="l" fontAlgn="b">
                        <a:lnSpc>
                          <a:spcPct val="115000"/>
                        </a:lnSpc>
                        <a:spcBef>
                          <a:spcPts val="0"/>
                        </a:spcBef>
                        <a:spcAft>
                          <a:spcPts val="0"/>
                        </a:spcAft>
                      </a:pPr>
                      <a:r>
                        <a:rPr lang="en-US" sz="900" b="1" baseline="0" dirty="0" smtClean="0">
                          <a:effectLst/>
                          <a:latin typeface="Calibri" panose="020F0502020204030204" pitchFamily="34" charset="0"/>
                          <a:ea typeface="Calibri"/>
                          <a:cs typeface="Times New Roman"/>
                        </a:rPr>
                        <a:t>Total: $1.69MM (NIE - $1.69MM)</a:t>
                      </a:r>
                      <a:endParaRPr lang="en-US" sz="900" b="1" dirty="0">
                        <a:effectLst/>
                        <a:latin typeface="Calibri" panose="020F0502020204030204" pitchFamily="34" charset="0"/>
                        <a:ea typeface="Calibri"/>
                        <a:cs typeface="Times New Roman"/>
                      </a:endParaRPr>
                    </a:p>
                  </a:txBody>
                  <a:tcPr marL="18212" marR="18212" marT="18212" marB="1821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b" latinLnBrk="0" hangingPunct="1">
                        <a:lnSpc>
                          <a:spcPct val="115000"/>
                        </a:lnSpc>
                        <a:spcBef>
                          <a:spcPts val="0"/>
                        </a:spcBef>
                        <a:spcAft>
                          <a:spcPts val="0"/>
                        </a:spcAft>
                        <a:buClrTx/>
                        <a:buSzTx/>
                        <a:buFont typeface="Arial" panose="020B0604020202020204" pitchFamily="34" charset="0"/>
                        <a:buChar char="•"/>
                        <a:tabLst/>
                        <a:defRPr/>
                      </a:pPr>
                      <a:r>
                        <a:rPr lang="en-US" sz="900" baseline="0" dirty="0" smtClean="0">
                          <a:effectLst/>
                          <a:latin typeface="Calibri" panose="020F0502020204030204" pitchFamily="34" charset="0"/>
                          <a:ea typeface="Times New Roman"/>
                        </a:rPr>
                        <a:t>Ensure cloud platform and components are </a:t>
                      </a:r>
                      <a:r>
                        <a:rPr lang="en-US" sz="900" b="1" baseline="0" dirty="0" smtClean="0">
                          <a:effectLst/>
                          <a:latin typeface="Calibri" panose="020F0502020204030204" pitchFamily="34" charset="0"/>
                          <a:ea typeface="Times New Roman"/>
                        </a:rPr>
                        <a:t>ready for audit</a:t>
                      </a:r>
                      <a:endParaRPr lang="en-US" sz="900" b="1" dirty="0" smtClean="0">
                        <a:effectLst/>
                        <a:latin typeface="Calibri" panose="020F0502020204030204" pitchFamily="34" charset="0"/>
                        <a:ea typeface="Times New Roman"/>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15000"/>
                        </a:lnSpc>
                        <a:spcBef>
                          <a:spcPts val="0"/>
                        </a:spcBef>
                        <a:spcAft>
                          <a:spcPts val="0"/>
                        </a:spcAft>
                        <a:buClrTx/>
                        <a:buSzTx/>
                        <a:buFont typeface="Arial" panose="020B0604020202020204" pitchFamily="34" charset="0"/>
                        <a:buNone/>
                        <a:tabLst/>
                        <a:defRPr/>
                      </a:pPr>
                      <a:r>
                        <a:rPr lang="en-US" sz="900" b="1" dirty="0" smtClean="0">
                          <a:effectLst/>
                          <a:latin typeface="Calibri" panose="020F0502020204030204" pitchFamily="34" charset="0"/>
                          <a:ea typeface="Times New Roman"/>
                        </a:rPr>
                        <a:t>DevOps,</a:t>
                      </a:r>
                      <a:r>
                        <a:rPr lang="en-US" sz="900" b="1" baseline="0" dirty="0" smtClean="0">
                          <a:effectLst/>
                          <a:latin typeface="Calibri" panose="020F0502020204030204" pitchFamily="34" charset="0"/>
                          <a:ea typeface="Times New Roman"/>
                        </a:rPr>
                        <a:t> GCS</a:t>
                      </a:r>
                      <a:endParaRPr lang="en-US" sz="900" b="1" dirty="0" smtClean="0">
                        <a:effectLst/>
                        <a:latin typeface="Calibri" panose="020F0502020204030204" pitchFamily="34" charset="0"/>
                        <a:ea typeface="Times New Roman"/>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23661199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Cloud Initiatives, Cost &amp; Impact</a:t>
            </a:r>
            <a:endParaRPr lang="en-US" dirty="0"/>
          </a:p>
        </p:txBody>
      </p:sp>
      <p:sp>
        <p:nvSpPr>
          <p:cNvPr id="5" name="Slide Number Placeholder 4"/>
          <p:cNvSpPr>
            <a:spLocks noGrp="1"/>
          </p:cNvSpPr>
          <p:nvPr>
            <p:ph type="sldNum" sz="quarter" idx="12"/>
          </p:nvPr>
        </p:nvSpPr>
        <p:spPr/>
        <p:txBody>
          <a:bodyPr/>
          <a:lstStyle/>
          <a:p>
            <a:fld id="{2C9B7369-8268-40EF-8ABE-64B84607BDBE}" type="slidenum">
              <a:rPr lang="en-US" smtClean="0">
                <a:solidFill>
                  <a:prstClr val="white"/>
                </a:solidFill>
              </a:rPr>
              <a:pPr/>
              <a:t>62</a:t>
            </a:fld>
            <a:endParaRPr lang="en-US" dirty="0">
              <a:solidFill>
                <a:prstClr val="white"/>
              </a:solidFill>
            </a:endParaRPr>
          </a:p>
        </p:txBody>
      </p:sp>
      <p:graphicFrame>
        <p:nvGraphicFramePr>
          <p:cNvPr id="6" name="Table 5"/>
          <p:cNvGraphicFramePr>
            <a:graphicFrameLocks noGrp="1"/>
          </p:cNvGraphicFramePr>
          <p:nvPr>
            <p:extLst/>
          </p:nvPr>
        </p:nvGraphicFramePr>
        <p:xfrm>
          <a:off x="187995" y="211667"/>
          <a:ext cx="11782479" cy="4664563"/>
        </p:xfrm>
        <a:graphic>
          <a:graphicData uri="http://schemas.openxmlformats.org/drawingml/2006/table">
            <a:tbl>
              <a:tblPr firstRow="1" bandRow="1">
                <a:tableStyleId>{2D5ABB26-0587-4C30-8999-92F81FD0307C}</a:tableStyleId>
              </a:tblPr>
              <a:tblGrid>
                <a:gridCol w="1071645"/>
                <a:gridCol w="1945661"/>
                <a:gridCol w="715317"/>
                <a:gridCol w="1936124"/>
                <a:gridCol w="5361591"/>
                <a:gridCol w="752141"/>
              </a:tblGrid>
              <a:tr h="336428">
                <a:tc>
                  <a:txBody>
                    <a:bodyPr/>
                    <a:lstStyle/>
                    <a:p>
                      <a:pPr algn="ctr" fontAlgn="b"/>
                      <a:r>
                        <a:rPr lang="en-US" sz="900" b="1" i="0" u="none" strike="noStrike" dirty="0" smtClean="0">
                          <a:solidFill>
                            <a:schemeClr val="bg1"/>
                          </a:solidFill>
                          <a:effectLst/>
                          <a:latin typeface="Calibri" panose="020F0502020204030204" pitchFamily="34" charset="0"/>
                        </a:rPr>
                        <a:t>Strategic Initiative</a:t>
                      </a:r>
                      <a:endParaRPr lang="en-US" sz="900" b="1" i="0" u="none" strike="noStrike" dirty="0">
                        <a:solidFill>
                          <a:schemeClr val="bg1"/>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chemeClr val="bg1"/>
                          </a:solidFill>
                          <a:effectLst/>
                          <a:latin typeface="Calibri" panose="020F0502020204030204" pitchFamily="34" charset="0"/>
                        </a:rPr>
                        <a:t>Benefit</a:t>
                      </a:r>
                      <a:endParaRPr lang="en-US" sz="900" b="1" i="0" u="none" strike="noStrike" dirty="0">
                        <a:solidFill>
                          <a:schemeClr val="bg1"/>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chemeClr val="bg1"/>
                          </a:solidFill>
                          <a:effectLst/>
                          <a:latin typeface="Calibri" panose="020F0502020204030204" pitchFamily="34" charset="0"/>
                        </a:rPr>
                        <a:t>Team </a:t>
                      </a:r>
                      <a:endParaRPr lang="en-US" sz="900" b="1" i="0" u="none" strike="noStrike" dirty="0">
                        <a:solidFill>
                          <a:schemeClr val="bg1"/>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rgbClr val="FFFFFF"/>
                          </a:solidFill>
                          <a:effectLst/>
                          <a:latin typeface="Calibri" panose="020F0502020204030204" pitchFamily="34" charset="0"/>
                        </a:rPr>
                        <a:t>Finance</a:t>
                      </a:r>
                      <a:endParaRPr lang="en-US" sz="900" b="1" i="0" u="none" strike="noStrike" dirty="0">
                        <a:solidFill>
                          <a:schemeClr val="bg1"/>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chemeClr val="bg1"/>
                          </a:solidFill>
                          <a:effectLst/>
                          <a:latin typeface="Calibri" panose="020F0502020204030204" pitchFamily="34" charset="0"/>
                        </a:rPr>
                        <a:t>Impact</a:t>
                      </a:r>
                      <a:endParaRPr lang="en-US" sz="900" b="1" i="0" u="none" strike="noStrike" dirty="0">
                        <a:solidFill>
                          <a:schemeClr val="bg1"/>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chemeClr val="bg1"/>
                          </a:solidFill>
                          <a:effectLst/>
                          <a:latin typeface="Calibri" panose="020F0502020204030204" pitchFamily="34" charset="0"/>
                        </a:rPr>
                        <a:t>Synergies</a:t>
                      </a:r>
                      <a:endParaRPr lang="en-US" sz="900" b="1" i="0" u="none" strike="noStrike" dirty="0">
                        <a:solidFill>
                          <a:schemeClr val="bg1"/>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r>
              <a:tr h="454977">
                <a:tc>
                  <a:txBody>
                    <a:bodyPr/>
                    <a:lstStyle/>
                    <a:p>
                      <a:pPr marL="0" marR="0" algn="l" fontAlgn="b">
                        <a:lnSpc>
                          <a:spcPct val="115000"/>
                        </a:lnSpc>
                        <a:spcBef>
                          <a:spcPts val="0"/>
                        </a:spcBef>
                        <a:spcAft>
                          <a:spcPts val="0"/>
                        </a:spcAft>
                      </a:pPr>
                      <a:r>
                        <a:rPr lang="en-US" sz="900" b="1" dirty="0" smtClean="0">
                          <a:effectLst/>
                          <a:latin typeface="Calibri" panose="020F0502020204030204" pitchFamily="34" charset="0"/>
                          <a:ea typeface="Calibri"/>
                          <a:cs typeface="Times New Roman"/>
                        </a:rPr>
                        <a:t>Private Cloud - Operations Plane</a:t>
                      </a:r>
                      <a:endParaRPr lang="en-US" sz="900" b="1" dirty="0">
                        <a:effectLst/>
                        <a:latin typeface="Calibri" panose="020F0502020204030204" pitchFamily="34" charset="0"/>
                        <a:ea typeface="Calibri"/>
                        <a:cs typeface="Times New Roman"/>
                      </a:endParaRP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fontAlgn="b">
                        <a:lnSpc>
                          <a:spcPct val="115000"/>
                        </a:lnSpc>
                        <a:spcBef>
                          <a:spcPts val="0"/>
                        </a:spcBef>
                        <a:spcAft>
                          <a:spcPts val="0"/>
                        </a:spcAft>
                        <a:buFont typeface="Arial" panose="020B0604020202020204" pitchFamily="34" charset="0"/>
                        <a:buChar char="•"/>
                      </a:pPr>
                      <a:r>
                        <a:rPr lang="en-US" sz="900" dirty="0" smtClean="0">
                          <a:effectLst/>
                          <a:latin typeface="Calibri" panose="020F0502020204030204" pitchFamily="34" charset="0"/>
                          <a:ea typeface="Times New Roman"/>
                        </a:rPr>
                        <a:t>Enhance </a:t>
                      </a:r>
                      <a:r>
                        <a:rPr lang="en-US" sz="900" b="1" dirty="0" smtClean="0">
                          <a:effectLst/>
                          <a:latin typeface="Calibri" panose="020F0502020204030204" pitchFamily="34" charset="0"/>
                          <a:ea typeface="Times New Roman"/>
                        </a:rPr>
                        <a:t>operational capabilitie</a:t>
                      </a:r>
                      <a:r>
                        <a:rPr lang="en-US" sz="900" dirty="0" smtClean="0">
                          <a:effectLst/>
                          <a:latin typeface="Calibri" panose="020F0502020204030204" pitchFamily="34" charset="0"/>
                          <a:ea typeface="Times New Roman"/>
                        </a:rPr>
                        <a:t>s with cloud compatible </a:t>
                      </a:r>
                      <a:r>
                        <a:rPr lang="en-US" sz="900" b="1" dirty="0" smtClean="0">
                          <a:effectLst/>
                          <a:latin typeface="Calibri" panose="020F0502020204030204" pitchFamily="34" charset="0"/>
                          <a:ea typeface="Times New Roman"/>
                        </a:rPr>
                        <a:t>tools</a:t>
                      </a:r>
                      <a:r>
                        <a:rPr lang="en-US" sz="900" dirty="0" smtClean="0">
                          <a:effectLst/>
                          <a:latin typeface="Calibri" panose="020F0502020204030204" pitchFamily="34" charset="0"/>
                          <a:ea typeface="Times New Roman"/>
                        </a:rPr>
                        <a:t> and </a:t>
                      </a:r>
                      <a:r>
                        <a:rPr lang="en-US" sz="900" b="1" dirty="0" smtClean="0">
                          <a:effectLst/>
                          <a:latin typeface="Calibri" panose="020F0502020204030204" pitchFamily="34" charset="0"/>
                          <a:ea typeface="Times New Roman"/>
                        </a:rPr>
                        <a:t>processes</a:t>
                      </a:r>
                    </a:p>
                    <a:p>
                      <a:pPr marL="171450" marR="0" lvl="0" indent="-171450" algn="l" fontAlgn="b">
                        <a:lnSpc>
                          <a:spcPct val="115000"/>
                        </a:lnSpc>
                        <a:spcBef>
                          <a:spcPts val="0"/>
                        </a:spcBef>
                        <a:spcAft>
                          <a:spcPts val="0"/>
                        </a:spcAft>
                        <a:buFont typeface="Arial" panose="020B0604020202020204" pitchFamily="34" charset="0"/>
                        <a:buChar char="•"/>
                      </a:pPr>
                      <a:r>
                        <a:rPr lang="en-US" sz="900" baseline="0" dirty="0" smtClean="0">
                          <a:effectLst/>
                          <a:latin typeface="Calibri" panose="020F0502020204030204" pitchFamily="34" charset="0"/>
                          <a:ea typeface="Times New Roman"/>
                        </a:rPr>
                        <a:t>Enhance operational tools for</a:t>
                      </a:r>
                      <a:r>
                        <a:rPr lang="en-US" sz="900" b="1" baseline="0" dirty="0" smtClean="0">
                          <a:effectLst/>
                          <a:latin typeface="Calibri" panose="020F0502020204030204" pitchFamily="34" charset="0"/>
                          <a:ea typeface="Times New Roman"/>
                        </a:rPr>
                        <a:t> logging, monitoring, billing, capacity management resiliency</a:t>
                      </a:r>
                    </a:p>
                    <a:p>
                      <a:pPr marL="171450" marR="0" lvl="0" indent="-171450" algn="l" fontAlgn="b">
                        <a:lnSpc>
                          <a:spcPct val="115000"/>
                        </a:lnSpc>
                        <a:spcBef>
                          <a:spcPts val="0"/>
                        </a:spcBef>
                        <a:spcAft>
                          <a:spcPts val="0"/>
                        </a:spcAft>
                        <a:buFont typeface="Arial" panose="020B0604020202020204" pitchFamily="34" charset="0"/>
                        <a:buChar char="•"/>
                      </a:pPr>
                      <a:r>
                        <a:rPr lang="en-US" sz="900" b="0" baseline="0" dirty="0" smtClean="0">
                          <a:effectLst/>
                          <a:latin typeface="Calibri" panose="020F0502020204030204" pitchFamily="34" charset="0"/>
                          <a:ea typeface="Times New Roman"/>
                        </a:rPr>
                        <a:t>Enhance operational processes for </a:t>
                      </a:r>
                      <a:r>
                        <a:rPr lang="en-US" sz="900" b="1" baseline="0" dirty="0" smtClean="0">
                          <a:effectLst/>
                          <a:latin typeface="Calibri" panose="020F0502020204030204" pitchFamily="34" charset="0"/>
                          <a:ea typeface="Times New Roman"/>
                        </a:rPr>
                        <a:t>integration into exist service managemen</a:t>
                      </a:r>
                      <a:r>
                        <a:rPr lang="en-US" sz="900" b="0" baseline="0" dirty="0" smtClean="0">
                          <a:effectLst/>
                          <a:latin typeface="Calibri" panose="020F0502020204030204" pitchFamily="34" charset="0"/>
                          <a:ea typeface="Times New Roman"/>
                        </a:rPr>
                        <a:t>t </a:t>
                      </a:r>
                      <a:r>
                        <a:rPr lang="en-US" sz="900" b="1" baseline="0" dirty="0" smtClean="0">
                          <a:effectLst/>
                          <a:latin typeface="Calibri" panose="020F0502020204030204" pitchFamily="34" charset="0"/>
                          <a:ea typeface="Times New Roman"/>
                        </a:rPr>
                        <a:t>practices</a:t>
                      </a: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ctr" fontAlgn="b">
                        <a:lnSpc>
                          <a:spcPct val="115000"/>
                        </a:lnSpc>
                        <a:spcBef>
                          <a:spcPts val="0"/>
                        </a:spcBef>
                        <a:spcAft>
                          <a:spcPts val="0"/>
                        </a:spcAft>
                      </a:pPr>
                      <a:r>
                        <a:rPr lang="en-US" sz="900" baseline="0" dirty="0" smtClean="0">
                          <a:solidFill>
                            <a:schemeClr val="tx1"/>
                          </a:solidFill>
                          <a:effectLst/>
                          <a:latin typeface="Calibri" panose="020F0502020204030204" pitchFamily="34" charset="0"/>
                          <a:ea typeface="Calibri"/>
                          <a:cs typeface="Times New Roman"/>
                        </a:rPr>
                        <a:t>To be augmented by GTI</a:t>
                      </a:r>
                    </a:p>
                  </a:txBody>
                  <a:tcPr marL="18212" marR="18212" marT="18212" marB="1821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l" fontAlgn="b">
                        <a:lnSpc>
                          <a:spcPct val="115000"/>
                        </a:lnSpc>
                        <a:spcBef>
                          <a:spcPts val="0"/>
                        </a:spcBef>
                        <a:spcAft>
                          <a:spcPts val="0"/>
                        </a:spcAft>
                      </a:pPr>
                      <a:endParaRPr lang="en-US" sz="900" dirty="0" smtClean="0">
                        <a:effectLst/>
                        <a:latin typeface="Calibri" panose="020F0502020204030204" pitchFamily="34" charset="0"/>
                        <a:ea typeface="Calibri"/>
                        <a:cs typeface="Times New Roman"/>
                      </a:endParaRPr>
                    </a:p>
                    <a:p>
                      <a:pPr marL="0" marR="0" algn="l" fontAlgn="b">
                        <a:lnSpc>
                          <a:spcPct val="115000"/>
                        </a:lnSpc>
                        <a:spcBef>
                          <a:spcPts val="0"/>
                        </a:spcBef>
                        <a:spcAft>
                          <a:spcPts val="0"/>
                        </a:spcAft>
                      </a:pPr>
                      <a:r>
                        <a:rPr lang="en-US" sz="900" b="1" dirty="0" smtClean="0">
                          <a:effectLst/>
                          <a:latin typeface="Calibri" panose="020F0502020204030204" pitchFamily="34" charset="0"/>
                          <a:ea typeface="Calibri"/>
                          <a:cs typeface="Times New Roman"/>
                        </a:rPr>
                        <a:t>Professional</a:t>
                      </a:r>
                      <a:r>
                        <a:rPr lang="en-US" sz="900" b="1" baseline="0" dirty="0" smtClean="0">
                          <a:effectLst/>
                          <a:latin typeface="Calibri" panose="020F0502020204030204" pitchFamily="34" charset="0"/>
                          <a:ea typeface="Calibri"/>
                          <a:cs typeface="Times New Roman"/>
                        </a:rPr>
                        <a:t> Services: </a:t>
                      </a:r>
                    </a:p>
                    <a:p>
                      <a:pPr marL="0" marR="0" algn="l" fontAlgn="b">
                        <a:lnSpc>
                          <a:spcPct val="115000"/>
                        </a:lnSpc>
                        <a:spcBef>
                          <a:spcPts val="0"/>
                        </a:spcBef>
                        <a:spcAft>
                          <a:spcPts val="0"/>
                        </a:spcAft>
                      </a:pPr>
                      <a:r>
                        <a:rPr lang="en-US" sz="900" b="0" baseline="0" dirty="0" smtClean="0">
                          <a:effectLst/>
                          <a:latin typeface="Calibri" panose="020F0502020204030204" pitchFamily="34" charset="0"/>
                          <a:ea typeface="Calibri"/>
                          <a:cs typeface="Times New Roman"/>
                        </a:rPr>
                        <a:t>One time development - $0.06MM</a:t>
                      </a:r>
                    </a:p>
                    <a:p>
                      <a:pPr marL="0" marR="0" algn="l" fontAlgn="b">
                        <a:lnSpc>
                          <a:spcPct val="115000"/>
                        </a:lnSpc>
                        <a:spcBef>
                          <a:spcPts val="0"/>
                        </a:spcBef>
                        <a:spcAft>
                          <a:spcPts val="0"/>
                        </a:spcAft>
                      </a:pPr>
                      <a:r>
                        <a:rPr lang="en-US" sz="900" baseline="0" dirty="0" smtClean="0">
                          <a:effectLst/>
                          <a:latin typeface="Calibri" panose="020F0502020204030204" pitchFamily="34" charset="0"/>
                          <a:ea typeface="Calibri"/>
                          <a:cs typeface="Times New Roman"/>
                        </a:rPr>
                        <a:t>One time consulting - $0.06MM</a:t>
                      </a:r>
                    </a:p>
                    <a:p>
                      <a:pPr marL="0" marR="0" algn="l" fontAlgn="b">
                        <a:lnSpc>
                          <a:spcPct val="115000"/>
                        </a:lnSpc>
                        <a:spcBef>
                          <a:spcPts val="0"/>
                        </a:spcBef>
                        <a:spcAft>
                          <a:spcPts val="0"/>
                        </a:spcAft>
                      </a:pPr>
                      <a:endParaRPr lang="en-US" sz="900" baseline="0" dirty="0" smtClean="0">
                        <a:effectLst/>
                        <a:latin typeface="Calibri" panose="020F0502020204030204" pitchFamily="34" charset="0"/>
                        <a:ea typeface="Calibri"/>
                        <a:cs typeface="Times New Roman"/>
                      </a:endParaRPr>
                    </a:p>
                    <a:p>
                      <a:pPr marL="0" marR="0" algn="l" fontAlgn="b">
                        <a:lnSpc>
                          <a:spcPct val="115000"/>
                        </a:lnSpc>
                        <a:spcBef>
                          <a:spcPts val="0"/>
                        </a:spcBef>
                        <a:spcAft>
                          <a:spcPts val="0"/>
                        </a:spcAft>
                      </a:pPr>
                      <a:r>
                        <a:rPr lang="en-US" sz="900" b="1" baseline="0" dirty="0" smtClean="0">
                          <a:effectLst/>
                          <a:latin typeface="Calibri" panose="020F0502020204030204" pitchFamily="34" charset="0"/>
                          <a:ea typeface="Calibri"/>
                          <a:cs typeface="Times New Roman"/>
                        </a:rPr>
                        <a:t>Software: </a:t>
                      </a:r>
                    </a:p>
                    <a:p>
                      <a:pPr marL="0" marR="0" algn="l" fontAlgn="b">
                        <a:lnSpc>
                          <a:spcPct val="115000"/>
                        </a:lnSpc>
                        <a:spcBef>
                          <a:spcPts val="0"/>
                        </a:spcBef>
                        <a:spcAft>
                          <a:spcPts val="0"/>
                        </a:spcAft>
                      </a:pPr>
                      <a:r>
                        <a:rPr lang="en-US" sz="900" baseline="0" dirty="0" smtClean="0">
                          <a:effectLst/>
                          <a:latin typeface="Calibri" panose="020F0502020204030204" pitchFamily="34" charset="0"/>
                          <a:ea typeface="Calibri"/>
                          <a:cs typeface="Times New Roman"/>
                        </a:rPr>
                        <a:t>Ongoing net new - $0.60MM</a:t>
                      </a:r>
                    </a:p>
                    <a:p>
                      <a:pPr marL="0" marR="0" algn="l" fontAlgn="b">
                        <a:lnSpc>
                          <a:spcPct val="115000"/>
                        </a:lnSpc>
                        <a:spcBef>
                          <a:spcPts val="0"/>
                        </a:spcBef>
                        <a:spcAft>
                          <a:spcPts val="0"/>
                        </a:spcAft>
                      </a:pPr>
                      <a:endParaRPr lang="en-US" sz="900" baseline="0" dirty="0" smtClean="0">
                        <a:effectLst/>
                        <a:latin typeface="Calibri" panose="020F0502020204030204" pitchFamily="34" charset="0"/>
                        <a:ea typeface="Calibri"/>
                        <a:cs typeface="Times New Roman"/>
                      </a:endParaRPr>
                    </a:p>
                    <a:p>
                      <a:pPr marL="0" marR="0" algn="l" fontAlgn="b">
                        <a:lnSpc>
                          <a:spcPct val="115000"/>
                        </a:lnSpc>
                        <a:spcBef>
                          <a:spcPts val="0"/>
                        </a:spcBef>
                        <a:spcAft>
                          <a:spcPts val="0"/>
                        </a:spcAft>
                      </a:pPr>
                      <a:r>
                        <a:rPr lang="en-US" sz="900" b="1" baseline="0" dirty="0" smtClean="0">
                          <a:effectLst/>
                          <a:latin typeface="Calibri" panose="020F0502020204030204" pitchFamily="34" charset="0"/>
                          <a:ea typeface="Calibri"/>
                          <a:cs typeface="Times New Roman"/>
                        </a:rPr>
                        <a:t>Hardware: </a:t>
                      </a:r>
                    </a:p>
                    <a:p>
                      <a:pPr marL="0" marR="0" algn="l" fontAlgn="b">
                        <a:lnSpc>
                          <a:spcPct val="115000"/>
                        </a:lnSpc>
                        <a:spcBef>
                          <a:spcPts val="0"/>
                        </a:spcBef>
                        <a:spcAft>
                          <a:spcPts val="0"/>
                        </a:spcAft>
                      </a:pPr>
                      <a:r>
                        <a:rPr lang="en-US" sz="900" baseline="0" dirty="0" smtClean="0">
                          <a:effectLst/>
                          <a:latin typeface="Calibri" panose="020F0502020204030204" pitchFamily="34" charset="0"/>
                          <a:ea typeface="Calibri"/>
                          <a:cs typeface="Times New Roman"/>
                        </a:rPr>
                        <a:t>One time net new - $0.50MM</a:t>
                      </a:r>
                    </a:p>
                    <a:p>
                      <a:pPr marL="0" marR="0" algn="l" fontAlgn="b">
                        <a:lnSpc>
                          <a:spcPct val="115000"/>
                        </a:lnSpc>
                        <a:spcBef>
                          <a:spcPts val="0"/>
                        </a:spcBef>
                        <a:spcAft>
                          <a:spcPts val="0"/>
                        </a:spcAft>
                      </a:pPr>
                      <a:endParaRPr lang="en-US" sz="900" baseline="0" dirty="0">
                        <a:effectLst/>
                        <a:latin typeface="Calibri" panose="020F0502020204030204" pitchFamily="34" charset="0"/>
                        <a:ea typeface="Calibri"/>
                        <a:cs typeface="Times New Roman"/>
                      </a:endParaRPr>
                    </a:p>
                    <a:p>
                      <a:pPr marL="0" marR="0" algn="l" fontAlgn="b">
                        <a:lnSpc>
                          <a:spcPct val="115000"/>
                        </a:lnSpc>
                        <a:spcBef>
                          <a:spcPts val="0"/>
                        </a:spcBef>
                        <a:spcAft>
                          <a:spcPts val="0"/>
                        </a:spcAft>
                      </a:pPr>
                      <a:r>
                        <a:rPr lang="en-US" sz="900" b="1" baseline="0" dirty="0" smtClean="0">
                          <a:effectLst/>
                          <a:latin typeface="Calibri" panose="020F0502020204030204" pitchFamily="34" charset="0"/>
                          <a:ea typeface="Calibri"/>
                          <a:cs typeface="Times New Roman"/>
                        </a:rPr>
                        <a:t>Total: $1.22MM (NIE - $0.84MM)</a:t>
                      </a:r>
                    </a:p>
                  </a:txBody>
                  <a:tcPr marL="18212" marR="18212" marT="18212" marB="18212"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fontAlgn="b">
                        <a:lnSpc>
                          <a:spcPct val="115000"/>
                        </a:lnSpc>
                        <a:spcBef>
                          <a:spcPts val="0"/>
                        </a:spcBef>
                        <a:spcAft>
                          <a:spcPts val="0"/>
                        </a:spcAft>
                        <a:buFont typeface="Arial" panose="020B0604020202020204" pitchFamily="34" charset="0"/>
                        <a:buChar char="•"/>
                      </a:pPr>
                      <a:r>
                        <a:rPr lang="en-US" sz="900" dirty="0" smtClean="0">
                          <a:effectLst/>
                          <a:latin typeface="Calibri" panose="020F0502020204030204" pitchFamily="34" charset="0"/>
                          <a:ea typeface="Times New Roman"/>
                        </a:rPr>
                        <a:t>Ensure </a:t>
                      </a:r>
                      <a:r>
                        <a:rPr lang="en-US" sz="900" b="1" baseline="0" dirty="0" smtClean="0">
                          <a:effectLst/>
                          <a:latin typeface="Calibri" panose="020F0502020204030204" pitchFamily="34" charset="0"/>
                          <a:ea typeface="Times New Roman"/>
                        </a:rPr>
                        <a:t>operational excellence for 153 applications </a:t>
                      </a:r>
                      <a:r>
                        <a:rPr lang="en-US" sz="900" baseline="0" dirty="0" smtClean="0">
                          <a:effectLst/>
                          <a:latin typeface="Calibri" panose="020F0502020204030204" pitchFamily="34" charset="0"/>
                          <a:ea typeface="Times New Roman"/>
                        </a:rPr>
                        <a:t>operating on the private cloud platform </a:t>
                      </a: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algn="ctr" fontAlgn="b">
                        <a:lnSpc>
                          <a:spcPct val="115000"/>
                        </a:lnSpc>
                        <a:spcBef>
                          <a:spcPts val="0"/>
                        </a:spcBef>
                        <a:spcAft>
                          <a:spcPts val="0"/>
                        </a:spcAft>
                        <a:buFont typeface="Arial" panose="020B0604020202020204" pitchFamily="34" charset="0"/>
                        <a:buNone/>
                      </a:pPr>
                      <a:r>
                        <a:rPr lang="en-US" sz="900" b="1" baseline="0" dirty="0" smtClean="0">
                          <a:effectLst/>
                          <a:latin typeface="Calibri" panose="020F0502020204030204" pitchFamily="34" charset="0"/>
                          <a:ea typeface="Times New Roman"/>
                        </a:rPr>
                        <a:t>DevOps, GTI</a:t>
                      </a:r>
                    </a:p>
                  </a:txBody>
                  <a:tcPr marL="18212" marR="18212" marT="18212" marB="1821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454977">
                <a:tc>
                  <a:txBody>
                    <a:bodyPr/>
                    <a:lstStyle/>
                    <a:p>
                      <a:pPr algn="l" fontAlgn="b"/>
                      <a:r>
                        <a:rPr lang="en-US" sz="900" b="1" i="0" u="none" strike="noStrike" dirty="0" smtClean="0">
                          <a:solidFill>
                            <a:schemeClr val="tx1"/>
                          </a:solidFill>
                          <a:effectLst/>
                          <a:latin typeface="Calibri" panose="020F0502020204030204" pitchFamily="34" charset="0"/>
                        </a:rPr>
                        <a:t>Public Cloud #1 (AWS) </a:t>
                      </a:r>
                      <a:r>
                        <a:rPr lang="mr-IN" sz="900" b="1" i="0" u="none" strike="noStrike" dirty="0" smtClean="0">
                          <a:solidFill>
                            <a:schemeClr val="tx1"/>
                          </a:solidFill>
                          <a:effectLst/>
                          <a:latin typeface="Calibri" panose="020F0502020204030204" pitchFamily="34" charset="0"/>
                        </a:rPr>
                        <a:t>–</a:t>
                      </a:r>
                      <a:r>
                        <a:rPr lang="en-US" sz="900" b="1" i="0" u="none" strike="noStrike" dirty="0" smtClean="0">
                          <a:solidFill>
                            <a:schemeClr val="tx1"/>
                          </a:solidFill>
                          <a:effectLst/>
                          <a:latin typeface="Calibri" panose="020F0502020204030204" pitchFamily="34" charset="0"/>
                        </a:rPr>
                        <a:t> Developer</a:t>
                      </a:r>
                      <a:r>
                        <a:rPr lang="en-US" sz="900" b="1" i="0" u="none" strike="noStrike" baseline="0" dirty="0" smtClean="0">
                          <a:solidFill>
                            <a:schemeClr val="tx1"/>
                          </a:solidFill>
                          <a:effectLst/>
                          <a:latin typeface="Calibri" panose="020F0502020204030204" pitchFamily="34" charset="0"/>
                        </a:rPr>
                        <a:t> Plane</a:t>
                      </a:r>
                      <a:endParaRPr lang="en-US" sz="900" b="1" i="0" u="none" strike="noStrike" dirty="0">
                        <a:solidFill>
                          <a:schemeClr val="tx1"/>
                        </a:solidFill>
                        <a:effectLst/>
                        <a:latin typeface="Calibri" panose="020F0502020204030204" pitchFamily="34" charset="0"/>
                      </a:endParaRPr>
                    </a:p>
                  </a:txBody>
                  <a:tcPr marL="45720" marR="4572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indent="-171450" algn="l" defTabSz="6153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900" b="0" i="0" u="none" strike="noStrike" baseline="0" dirty="0" smtClean="0">
                          <a:solidFill>
                            <a:schemeClr val="tx1"/>
                          </a:solidFill>
                          <a:effectLst/>
                          <a:latin typeface="Calibri" panose="020F0502020204030204" pitchFamily="34" charset="0"/>
                        </a:rPr>
                        <a:t>Ensures</a:t>
                      </a:r>
                      <a:r>
                        <a:rPr lang="en-US" sz="900" b="1" i="0" u="none" strike="noStrike" baseline="0" dirty="0" smtClean="0">
                          <a:solidFill>
                            <a:schemeClr val="tx1"/>
                          </a:solidFill>
                          <a:effectLst/>
                          <a:latin typeface="Calibri" panose="020F0502020204030204" pitchFamily="34" charset="0"/>
                        </a:rPr>
                        <a:t> RBC remains competitive </a:t>
                      </a:r>
                      <a:r>
                        <a:rPr lang="en-US" sz="900" b="0" i="0" u="none" strike="noStrike" baseline="0" dirty="0" smtClean="0">
                          <a:solidFill>
                            <a:schemeClr val="tx1"/>
                          </a:solidFill>
                          <a:effectLst/>
                          <a:latin typeface="Calibri" panose="020F0502020204030204" pitchFamily="34" charset="0"/>
                        </a:rPr>
                        <a:t>and</a:t>
                      </a:r>
                      <a:r>
                        <a:rPr lang="en-US" sz="900" b="1" i="0" u="none" strike="noStrike" baseline="0" dirty="0" smtClean="0">
                          <a:solidFill>
                            <a:schemeClr val="tx1"/>
                          </a:solidFill>
                          <a:effectLst/>
                          <a:latin typeface="Calibri" panose="020F0502020204030204" pitchFamily="34" charset="0"/>
                        </a:rPr>
                        <a:t> increases its rate of innovation</a:t>
                      </a:r>
                    </a:p>
                    <a:p>
                      <a:pPr marL="171450" marR="0" indent="-171450" algn="l" defTabSz="6153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900" b="1" i="0" u="none" strike="noStrike" baseline="0" dirty="0" smtClean="0">
                          <a:solidFill>
                            <a:schemeClr val="tx1"/>
                          </a:solidFill>
                          <a:effectLst/>
                          <a:latin typeface="Calibri" panose="020F0502020204030204" pitchFamily="34" charset="0"/>
                        </a:rPr>
                        <a:t>Modernize</a:t>
                      </a:r>
                      <a:r>
                        <a:rPr lang="en-US" sz="900" b="0" i="0" u="none" strike="noStrike" baseline="0" dirty="0" smtClean="0">
                          <a:solidFill>
                            <a:schemeClr val="tx1"/>
                          </a:solidFill>
                          <a:effectLst/>
                          <a:latin typeface="Calibri" panose="020F0502020204030204" pitchFamily="34" charset="0"/>
                        </a:rPr>
                        <a:t> </a:t>
                      </a:r>
                      <a:r>
                        <a:rPr lang="en-US" sz="900" b="1" i="0" u="none" strike="noStrike" baseline="0" dirty="0" smtClean="0">
                          <a:solidFill>
                            <a:schemeClr val="tx1"/>
                          </a:solidFill>
                          <a:effectLst/>
                          <a:latin typeface="Calibri" panose="020F0502020204030204" pitchFamily="34" charset="0"/>
                        </a:rPr>
                        <a:t>application development </a:t>
                      </a:r>
                      <a:r>
                        <a:rPr lang="en-US" sz="900" b="0" i="0" u="none" strike="noStrike" baseline="0" dirty="0" smtClean="0">
                          <a:solidFill>
                            <a:schemeClr val="tx1"/>
                          </a:solidFill>
                          <a:effectLst/>
                          <a:latin typeface="Calibri" panose="020F0502020204030204" pitchFamily="34" charset="0"/>
                        </a:rPr>
                        <a:t>where RBC developers have access to the </a:t>
                      </a:r>
                      <a:r>
                        <a:rPr lang="en-US" sz="900" b="1" i="0" u="none" strike="noStrike" baseline="0" dirty="0" smtClean="0">
                          <a:solidFill>
                            <a:schemeClr val="tx1"/>
                          </a:solidFill>
                          <a:effectLst/>
                          <a:latin typeface="Calibri" panose="020F0502020204030204" pitchFamily="34" charset="0"/>
                        </a:rPr>
                        <a:t>most innovative technologies </a:t>
                      </a:r>
                      <a:r>
                        <a:rPr lang="en-US" sz="900" b="0" i="0" u="none" strike="noStrike" baseline="0" dirty="0" smtClean="0">
                          <a:solidFill>
                            <a:schemeClr val="tx1"/>
                          </a:solidFill>
                          <a:effectLst/>
                          <a:latin typeface="Calibri" panose="020F0502020204030204" pitchFamily="34" charset="0"/>
                        </a:rPr>
                        <a:t>through </a:t>
                      </a:r>
                      <a:r>
                        <a:rPr lang="en-US" sz="900" b="1" i="0" u="none" strike="noStrike" baseline="0" dirty="0" smtClean="0">
                          <a:solidFill>
                            <a:schemeClr val="tx1"/>
                          </a:solidFill>
                          <a:effectLst/>
                          <a:latin typeface="Calibri" panose="020F0502020204030204" pitchFamily="34" charset="0"/>
                        </a:rPr>
                        <a:t>self serve infrastructure</a:t>
                      </a:r>
                    </a:p>
                    <a:p>
                      <a:pPr marL="171450" marR="0" indent="-171450" algn="l" defTabSz="6153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900" b="0" i="0" u="none" strike="noStrike" dirty="0" smtClean="0">
                          <a:solidFill>
                            <a:schemeClr val="tx1"/>
                          </a:solidFill>
                          <a:effectLst/>
                          <a:latin typeface="Calibri" panose="020F0502020204030204" pitchFamily="34" charset="0"/>
                        </a:rPr>
                        <a:t>Enables developers to utilize managed services for </a:t>
                      </a:r>
                      <a:r>
                        <a:rPr lang="en-US" sz="900" b="1" i="0" u="none" strike="noStrike" dirty="0" smtClean="0">
                          <a:solidFill>
                            <a:schemeClr val="tx1"/>
                          </a:solidFill>
                          <a:effectLst/>
                          <a:latin typeface="Calibri" panose="020F0502020204030204" pitchFamily="34" charset="0"/>
                        </a:rPr>
                        <a:t>reducing time to delivery </a:t>
                      </a:r>
                      <a:r>
                        <a:rPr lang="en-US" sz="900" b="0" i="0" u="none" strike="noStrike" dirty="0" smtClean="0">
                          <a:solidFill>
                            <a:schemeClr val="tx1"/>
                          </a:solidFill>
                          <a:effectLst/>
                          <a:latin typeface="Calibri" panose="020F0502020204030204" pitchFamily="34" charset="0"/>
                        </a:rPr>
                        <a:t>(e.g., storage, compute,</a:t>
                      </a:r>
                      <a:r>
                        <a:rPr lang="en-US" sz="900" b="0" i="0" u="none" strike="noStrike" baseline="0" dirty="0" smtClean="0">
                          <a:solidFill>
                            <a:schemeClr val="tx1"/>
                          </a:solidFill>
                          <a:effectLst/>
                          <a:latin typeface="Calibri" panose="020F0502020204030204" pitchFamily="34" charset="0"/>
                        </a:rPr>
                        <a:t> streaming, static content hosting, object storage, etc.) </a:t>
                      </a:r>
                    </a:p>
                    <a:p>
                      <a:pPr marL="171450" marR="0" indent="-171450" algn="l" defTabSz="6153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900" b="0" i="0" u="none" strike="noStrike" baseline="0" dirty="0" smtClean="0">
                          <a:solidFill>
                            <a:schemeClr val="tx1"/>
                          </a:solidFill>
                          <a:effectLst/>
                          <a:latin typeface="Calibri" panose="020F0502020204030204" pitchFamily="34" charset="0"/>
                        </a:rPr>
                        <a:t>Drives</a:t>
                      </a:r>
                      <a:r>
                        <a:rPr lang="en-US" sz="900" b="1" i="0" u="none" strike="noStrike" baseline="0" dirty="0" smtClean="0">
                          <a:solidFill>
                            <a:schemeClr val="tx1"/>
                          </a:solidFill>
                          <a:effectLst/>
                          <a:latin typeface="Calibri" panose="020F0502020204030204" pitchFamily="34" charset="0"/>
                        </a:rPr>
                        <a:t> cost effectiveness </a:t>
                      </a:r>
                      <a:r>
                        <a:rPr lang="en-US" sz="900" b="0" i="0" u="none" strike="noStrike" baseline="0" dirty="0" smtClean="0">
                          <a:solidFill>
                            <a:schemeClr val="tx1"/>
                          </a:solidFill>
                          <a:effectLst/>
                          <a:latin typeface="Calibri" panose="020F0502020204030204" pitchFamily="34" charset="0"/>
                        </a:rPr>
                        <a:t>in the utilization of pay-per-use compute for “burst” workloads / applications and large offline storage</a:t>
                      </a:r>
                    </a:p>
                    <a:p>
                      <a:pPr marL="171450" marR="0" indent="-171450" algn="l" defTabSz="6153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US" sz="900" b="0" i="0" u="none" strike="noStrike" baseline="0" dirty="0" smtClean="0">
                        <a:solidFill>
                          <a:schemeClr val="tx1"/>
                        </a:solidFill>
                        <a:effectLst/>
                        <a:latin typeface="Calibri" panose="020F0502020204030204" pitchFamily="34" charset="0"/>
                      </a:endParaRPr>
                    </a:p>
                  </a:txBody>
                  <a:tcPr marL="45720" marR="4572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900" b="0" i="0" u="none" strike="noStrike" dirty="0" smtClean="0">
                          <a:solidFill>
                            <a:schemeClr val="tx1"/>
                          </a:solidFill>
                          <a:effectLst/>
                          <a:latin typeface="Calibri" panose="020F0502020204030204" pitchFamily="34" charset="0"/>
                        </a:rPr>
                        <a:t>10 FTE</a:t>
                      </a:r>
                    </a:p>
                    <a:p>
                      <a:pPr marL="0" indent="0" algn="ctr" fontAlgn="b">
                        <a:buFont typeface="Wingdings" panose="05000000000000000000" pitchFamily="2" charset="2"/>
                        <a:buNone/>
                      </a:pPr>
                      <a:r>
                        <a:rPr lang="en-US" sz="900" b="0" i="0" u="none" strike="noStrike" baseline="0" dirty="0" smtClean="0">
                          <a:solidFill>
                            <a:schemeClr val="tx1"/>
                          </a:solidFill>
                          <a:effectLst/>
                          <a:latin typeface="Calibri" panose="020F0502020204030204" pitchFamily="34" charset="0"/>
                        </a:rPr>
                        <a:t>(+9 YoY) </a:t>
                      </a:r>
                      <a:endParaRPr lang="en-US" sz="900" b="0" i="0" u="none" strike="noStrike" dirty="0">
                        <a:solidFill>
                          <a:schemeClr val="tx1"/>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l" fontAlgn="b">
                        <a:buFont typeface="Wingdings" panose="05000000000000000000" pitchFamily="2" charset="2"/>
                        <a:buNone/>
                      </a:pPr>
                      <a:r>
                        <a:rPr lang="en-US" sz="900" b="1" i="0" u="none" strike="noStrike" dirty="0" smtClean="0">
                          <a:solidFill>
                            <a:schemeClr val="tx1"/>
                          </a:solidFill>
                          <a:effectLst/>
                          <a:latin typeface="Calibri" panose="020F0502020204030204" pitchFamily="34" charset="0"/>
                        </a:rPr>
                        <a:t>FTE (DEV):</a:t>
                      </a:r>
                      <a:endParaRPr lang="en-US" sz="900" b="1" i="0" u="none" strike="noStrike" baseline="0" dirty="0" smtClean="0">
                        <a:solidFill>
                          <a:schemeClr val="tx1"/>
                        </a:solidFill>
                        <a:effectLst/>
                        <a:latin typeface="Calibri" panose="020F0502020204030204" pitchFamily="34" charset="0"/>
                      </a:endParaRPr>
                    </a:p>
                    <a:p>
                      <a:pPr marL="0" indent="0" algn="l" fontAlgn="b">
                        <a:buFont typeface="Wingdings" panose="05000000000000000000" pitchFamily="2" charset="2"/>
                        <a:buNone/>
                      </a:pPr>
                      <a:r>
                        <a:rPr lang="en-US" sz="900" b="0" i="0" u="none" strike="noStrike" baseline="0" dirty="0" smtClean="0">
                          <a:solidFill>
                            <a:schemeClr val="tx1"/>
                          </a:solidFill>
                          <a:effectLst/>
                          <a:latin typeface="Calibri" panose="020F0502020204030204" pitchFamily="34" charset="0"/>
                        </a:rPr>
                        <a:t>Current - $0.18MM</a:t>
                      </a:r>
                    </a:p>
                    <a:p>
                      <a:pPr marL="0" indent="0" algn="l" fontAlgn="b">
                        <a:buFont typeface="Wingdings" panose="05000000000000000000" pitchFamily="2" charset="2"/>
                        <a:buNone/>
                      </a:pPr>
                      <a:r>
                        <a:rPr lang="en-US" sz="900" b="0" i="0" u="none" strike="noStrike" baseline="0" dirty="0" smtClean="0">
                          <a:solidFill>
                            <a:schemeClr val="tx1"/>
                          </a:solidFill>
                          <a:effectLst/>
                          <a:latin typeface="Calibri" panose="020F0502020204030204" pitchFamily="34" charset="0"/>
                        </a:rPr>
                        <a:t>Ongoing incremental - $0.84MM</a:t>
                      </a:r>
                    </a:p>
                    <a:p>
                      <a:pPr marL="0" indent="0" algn="l" fontAlgn="b">
                        <a:buFont typeface="Wingdings" panose="05000000000000000000" pitchFamily="2" charset="2"/>
                        <a:buNone/>
                      </a:pPr>
                      <a:endParaRPr lang="en-US" sz="900" b="0" i="0" u="none" strike="noStrike" baseline="0" dirty="0" smtClean="0">
                        <a:solidFill>
                          <a:schemeClr val="tx1"/>
                        </a:solidFill>
                        <a:effectLst/>
                        <a:latin typeface="Calibri" panose="020F0502020204030204" pitchFamily="34" charset="0"/>
                      </a:endParaRPr>
                    </a:p>
                    <a:p>
                      <a:pPr marL="0" indent="0" algn="l" fontAlgn="b">
                        <a:buFont typeface="Wingdings" panose="05000000000000000000" pitchFamily="2" charset="2"/>
                        <a:buNone/>
                      </a:pPr>
                      <a:r>
                        <a:rPr lang="en-US" sz="900" b="1" i="0" u="none" strike="noStrike" baseline="0" dirty="0" smtClean="0">
                          <a:solidFill>
                            <a:schemeClr val="tx1"/>
                          </a:solidFill>
                          <a:effectLst/>
                          <a:latin typeface="Calibri" panose="020F0502020204030204" pitchFamily="34" charset="0"/>
                        </a:rPr>
                        <a:t>Professional Services: </a:t>
                      </a:r>
                    </a:p>
                    <a:p>
                      <a:pPr marL="0" indent="0" algn="l" fontAlgn="b">
                        <a:buFont typeface="Wingdings" panose="05000000000000000000" pitchFamily="2" charset="2"/>
                        <a:buNone/>
                      </a:pPr>
                      <a:r>
                        <a:rPr lang="en-US" sz="900" b="0" i="0" u="none" strike="noStrike" baseline="0" dirty="0" smtClean="0">
                          <a:solidFill>
                            <a:schemeClr val="tx1"/>
                          </a:solidFill>
                          <a:effectLst/>
                          <a:latin typeface="Calibri" panose="020F0502020204030204" pitchFamily="34" charset="0"/>
                        </a:rPr>
                        <a:t>One time development - $1.5MM</a:t>
                      </a:r>
                    </a:p>
                    <a:p>
                      <a:pPr marL="0" indent="0" algn="l" fontAlgn="b">
                        <a:buFont typeface="Wingdings" panose="05000000000000000000" pitchFamily="2" charset="2"/>
                        <a:buNone/>
                      </a:pPr>
                      <a:r>
                        <a:rPr lang="en-US" sz="900" b="0" i="0" u="none" strike="noStrike" baseline="0" dirty="0" smtClean="0">
                          <a:solidFill>
                            <a:schemeClr val="tx1"/>
                          </a:solidFill>
                          <a:effectLst/>
                          <a:latin typeface="Calibri" panose="020F0502020204030204" pitchFamily="34" charset="0"/>
                        </a:rPr>
                        <a:t>One time consulting - $0.50MM</a:t>
                      </a:r>
                    </a:p>
                    <a:p>
                      <a:pPr marL="0" indent="0" algn="l" fontAlgn="b">
                        <a:buFont typeface="Wingdings" panose="05000000000000000000" pitchFamily="2" charset="2"/>
                        <a:buNone/>
                      </a:pPr>
                      <a:endParaRPr lang="en-US" sz="900" b="1" i="0" u="none" strike="noStrike" baseline="0" dirty="0" smtClean="0">
                        <a:solidFill>
                          <a:schemeClr val="tx1"/>
                        </a:solidFill>
                        <a:effectLst/>
                        <a:latin typeface="Calibri" panose="020F0502020204030204" pitchFamily="34" charset="0"/>
                      </a:endParaRPr>
                    </a:p>
                    <a:p>
                      <a:pPr marL="0" marR="0" indent="0" algn="l" defTabSz="9144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1" i="0" u="none" strike="noStrike" baseline="0" dirty="0" smtClean="0">
                          <a:solidFill>
                            <a:schemeClr val="tx1"/>
                          </a:solidFill>
                          <a:effectLst/>
                          <a:latin typeface="Calibri" panose="020F0502020204030204" pitchFamily="34" charset="0"/>
                        </a:rPr>
                        <a:t>Software: </a:t>
                      </a:r>
                    </a:p>
                    <a:p>
                      <a:pPr marL="0" marR="0" indent="0" algn="l" defTabSz="914400" rtl="0" eaLnBrk="1" fontAlgn="b"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baseline="0" dirty="0" smtClean="0">
                          <a:solidFill>
                            <a:schemeClr val="tx1"/>
                          </a:solidFill>
                          <a:effectLst/>
                          <a:latin typeface="Calibri" panose="020F0502020204030204" pitchFamily="34" charset="0"/>
                        </a:rPr>
                        <a:t>Ongoing incremental - $0.28MM</a:t>
                      </a:r>
                    </a:p>
                    <a:p>
                      <a:pPr marL="0" indent="0" algn="l" fontAlgn="b">
                        <a:buFont typeface="Wingdings" panose="05000000000000000000" pitchFamily="2" charset="2"/>
                        <a:buNone/>
                      </a:pPr>
                      <a:endParaRPr lang="en-US" sz="900" b="1" i="0" u="none" strike="noStrike" baseline="0" dirty="0" smtClean="0">
                        <a:solidFill>
                          <a:schemeClr val="tx1"/>
                        </a:solidFill>
                        <a:effectLst/>
                        <a:latin typeface="Calibri" panose="020F0502020204030204" pitchFamily="34" charset="0"/>
                      </a:endParaRPr>
                    </a:p>
                    <a:p>
                      <a:pPr marL="0" indent="0" algn="l" fontAlgn="b">
                        <a:buFont typeface="Wingdings" panose="05000000000000000000" pitchFamily="2" charset="2"/>
                        <a:buNone/>
                      </a:pPr>
                      <a:r>
                        <a:rPr lang="en-US" sz="900" b="1" i="0" u="none" strike="noStrike" baseline="0" dirty="0" smtClean="0">
                          <a:solidFill>
                            <a:schemeClr val="tx1"/>
                          </a:solidFill>
                          <a:effectLst/>
                          <a:latin typeface="Calibri" panose="020F0502020204030204" pitchFamily="34" charset="0"/>
                        </a:rPr>
                        <a:t>Total: $3.30MM (NIE - $3.30MM)</a:t>
                      </a: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900" b="0" i="0" u="none" strike="noStrike" baseline="0" dirty="0" smtClean="0">
                          <a:solidFill>
                            <a:schemeClr val="tx1"/>
                          </a:solidFill>
                          <a:effectLst/>
                          <a:latin typeface="Calibri" panose="020F0502020204030204" pitchFamily="34" charset="0"/>
                        </a:rPr>
                        <a:t>Developers have access to </a:t>
                      </a:r>
                      <a:r>
                        <a:rPr lang="en-US" sz="900" b="1" i="0" u="none" strike="noStrike" baseline="0" dirty="0" smtClean="0">
                          <a:solidFill>
                            <a:schemeClr val="tx1"/>
                          </a:solidFill>
                          <a:effectLst/>
                          <a:latin typeface="Calibri" panose="020F0502020204030204" pitchFamily="34" charset="0"/>
                        </a:rPr>
                        <a:t>the largest ecosystem of productivity tools </a:t>
                      </a:r>
                      <a:r>
                        <a:rPr lang="en-US" sz="900" b="0" i="0" u="none" strike="noStrike" baseline="0" dirty="0" smtClean="0">
                          <a:solidFill>
                            <a:schemeClr val="tx1"/>
                          </a:solidFill>
                          <a:effectLst/>
                          <a:latin typeface="Calibri" panose="020F0502020204030204" pitchFamily="34" charset="0"/>
                        </a:rPr>
                        <a:t>and </a:t>
                      </a:r>
                      <a:r>
                        <a:rPr lang="en-US" sz="900" b="1" i="0" u="none" strike="noStrike" baseline="0" dirty="0" smtClean="0">
                          <a:solidFill>
                            <a:schemeClr val="tx1"/>
                          </a:solidFill>
                          <a:effectLst/>
                          <a:latin typeface="Calibri" panose="020F0502020204030204" pitchFamily="34" charset="0"/>
                        </a:rPr>
                        <a:t>services</a:t>
                      </a:r>
                      <a:endParaRPr lang="en-US" sz="900" b="1" i="0" u="none" strike="noStrike" dirty="0" smtClean="0">
                        <a:solidFill>
                          <a:schemeClr val="tx1"/>
                        </a:solidFill>
                        <a:effectLst/>
                        <a:latin typeface="Calibri" panose="020F0502020204030204" pitchFamily="34" charset="0"/>
                      </a:endParaRPr>
                    </a:p>
                    <a:p>
                      <a:pPr marL="171450" indent="-171450" algn="l" fontAlgn="b">
                        <a:buFont typeface="Arial" panose="020B0604020202020204" pitchFamily="34" charset="0"/>
                        <a:buChar char="•"/>
                      </a:pPr>
                      <a:r>
                        <a:rPr lang="en-US" sz="900" b="0" i="0" u="none" strike="noStrike" dirty="0" smtClean="0">
                          <a:solidFill>
                            <a:schemeClr val="tx1"/>
                          </a:solidFill>
                          <a:effectLst/>
                          <a:latin typeface="Calibri" panose="020F0502020204030204" pitchFamily="34" charset="0"/>
                        </a:rPr>
                        <a:t>2019</a:t>
                      </a:r>
                    </a:p>
                    <a:p>
                      <a:pPr marL="628650" lvl="1" indent="-171450" algn="l" fontAlgn="b">
                        <a:buFont typeface="Arial" panose="020B0604020202020204" pitchFamily="34" charset="0"/>
                        <a:buChar char="•"/>
                      </a:pPr>
                      <a:r>
                        <a:rPr lang="en-US" sz="900" b="0" i="0" u="none" strike="noStrike" baseline="0" dirty="0" smtClean="0">
                          <a:solidFill>
                            <a:schemeClr val="tx1"/>
                          </a:solidFill>
                          <a:effectLst/>
                          <a:latin typeface="Calibri" panose="020F0502020204030204" pitchFamily="34" charset="0"/>
                        </a:rPr>
                        <a:t>Will </a:t>
                      </a:r>
                      <a:r>
                        <a:rPr lang="en-US" sz="900" b="1" i="0" u="none" strike="noStrike" baseline="0" dirty="0" smtClean="0">
                          <a:solidFill>
                            <a:schemeClr val="tx1"/>
                          </a:solidFill>
                          <a:effectLst/>
                          <a:latin typeface="Calibri" panose="020F0502020204030204" pitchFamily="34" charset="0"/>
                        </a:rPr>
                        <a:t>reduce application processing time </a:t>
                      </a:r>
                      <a:r>
                        <a:rPr lang="en-US" sz="900" b="0" i="0" u="none" strike="noStrike" baseline="0" dirty="0" smtClean="0">
                          <a:solidFill>
                            <a:schemeClr val="tx1"/>
                          </a:solidFill>
                          <a:effectLst/>
                          <a:latin typeface="Calibri" panose="020F0502020204030204" pitchFamily="34" charset="0"/>
                        </a:rPr>
                        <a:t>for FRTB by 66% (calculation is reduced from 6 to 4 hours)</a:t>
                      </a:r>
                    </a:p>
                    <a:p>
                      <a:pPr marL="628650" lvl="1" indent="-171450" algn="l" fontAlgn="b">
                        <a:buFont typeface="Arial" panose="020B0604020202020204" pitchFamily="34" charset="0"/>
                        <a:buChar char="•"/>
                      </a:pPr>
                      <a:r>
                        <a:rPr lang="en-US" sz="900" b="0" i="0" u="none" strike="noStrike" baseline="0" dirty="0" smtClean="0">
                          <a:solidFill>
                            <a:schemeClr val="tx1"/>
                          </a:solidFill>
                          <a:effectLst/>
                          <a:latin typeface="Calibri" panose="020F0502020204030204" pitchFamily="34" charset="0"/>
                        </a:rPr>
                        <a:t>Will enable the foundation for a </a:t>
                      </a:r>
                      <a:r>
                        <a:rPr lang="en-US" sz="900" b="1" i="0" u="none" strike="noStrike" baseline="0" dirty="0" smtClean="0">
                          <a:solidFill>
                            <a:schemeClr val="tx1"/>
                          </a:solidFill>
                          <a:effectLst/>
                          <a:latin typeface="Calibri" panose="020F0502020204030204" pitchFamily="34" charset="0"/>
                        </a:rPr>
                        <a:t>public cloud data lake </a:t>
                      </a:r>
                      <a:r>
                        <a:rPr lang="en-US" sz="900" b="0" i="0" u="none" strike="noStrike" baseline="0" dirty="0" smtClean="0">
                          <a:solidFill>
                            <a:schemeClr val="tx1"/>
                          </a:solidFill>
                          <a:effectLst/>
                          <a:latin typeface="Calibri" panose="020F0502020204030204" pitchFamily="34" charset="0"/>
                        </a:rPr>
                        <a:t>to increase insights for competitive advantages</a:t>
                      </a:r>
                    </a:p>
                    <a:p>
                      <a:pPr marL="628650" lvl="1" indent="-171450" algn="l" fontAlgn="b">
                        <a:buFont typeface="Arial" panose="020B0604020202020204" pitchFamily="34" charset="0"/>
                        <a:buChar char="•"/>
                      </a:pPr>
                      <a:r>
                        <a:rPr lang="en-US" sz="900" b="0" i="0" u="none" strike="noStrike" baseline="0" dirty="0" smtClean="0">
                          <a:solidFill>
                            <a:schemeClr val="tx1"/>
                          </a:solidFill>
                          <a:effectLst/>
                          <a:latin typeface="Calibri" panose="020F0502020204030204" pitchFamily="34" charset="0"/>
                        </a:rPr>
                        <a:t>Will enable the use of cloud services to assist in </a:t>
                      </a:r>
                      <a:r>
                        <a:rPr lang="en-US" sz="900" b="1" i="0" u="none" strike="noStrike" baseline="0" dirty="0" smtClean="0">
                          <a:solidFill>
                            <a:schemeClr val="tx1"/>
                          </a:solidFill>
                          <a:effectLst/>
                          <a:latin typeface="Calibri" panose="020F0502020204030204" pitchFamily="34" charset="0"/>
                        </a:rPr>
                        <a:t>machine learning and data analytics</a:t>
                      </a:r>
                    </a:p>
                    <a:p>
                      <a:pPr marL="628650" lvl="1" indent="-171450" algn="l" fontAlgn="b">
                        <a:buFont typeface="Arial" panose="020B0604020202020204" pitchFamily="34" charset="0"/>
                        <a:buChar char="•"/>
                      </a:pPr>
                      <a:r>
                        <a:rPr lang="en-US" sz="900" b="0" i="0" u="none" strike="noStrike" baseline="0" dirty="0" smtClean="0">
                          <a:solidFill>
                            <a:schemeClr val="tx1"/>
                          </a:solidFill>
                          <a:effectLst/>
                          <a:latin typeface="Calibri" panose="020F0502020204030204" pitchFamily="34" charset="0"/>
                        </a:rPr>
                        <a:t>Agility to </a:t>
                      </a:r>
                      <a:r>
                        <a:rPr lang="en-US" sz="900" b="1" i="0" u="none" strike="noStrike" baseline="0" dirty="0" smtClean="0">
                          <a:solidFill>
                            <a:schemeClr val="tx1"/>
                          </a:solidFill>
                          <a:effectLst/>
                          <a:latin typeface="Calibri" panose="020F0502020204030204" pitchFamily="34" charset="0"/>
                        </a:rPr>
                        <a:t>prove out use cases / new solutions</a:t>
                      </a:r>
                      <a:r>
                        <a:rPr lang="en-US" sz="900" b="0" i="0" u="none" strike="noStrike" baseline="0" dirty="0" smtClean="0">
                          <a:solidFill>
                            <a:schemeClr val="tx1"/>
                          </a:solidFill>
                          <a:effectLst/>
                          <a:latin typeface="Calibri" panose="020F0502020204030204" pitchFamily="34" charset="0"/>
                        </a:rPr>
                        <a:t> – verifying functionality and rationality quickly, </a:t>
                      </a:r>
                      <a:r>
                        <a:rPr lang="en-US" sz="900" b="1" i="0" u="none" strike="noStrike" baseline="0" dirty="0" smtClean="0">
                          <a:solidFill>
                            <a:schemeClr val="tx1"/>
                          </a:solidFill>
                          <a:effectLst/>
                          <a:latin typeface="Calibri" panose="020F0502020204030204" pitchFamily="34" charset="0"/>
                        </a:rPr>
                        <a:t>before investing substantial time and cost</a:t>
                      </a:r>
                      <a:r>
                        <a:rPr lang="en-US" sz="900" b="0" i="0" u="none" strike="noStrike" baseline="0" dirty="0" smtClean="0">
                          <a:solidFill>
                            <a:schemeClr val="tx1"/>
                          </a:solidFill>
                          <a:effectLst/>
                          <a:latin typeface="Calibri" panose="020F0502020204030204" pitchFamily="34" charset="0"/>
                        </a:rPr>
                        <a:t>. This enables the business to focus on legitimate solutions and use cases and invest minimal time in Proof of Concepts. </a:t>
                      </a:r>
                    </a:p>
                    <a:p>
                      <a:pPr marL="628650" lvl="1" indent="-171450" algn="l" fontAlgn="b">
                        <a:buFont typeface="Arial" panose="020B0604020202020204" pitchFamily="34" charset="0"/>
                        <a:buChar char="•"/>
                      </a:pPr>
                      <a:endParaRPr lang="en-US" sz="900" b="0" i="0" u="none" strike="noStrike" baseline="0" dirty="0" smtClean="0">
                        <a:solidFill>
                          <a:schemeClr val="tx1"/>
                        </a:solidFill>
                        <a:effectLst/>
                        <a:latin typeface="Calibri" panose="020F0502020204030204" pitchFamily="34" charset="0"/>
                      </a:endParaRPr>
                    </a:p>
                  </a:txBody>
                  <a:tcPr marL="45720" marR="4572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lvl="0" indent="0" algn="ctr" fontAlgn="b">
                        <a:buFont typeface="Arial" panose="020B0604020202020204" pitchFamily="34" charset="0"/>
                        <a:buNone/>
                      </a:pPr>
                      <a:r>
                        <a:rPr lang="en-US" sz="900" b="1" i="0" u="none" strike="noStrike" baseline="0" dirty="0" smtClean="0">
                          <a:solidFill>
                            <a:schemeClr val="tx1"/>
                          </a:solidFill>
                          <a:effectLst/>
                          <a:latin typeface="Calibri" panose="020F0502020204030204" pitchFamily="34" charset="0"/>
                        </a:rPr>
                        <a:t>DevOps, DNA, GTI</a:t>
                      </a:r>
                    </a:p>
                  </a:txBody>
                  <a:tcPr marL="45720" marR="4572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215259406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Cloud Initiatives, Cost &amp; Impact</a:t>
            </a:r>
            <a:endParaRPr lang="en-US" dirty="0"/>
          </a:p>
        </p:txBody>
      </p:sp>
      <p:sp>
        <p:nvSpPr>
          <p:cNvPr id="5" name="Slide Number Placeholder 4"/>
          <p:cNvSpPr>
            <a:spLocks noGrp="1"/>
          </p:cNvSpPr>
          <p:nvPr>
            <p:ph type="sldNum" sz="quarter" idx="12"/>
          </p:nvPr>
        </p:nvSpPr>
        <p:spPr/>
        <p:txBody>
          <a:bodyPr/>
          <a:lstStyle/>
          <a:p>
            <a:fld id="{2C9B7369-8268-40EF-8ABE-64B84607BDBE}" type="slidenum">
              <a:rPr lang="en-US" smtClean="0">
                <a:solidFill>
                  <a:prstClr val="white"/>
                </a:solidFill>
              </a:rPr>
              <a:pPr/>
              <a:t>63</a:t>
            </a:fld>
            <a:endParaRPr lang="en-US" dirty="0">
              <a:solidFill>
                <a:prstClr val="white"/>
              </a:solidFill>
            </a:endParaRPr>
          </a:p>
        </p:txBody>
      </p:sp>
      <p:graphicFrame>
        <p:nvGraphicFramePr>
          <p:cNvPr id="6" name="Table 5"/>
          <p:cNvGraphicFramePr>
            <a:graphicFrameLocks noGrp="1"/>
          </p:cNvGraphicFramePr>
          <p:nvPr>
            <p:extLst/>
          </p:nvPr>
        </p:nvGraphicFramePr>
        <p:xfrm>
          <a:off x="119380" y="84670"/>
          <a:ext cx="11945620" cy="6461066"/>
        </p:xfrm>
        <a:graphic>
          <a:graphicData uri="http://schemas.openxmlformats.org/drawingml/2006/table">
            <a:tbl>
              <a:tblPr firstRow="1" bandRow="1">
                <a:tableStyleId>{2D5ABB26-0587-4C30-8999-92F81FD0307C}</a:tableStyleId>
              </a:tblPr>
              <a:tblGrid>
                <a:gridCol w="1086483"/>
                <a:gridCol w="1813784"/>
                <a:gridCol w="1158948"/>
                <a:gridCol w="1903228"/>
                <a:gridCol w="4989751"/>
                <a:gridCol w="993426"/>
              </a:tblGrid>
              <a:tr h="219449">
                <a:tc>
                  <a:txBody>
                    <a:bodyPr/>
                    <a:lstStyle/>
                    <a:p>
                      <a:pPr algn="ctr" fontAlgn="b"/>
                      <a:r>
                        <a:rPr lang="en-US" sz="900" b="1" i="0" u="none" strike="noStrike" dirty="0" smtClean="0">
                          <a:solidFill>
                            <a:schemeClr val="bg1"/>
                          </a:solidFill>
                          <a:effectLst/>
                          <a:latin typeface="Calibri" panose="020F0502020204030204" pitchFamily="34" charset="0"/>
                        </a:rPr>
                        <a:t>Strategic Initiative</a:t>
                      </a:r>
                      <a:endParaRPr lang="en-US" sz="900" b="1" i="0" u="none" strike="noStrike" dirty="0">
                        <a:solidFill>
                          <a:schemeClr val="bg1"/>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chemeClr val="bg1"/>
                          </a:solidFill>
                          <a:effectLst/>
                          <a:latin typeface="Calibri" panose="020F0502020204030204" pitchFamily="34" charset="0"/>
                        </a:rPr>
                        <a:t>Benefit</a:t>
                      </a:r>
                      <a:endParaRPr lang="en-US" sz="900" b="1" i="0" u="none" strike="noStrike" dirty="0">
                        <a:solidFill>
                          <a:schemeClr val="bg1"/>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chemeClr val="bg1"/>
                          </a:solidFill>
                          <a:effectLst/>
                          <a:latin typeface="Calibri" panose="020F0502020204030204" pitchFamily="34" charset="0"/>
                        </a:rPr>
                        <a:t>Team </a:t>
                      </a:r>
                      <a:endParaRPr lang="en-US" sz="900" b="1" i="0" u="none" strike="noStrike" dirty="0">
                        <a:solidFill>
                          <a:schemeClr val="bg1"/>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rgbClr val="FFFFFF"/>
                          </a:solidFill>
                          <a:effectLst/>
                          <a:latin typeface="Calibri" panose="020F0502020204030204" pitchFamily="34" charset="0"/>
                        </a:rPr>
                        <a:t>Finance</a:t>
                      </a:r>
                      <a:endParaRPr lang="en-US" sz="900" b="1" i="0" u="none" strike="noStrike" dirty="0">
                        <a:solidFill>
                          <a:schemeClr val="bg1"/>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chemeClr val="bg1"/>
                          </a:solidFill>
                          <a:effectLst/>
                          <a:latin typeface="Calibri" panose="020F0502020204030204" pitchFamily="34" charset="0"/>
                        </a:rPr>
                        <a:t>Impact</a:t>
                      </a:r>
                      <a:endParaRPr lang="en-US" sz="900" b="1" i="0" u="none" strike="noStrike" dirty="0">
                        <a:solidFill>
                          <a:schemeClr val="bg1"/>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c>
                  <a:txBody>
                    <a:bodyPr/>
                    <a:lstStyle/>
                    <a:p>
                      <a:pPr algn="ctr" fontAlgn="b"/>
                      <a:r>
                        <a:rPr lang="en-US" sz="900" b="1" i="0" u="none" strike="noStrike" dirty="0" smtClean="0">
                          <a:solidFill>
                            <a:schemeClr val="bg1"/>
                          </a:solidFill>
                          <a:effectLst/>
                          <a:latin typeface="Calibri" panose="020F0502020204030204" pitchFamily="34" charset="0"/>
                        </a:rPr>
                        <a:t>Synergies</a:t>
                      </a:r>
                      <a:endParaRPr lang="en-US" sz="900" b="1" i="0" u="none" strike="noStrike" dirty="0">
                        <a:solidFill>
                          <a:schemeClr val="bg1"/>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2750"/>
                    </a:solidFill>
                  </a:tcPr>
                </a:tc>
              </a:tr>
              <a:tr h="3511182">
                <a:tc>
                  <a:txBody>
                    <a:bodyPr/>
                    <a:lstStyle/>
                    <a:p>
                      <a:pPr algn="l" fontAlgn="b"/>
                      <a:r>
                        <a:rPr lang="en-US" sz="900" b="1" i="0" u="none" strike="noStrike" baseline="0" dirty="0" smtClean="0">
                          <a:solidFill>
                            <a:schemeClr val="tx1"/>
                          </a:solidFill>
                          <a:effectLst/>
                          <a:latin typeface="Calibri" panose="020F0502020204030204" pitchFamily="34" charset="0"/>
                        </a:rPr>
                        <a:t>Public Cloud #1 (AWS) </a:t>
                      </a:r>
                      <a:r>
                        <a:rPr lang="mr-IN" sz="900" b="1" i="0" u="none" strike="noStrike" baseline="0" dirty="0" smtClean="0">
                          <a:solidFill>
                            <a:schemeClr val="tx1"/>
                          </a:solidFill>
                          <a:effectLst/>
                          <a:latin typeface="Calibri" panose="020F0502020204030204" pitchFamily="34" charset="0"/>
                        </a:rPr>
                        <a:t>–</a:t>
                      </a:r>
                      <a:r>
                        <a:rPr lang="en-US" sz="900" b="1" i="0" u="none" strike="noStrike" baseline="0" dirty="0" smtClean="0">
                          <a:solidFill>
                            <a:schemeClr val="tx1"/>
                          </a:solidFill>
                          <a:effectLst/>
                          <a:latin typeface="Calibri" panose="020F0502020204030204" pitchFamily="34" charset="0"/>
                        </a:rPr>
                        <a:t> Control and Operations Planes</a:t>
                      </a:r>
                      <a:endParaRPr lang="en-US" sz="900" b="0" i="0" u="none" strike="noStrike" dirty="0">
                        <a:solidFill>
                          <a:schemeClr val="tx1"/>
                        </a:solidFill>
                        <a:effectLst/>
                        <a:latin typeface="Calibri" panose="020F0502020204030204" pitchFamily="34" charset="0"/>
                      </a:endParaRPr>
                    </a:p>
                  </a:txBody>
                  <a:tcPr marL="45720" marR="4572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indent="-171450" algn="l" fontAlgn="b">
                        <a:buFont typeface="Arial" panose="020B0604020202020204" pitchFamily="34" charset="0"/>
                        <a:buChar char="•"/>
                      </a:pPr>
                      <a:r>
                        <a:rPr lang="en-US" sz="900" b="0" i="0" u="none" strike="noStrike" dirty="0" smtClean="0">
                          <a:solidFill>
                            <a:schemeClr val="tx1"/>
                          </a:solidFill>
                          <a:effectLst/>
                          <a:latin typeface="Calibri" panose="020F0502020204030204" pitchFamily="34" charset="0"/>
                        </a:rPr>
                        <a:t>Delivers the</a:t>
                      </a:r>
                      <a:r>
                        <a:rPr lang="en-US" sz="900" b="0" i="0" u="none" strike="noStrike" baseline="0" dirty="0" smtClean="0">
                          <a:solidFill>
                            <a:schemeClr val="tx1"/>
                          </a:solidFill>
                          <a:effectLst/>
                          <a:latin typeface="Calibri" panose="020F0502020204030204" pitchFamily="34" charset="0"/>
                        </a:rPr>
                        <a:t> control plane, to </a:t>
                      </a:r>
                      <a:r>
                        <a:rPr lang="en-US" sz="900" b="1" i="0" u="none" strike="noStrike" baseline="0" dirty="0" smtClean="0">
                          <a:solidFill>
                            <a:schemeClr val="tx1"/>
                          </a:solidFill>
                          <a:effectLst/>
                          <a:latin typeface="Calibri" panose="020F0502020204030204" pitchFamily="34" charset="0"/>
                        </a:rPr>
                        <a:t>secure applications and infrastructure </a:t>
                      </a:r>
                      <a:r>
                        <a:rPr lang="en-US" sz="900" b="0" i="0" u="none" strike="noStrike" baseline="0" dirty="0" smtClean="0">
                          <a:solidFill>
                            <a:schemeClr val="tx1"/>
                          </a:solidFill>
                          <a:effectLst/>
                          <a:latin typeface="Calibri" panose="020F0502020204030204" pitchFamily="34" charset="0"/>
                        </a:rPr>
                        <a:t>deployed in public cloud</a:t>
                      </a:r>
                    </a:p>
                    <a:p>
                      <a:pPr marL="171450" indent="-171450" algn="l" fontAlgn="b">
                        <a:buFont typeface="Arial" panose="020B0604020202020204" pitchFamily="34" charset="0"/>
                        <a:buChar char="•"/>
                      </a:pPr>
                      <a:r>
                        <a:rPr lang="en-US" sz="900" b="0" i="0" u="none" strike="noStrike" baseline="0" dirty="0" smtClean="0">
                          <a:solidFill>
                            <a:schemeClr val="tx1"/>
                          </a:solidFill>
                          <a:effectLst/>
                          <a:latin typeface="Calibri" panose="020F0502020204030204" pitchFamily="34" charset="0"/>
                        </a:rPr>
                        <a:t>Supports the operational plane, to </a:t>
                      </a:r>
                      <a:r>
                        <a:rPr lang="en-US" sz="900" b="1" i="0" u="none" strike="noStrike" baseline="0" dirty="0" smtClean="0">
                          <a:solidFill>
                            <a:schemeClr val="tx1"/>
                          </a:solidFill>
                          <a:effectLst/>
                          <a:latin typeface="Calibri" panose="020F0502020204030204" pitchFamily="34" charset="0"/>
                        </a:rPr>
                        <a:t>optimize operational management through reuse and standardization</a:t>
                      </a:r>
                    </a:p>
                    <a:p>
                      <a:pPr marL="171450" indent="-171450" algn="l" fontAlgn="b">
                        <a:buFont typeface="Arial" panose="020B0604020202020204" pitchFamily="34" charset="0"/>
                        <a:buChar char="•"/>
                      </a:pPr>
                      <a:r>
                        <a:rPr lang="en-US" sz="900" b="1" i="0" u="none" strike="noStrike" baseline="0" dirty="0" smtClean="0">
                          <a:solidFill>
                            <a:schemeClr val="tx1"/>
                          </a:solidFill>
                          <a:effectLst/>
                          <a:latin typeface="Calibri" panose="020F0502020204030204" pitchFamily="34" charset="0"/>
                        </a:rPr>
                        <a:t>Improves utilization of infrastructure and software licensing</a:t>
                      </a:r>
                      <a:r>
                        <a:rPr lang="en-US" sz="900" b="0" i="0" u="none" strike="noStrike" baseline="0" dirty="0" smtClean="0">
                          <a:solidFill>
                            <a:schemeClr val="tx1"/>
                          </a:solidFill>
                          <a:effectLst/>
                          <a:latin typeface="Calibri" panose="020F0502020204030204" pitchFamily="34" charset="0"/>
                        </a:rPr>
                        <a:t>, through the use of pay-per-use models and shifting from capital to operating expenditures</a:t>
                      </a:r>
                      <a:endParaRPr lang="en-US" sz="900" b="0" i="0" u="none" strike="noStrike" dirty="0" smtClean="0">
                        <a:solidFill>
                          <a:schemeClr val="tx1"/>
                        </a:solidFill>
                        <a:effectLst/>
                        <a:latin typeface="Calibri" panose="020F0502020204030204" pitchFamily="34" charset="0"/>
                      </a:endParaRPr>
                    </a:p>
                  </a:txBody>
                  <a:tcPr marL="45720" marR="4572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900" b="0" i="0" u="none" strike="noStrike" baseline="0" dirty="0" smtClean="0">
                          <a:solidFill>
                            <a:schemeClr val="tx1"/>
                          </a:solidFill>
                          <a:effectLst/>
                          <a:latin typeface="Calibri" panose="020F0502020204030204" pitchFamily="34" charset="0"/>
                        </a:rPr>
                        <a:t>2 FTE</a:t>
                      </a:r>
                    </a:p>
                    <a:p>
                      <a:pPr marL="0" indent="0" algn="ctr" fontAlgn="b">
                        <a:buFont typeface="Wingdings" panose="05000000000000000000" pitchFamily="2" charset="2"/>
                        <a:buNone/>
                      </a:pPr>
                      <a:r>
                        <a:rPr lang="en-US" sz="900" b="0" i="0" u="none" strike="noStrike" baseline="0" dirty="0" smtClean="0">
                          <a:solidFill>
                            <a:schemeClr val="tx1"/>
                          </a:solidFill>
                          <a:effectLst/>
                          <a:latin typeface="Calibri" panose="020F0502020204030204" pitchFamily="34" charset="0"/>
                        </a:rPr>
                        <a:t>(To be augmented by GTI and GCS)</a:t>
                      </a:r>
                      <a:endParaRPr lang="en-US" sz="900" b="0" i="0" u="none" strike="noStrike" dirty="0">
                        <a:solidFill>
                          <a:schemeClr val="tx1"/>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l" fontAlgn="b">
                        <a:buFont typeface="Wingdings" panose="05000000000000000000" pitchFamily="2" charset="2"/>
                        <a:buNone/>
                      </a:pPr>
                      <a:r>
                        <a:rPr lang="en-US" sz="900" b="1" i="0" u="none" strike="noStrike" dirty="0" smtClean="0">
                          <a:solidFill>
                            <a:schemeClr val="tx1"/>
                          </a:solidFill>
                          <a:effectLst/>
                          <a:latin typeface="Calibri" panose="020F0502020204030204" pitchFamily="34" charset="0"/>
                        </a:rPr>
                        <a:t>FTE:</a:t>
                      </a:r>
                    </a:p>
                    <a:p>
                      <a:pPr marL="0" indent="0" algn="l" fontAlgn="b">
                        <a:buFont typeface="Wingdings" panose="05000000000000000000" pitchFamily="2" charset="2"/>
                        <a:buNone/>
                      </a:pPr>
                      <a:r>
                        <a:rPr lang="en-US" sz="900" b="0" i="0" u="none" strike="noStrike" baseline="0" dirty="0" smtClean="0">
                          <a:solidFill>
                            <a:schemeClr val="tx1"/>
                          </a:solidFill>
                          <a:effectLst/>
                          <a:latin typeface="Calibri" panose="020F0502020204030204" pitchFamily="34" charset="0"/>
                        </a:rPr>
                        <a:t>Current - $0.36MM</a:t>
                      </a:r>
                    </a:p>
                    <a:p>
                      <a:pPr marL="0" indent="0" algn="l" fontAlgn="b">
                        <a:buFont typeface="Wingdings" panose="05000000000000000000" pitchFamily="2" charset="2"/>
                        <a:buNone/>
                      </a:pPr>
                      <a:endParaRPr lang="en-US" sz="900" b="0" i="0" u="none" strike="noStrike" baseline="0" dirty="0" smtClean="0">
                        <a:solidFill>
                          <a:schemeClr val="tx1"/>
                        </a:solidFill>
                        <a:effectLst/>
                        <a:latin typeface="Calibri" panose="020F0502020204030204" pitchFamily="34" charset="0"/>
                      </a:endParaRPr>
                    </a:p>
                    <a:p>
                      <a:pPr marL="0" indent="0" algn="l" fontAlgn="b">
                        <a:buFont typeface="Wingdings" panose="05000000000000000000" pitchFamily="2" charset="2"/>
                        <a:buNone/>
                      </a:pPr>
                      <a:r>
                        <a:rPr lang="en-US" sz="900" b="1" i="0" u="none" strike="noStrike" baseline="0" dirty="0" smtClean="0">
                          <a:solidFill>
                            <a:schemeClr val="tx1"/>
                          </a:solidFill>
                          <a:effectLst/>
                          <a:latin typeface="Calibri" panose="020F0502020204030204" pitchFamily="34" charset="0"/>
                        </a:rPr>
                        <a:t>Professional Services:</a:t>
                      </a:r>
                    </a:p>
                    <a:p>
                      <a:pPr marL="0" indent="0" algn="l" fontAlgn="b">
                        <a:buFont typeface="Wingdings" panose="05000000000000000000" pitchFamily="2" charset="2"/>
                        <a:buNone/>
                      </a:pPr>
                      <a:r>
                        <a:rPr lang="en-US" sz="900" b="0" i="0" u="none" strike="noStrike" baseline="0" dirty="0" smtClean="0">
                          <a:solidFill>
                            <a:schemeClr val="tx1"/>
                          </a:solidFill>
                          <a:effectLst/>
                          <a:latin typeface="Calibri" panose="020F0502020204030204" pitchFamily="34" charset="0"/>
                        </a:rPr>
                        <a:t>One time development </a:t>
                      </a:r>
                      <a:r>
                        <a:rPr lang="mr-IN" sz="900" b="0" i="0" u="none" strike="noStrike" baseline="0" dirty="0" smtClean="0">
                          <a:solidFill>
                            <a:schemeClr val="tx1"/>
                          </a:solidFill>
                          <a:effectLst/>
                          <a:latin typeface="Calibri" panose="020F0502020204030204" pitchFamily="34" charset="0"/>
                        </a:rPr>
                        <a:t>–</a:t>
                      </a:r>
                      <a:r>
                        <a:rPr lang="en-US" sz="900" b="0" i="0" u="none" strike="noStrike" baseline="0" dirty="0" smtClean="0">
                          <a:solidFill>
                            <a:schemeClr val="tx1"/>
                          </a:solidFill>
                          <a:effectLst/>
                          <a:latin typeface="Calibri" panose="020F0502020204030204" pitchFamily="34" charset="0"/>
                        </a:rPr>
                        <a:t> $1.90MM</a:t>
                      </a:r>
                    </a:p>
                    <a:p>
                      <a:pPr marL="0" indent="0" algn="l" fontAlgn="b">
                        <a:buFont typeface="Wingdings" panose="05000000000000000000" pitchFamily="2" charset="2"/>
                        <a:buNone/>
                      </a:pPr>
                      <a:r>
                        <a:rPr lang="en-US" sz="900" b="0" i="0" u="none" strike="noStrike" baseline="0" dirty="0" smtClean="0">
                          <a:solidFill>
                            <a:schemeClr val="tx1"/>
                          </a:solidFill>
                          <a:effectLst/>
                          <a:latin typeface="Calibri" panose="020F0502020204030204" pitchFamily="34" charset="0"/>
                        </a:rPr>
                        <a:t>One time consulting - $0.60MM</a:t>
                      </a:r>
                    </a:p>
                    <a:p>
                      <a:pPr marL="0" indent="0" algn="l" fontAlgn="b">
                        <a:buFont typeface="Wingdings" panose="05000000000000000000" pitchFamily="2" charset="2"/>
                        <a:buNone/>
                      </a:pPr>
                      <a:endParaRPr lang="en-US" sz="900" b="0" i="0" u="none" strike="noStrike" baseline="0" dirty="0" smtClean="0">
                        <a:solidFill>
                          <a:schemeClr val="tx1"/>
                        </a:solidFill>
                        <a:effectLst/>
                        <a:latin typeface="Calibri" panose="020F0502020204030204" pitchFamily="34" charset="0"/>
                      </a:endParaRPr>
                    </a:p>
                    <a:p>
                      <a:pPr marL="0" indent="0" algn="l" fontAlgn="b">
                        <a:buFont typeface="Wingdings" panose="05000000000000000000" pitchFamily="2" charset="2"/>
                        <a:buNone/>
                      </a:pPr>
                      <a:r>
                        <a:rPr lang="en-US" sz="900" b="1" i="0" u="none" strike="noStrike" baseline="0" dirty="0" smtClean="0">
                          <a:solidFill>
                            <a:schemeClr val="tx1"/>
                          </a:solidFill>
                          <a:effectLst/>
                          <a:latin typeface="Calibri" panose="020F0502020204030204" pitchFamily="34" charset="0"/>
                        </a:rPr>
                        <a:t>Software:</a:t>
                      </a:r>
                      <a:endParaRPr lang="en-US" sz="900" b="0" i="0" u="none" strike="noStrike" baseline="0" dirty="0" smtClean="0">
                        <a:solidFill>
                          <a:schemeClr val="tx1"/>
                        </a:solidFill>
                        <a:effectLst/>
                        <a:latin typeface="Calibri" panose="020F0502020204030204" pitchFamily="34" charset="0"/>
                      </a:endParaRPr>
                    </a:p>
                    <a:p>
                      <a:pPr marL="0" indent="0" algn="l" fontAlgn="b">
                        <a:buFont typeface="Wingdings" panose="05000000000000000000" pitchFamily="2" charset="2"/>
                        <a:buNone/>
                      </a:pPr>
                      <a:r>
                        <a:rPr lang="en-US" sz="900" b="0" i="0" u="none" strike="noStrike" baseline="0" dirty="0" smtClean="0">
                          <a:solidFill>
                            <a:schemeClr val="tx1"/>
                          </a:solidFill>
                          <a:effectLst/>
                          <a:latin typeface="Calibri" panose="020F0502020204030204" pitchFamily="34" charset="0"/>
                        </a:rPr>
                        <a:t>Ongoing net new - $2.00MM</a:t>
                      </a:r>
                    </a:p>
                    <a:p>
                      <a:pPr marL="0" indent="0" algn="l" fontAlgn="b">
                        <a:buFont typeface="Wingdings" panose="05000000000000000000" pitchFamily="2" charset="2"/>
                        <a:buNone/>
                      </a:pPr>
                      <a:endParaRPr lang="en-US" sz="900" b="0" i="0" u="none" strike="noStrike" baseline="0" dirty="0" smtClean="0">
                        <a:solidFill>
                          <a:schemeClr val="tx1"/>
                        </a:solidFill>
                        <a:effectLst/>
                        <a:latin typeface="Calibri" panose="020F0502020204030204" pitchFamily="34" charset="0"/>
                      </a:endParaRPr>
                    </a:p>
                    <a:p>
                      <a:pPr marL="0" indent="0" algn="l" fontAlgn="b">
                        <a:buFont typeface="Wingdings" panose="05000000000000000000" pitchFamily="2" charset="2"/>
                        <a:buNone/>
                      </a:pPr>
                      <a:r>
                        <a:rPr lang="en-US" sz="900" b="1" i="0" u="none" strike="noStrike" baseline="0" dirty="0" smtClean="0">
                          <a:solidFill>
                            <a:schemeClr val="tx1"/>
                          </a:solidFill>
                          <a:effectLst/>
                          <a:latin typeface="Calibri" panose="020F0502020204030204" pitchFamily="34" charset="0"/>
                        </a:rPr>
                        <a:t>Hardware: </a:t>
                      </a:r>
                    </a:p>
                    <a:p>
                      <a:pPr marL="0" indent="0" algn="l" fontAlgn="b">
                        <a:buFont typeface="Wingdings" panose="05000000000000000000" pitchFamily="2" charset="2"/>
                        <a:buNone/>
                      </a:pPr>
                      <a:r>
                        <a:rPr lang="en-US" sz="900" b="0" i="0" u="none" strike="noStrike" baseline="0" dirty="0" smtClean="0">
                          <a:solidFill>
                            <a:schemeClr val="tx1"/>
                          </a:solidFill>
                          <a:effectLst/>
                          <a:latin typeface="Calibri" panose="020F0502020204030204" pitchFamily="34" charset="0"/>
                        </a:rPr>
                        <a:t>One time incremental - $0.60MM</a:t>
                      </a:r>
                    </a:p>
                    <a:p>
                      <a:pPr marL="0" indent="0" algn="l" fontAlgn="b">
                        <a:buFont typeface="Wingdings" panose="05000000000000000000" pitchFamily="2" charset="2"/>
                        <a:buNone/>
                      </a:pPr>
                      <a:endParaRPr lang="en-US" sz="900" b="0" i="0" u="none" strike="noStrike" baseline="0" dirty="0" smtClean="0">
                        <a:solidFill>
                          <a:schemeClr val="tx1"/>
                        </a:solidFill>
                        <a:effectLst/>
                        <a:latin typeface="Calibri" panose="020F0502020204030204" pitchFamily="34" charset="0"/>
                      </a:endParaRPr>
                    </a:p>
                    <a:p>
                      <a:pPr marL="0" indent="0" algn="l" fontAlgn="b">
                        <a:buFont typeface="Wingdings" panose="05000000000000000000" pitchFamily="2" charset="2"/>
                        <a:buNone/>
                      </a:pPr>
                      <a:r>
                        <a:rPr lang="en-US" sz="900" b="1" i="0" u="none" strike="noStrike" baseline="0" dirty="0" smtClean="0">
                          <a:solidFill>
                            <a:schemeClr val="tx1"/>
                          </a:solidFill>
                          <a:effectLst/>
                          <a:latin typeface="Calibri" panose="020F0502020204030204" pitchFamily="34" charset="0"/>
                        </a:rPr>
                        <a:t>Network connections:</a:t>
                      </a:r>
                      <a:endParaRPr lang="en-US" sz="900" b="0" i="0" u="none" strike="noStrike" baseline="0" dirty="0" smtClean="0">
                        <a:solidFill>
                          <a:schemeClr val="tx1"/>
                        </a:solidFill>
                        <a:effectLst/>
                        <a:latin typeface="Calibri" panose="020F0502020204030204" pitchFamily="34" charset="0"/>
                      </a:endParaRPr>
                    </a:p>
                    <a:p>
                      <a:pPr marL="0" indent="0" algn="l" fontAlgn="b">
                        <a:buFont typeface="Wingdings" panose="05000000000000000000" pitchFamily="2" charset="2"/>
                        <a:buNone/>
                      </a:pPr>
                      <a:r>
                        <a:rPr lang="en-US" sz="900" b="0" i="0" u="none" strike="noStrike" baseline="0" dirty="0" smtClean="0">
                          <a:solidFill>
                            <a:schemeClr val="tx1"/>
                          </a:solidFill>
                          <a:effectLst/>
                          <a:latin typeface="Calibri" panose="020F0502020204030204" pitchFamily="34" charset="0"/>
                        </a:rPr>
                        <a:t>Current - $0.42MM</a:t>
                      </a:r>
                      <a:endParaRPr lang="en-US" sz="900" b="1" i="0" u="none" strike="noStrike" baseline="0" dirty="0" smtClean="0">
                        <a:solidFill>
                          <a:schemeClr val="tx1"/>
                        </a:solidFill>
                        <a:effectLst/>
                        <a:latin typeface="Calibri" panose="020F0502020204030204" pitchFamily="34" charset="0"/>
                      </a:endParaRPr>
                    </a:p>
                    <a:p>
                      <a:pPr marL="0" indent="0" algn="l" fontAlgn="b">
                        <a:buFont typeface="Wingdings" panose="05000000000000000000" pitchFamily="2" charset="2"/>
                        <a:buNone/>
                      </a:pPr>
                      <a:endParaRPr lang="en-US" sz="900" b="0" i="0" u="none" strike="noStrike" baseline="0" dirty="0" smtClean="0">
                        <a:solidFill>
                          <a:schemeClr val="tx1"/>
                        </a:solidFill>
                        <a:effectLst/>
                        <a:latin typeface="Calibri" panose="020F0502020204030204" pitchFamily="34" charset="0"/>
                      </a:endParaRPr>
                    </a:p>
                    <a:p>
                      <a:pPr marL="0" indent="0" algn="l" fontAlgn="b">
                        <a:buFont typeface="Wingdings" panose="05000000000000000000" pitchFamily="2" charset="2"/>
                        <a:buNone/>
                      </a:pPr>
                      <a:r>
                        <a:rPr lang="en-US" sz="900" b="1" i="0" u="none" strike="noStrike" baseline="0" dirty="0" smtClean="0">
                          <a:solidFill>
                            <a:schemeClr val="tx1"/>
                          </a:solidFill>
                          <a:effectLst/>
                          <a:latin typeface="Calibri" panose="020F0502020204030204" pitchFamily="34" charset="0"/>
                        </a:rPr>
                        <a:t>Total: $5.88MM (NIE - $5.43MM)</a:t>
                      </a:r>
                    </a:p>
                  </a:txBody>
                  <a:tcPr marL="45720" marR="4572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indent="-171450" algn="l" fontAlgn="b">
                        <a:buFont typeface="Arial" panose="020B0604020202020204" pitchFamily="34" charset="0"/>
                        <a:buChar char="•"/>
                      </a:pPr>
                      <a:r>
                        <a:rPr lang="en-US" sz="900" b="1" i="0" u="none" strike="noStrike" dirty="0" smtClean="0">
                          <a:solidFill>
                            <a:schemeClr val="tx1"/>
                          </a:solidFill>
                          <a:effectLst/>
                          <a:latin typeface="Calibri" panose="020F0502020204030204" pitchFamily="34" charset="0"/>
                        </a:rPr>
                        <a:t>Assisting GCS</a:t>
                      </a:r>
                    </a:p>
                    <a:p>
                      <a:pPr marL="628650" lvl="1" indent="-171450" algn="l" fontAlgn="b">
                        <a:buFont typeface="Arial" panose="020B0604020202020204" pitchFamily="34" charset="0"/>
                        <a:buChar char="•"/>
                      </a:pPr>
                      <a:r>
                        <a:rPr lang="en-US" sz="900" b="0" i="0" u="none" strike="noStrike" dirty="0" smtClean="0">
                          <a:solidFill>
                            <a:schemeClr val="tx1"/>
                          </a:solidFill>
                          <a:effectLst/>
                          <a:latin typeface="Calibri" panose="020F0502020204030204" pitchFamily="34" charset="0"/>
                        </a:rPr>
                        <a:t>Designing</a:t>
                      </a:r>
                      <a:r>
                        <a:rPr lang="en-US" sz="900" b="0" i="0" u="none" strike="noStrike" baseline="0" dirty="0" smtClean="0">
                          <a:solidFill>
                            <a:schemeClr val="tx1"/>
                          </a:solidFill>
                          <a:effectLst/>
                          <a:latin typeface="Calibri" panose="020F0502020204030204" pitchFamily="34" charset="0"/>
                        </a:rPr>
                        <a:t> and implementing public cloud compatible security:</a:t>
                      </a:r>
                    </a:p>
                    <a:p>
                      <a:pPr marL="1085850" lvl="2" indent="-171450" algn="l" fontAlgn="b">
                        <a:buFont typeface="Arial" panose="020B0604020202020204" pitchFamily="34" charset="0"/>
                        <a:buChar char="•"/>
                      </a:pPr>
                      <a:r>
                        <a:rPr lang="en-US" sz="900" b="0" i="0" u="none" strike="noStrike" baseline="0" dirty="0" smtClean="0">
                          <a:solidFill>
                            <a:schemeClr val="tx1"/>
                          </a:solidFill>
                          <a:effectLst/>
                          <a:latin typeface="Calibri" panose="020F0502020204030204" pitchFamily="34" charset="0"/>
                        </a:rPr>
                        <a:t>Identity federation</a:t>
                      </a:r>
                    </a:p>
                    <a:p>
                      <a:pPr marL="1085850" lvl="2" indent="-171450" algn="l" fontAlgn="b">
                        <a:buFont typeface="Arial" panose="020B0604020202020204" pitchFamily="34" charset="0"/>
                        <a:buChar char="•"/>
                      </a:pPr>
                      <a:r>
                        <a:rPr lang="en-US" sz="900" b="0" i="0" u="none" strike="noStrike" baseline="0" dirty="0" smtClean="0">
                          <a:solidFill>
                            <a:schemeClr val="tx1"/>
                          </a:solidFill>
                          <a:effectLst/>
                          <a:latin typeface="Calibri" panose="020F0502020204030204" pitchFamily="34" charset="0"/>
                        </a:rPr>
                        <a:t>Threat monitoring, Security Incident Management</a:t>
                      </a:r>
                    </a:p>
                    <a:p>
                      <a:pPr marL="1085850" lvl="2" indent="-171450" algn="l" fontAlgn="b">
                        <a:buFont typeface="Arial" panose="020B0604020202020204" pitchFamily="34" charset="0"/>
                        <a:buChar char="•"/>
                      </a:pPr>
                      <a:r>
                        <a:rPr lang="en-US" sz="900" b="0" i="0" u="none" strike="noStrike" baseline="0" dirty="0" smtClean="0">
                          <a:solidFill>
                            <a:schemeClr val="tx1"/>
                          </a:solidFill>
                          <a:effectLst/>
                          <a:latin typeface="Calibri" panose="020F0502020204030204" pitchFamily="34" charset="0"/>
                        </a:rPr>
                        <a:t>Compliance and Vulnerability Scanning</a:t>
                      </a:r>
                    </a:p>
                    <a:p>
                      <a:pPr marL="1085850" marR="0" lvl="2"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900" b="0" i="0" u="none" strike="noStrike" baseline="0" dirty="0" smtClean="0">
                          <a:solidFill>
                            <a:schemeClr val="tx1"/>
                          </a:solidFill>
                          <a:effectLst/>
                          <a:latin typeface="Calibri" panose="020F0502020204030204" pitchFamily="34" charset="0"/>
                        </a:rPr>
                        <a:t>Penetration Testing, Network Protection, and Endpoint Protection </a:t>
                      </a:r>
                    </a:p>
                    <a:p>
                      <a:pPr marL="1085850" lvl="2" indent="-171450" algn="l" fontAlgn="b">
                        <a:buFont typeface="Arial" panose="020B0604020202020204" pitchFamily="34" charset="0"/>
                        <a:buChar char="•"/>
                      </a:pPr>
                      <a:r>
                        <a:rPr lang="en-US" sz="900" b="0" i="0" u="none" strike="noStrike" baseline="0" dirty="0" smtClean="0">
                          <a:solidFill>
                            <a:schemeClr val="tx1"/>
                          </a:solidFill>
                          <a:effectLst/>
                          <a:latin typeface="Calibri" panose="020F0502020204030204" pitchFamily="34" charset="0"/>
                        </a:rPr>
                        <a:t>Compliance Monitoring </a:t>
                      </a:r>
                    </a:p>
                    <a:p>
                      <a:pPr marL="1085850" marR="0" lvl="2"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900" b="0" i="0" u="none" strike="noStrike" baseline="0" dirty="0" smtClean="0">
                          <a:solidFill>
                            <a:schemeClr val="tx1"/>
                          </a:solidFill>
                          <a:effectLst/>
                          <a:latin typeface="Calibri" panose="020F0502020204030204" pitchFamily="34" charset="0"/>
                        </a:rPr>
                        <a:t>Secrets Management, Certificate Management</a:t>
                      </a:r>
                    </a:p>
                    <a:p>
                      <a:pPr marL="171450" lvl="0" indent="-171450" algn="l" fontAlgn="b">
                        <a:buFont typeface="Arial" panose="020B0604020202020204" pitchFamily="34" charset="0"/>
                        <a:buChar char="•"/>
                      </a:pPr>
                      <a:r>
                        <a:rPr lang="en-US" sz="900" b="1" i="0" u="none" strike="noStrike" baseline="0" dirty="0" smtClean="0">
                          <a:solidFill>
                            <a:schemeClr val="tx1"/>
                          </a:solidFill>
                          <a:effectLst/>
                          <a:latin typeface="Calibri" panose="020F0502020204030204" pitchFamily="34" charset="0"/>
                        </a:rPr>
                        <a:t>Assisting GTI</a:t>
                      </a:r>
                    </a:p>
                    <a:p>
                      <a:pPr marL="628650" lvl="1" indent="-171450" algn="l" fontAlgn="b">
                        <a:buFont typeface="Arial" panose="020B0604020202020204" pitchFamily="34" charset="0"/>
                        <a:buChar char="•"/>
                      </a:pPr>
                      <a:r>
                        <a:rPr lang="en-US" sz="900" b="0" i="0" u="none" strike="noStrike" baseline="0" dirty="0" smtClean="0">
                          <a:solidFill>
                            <a:schemeClr val="tx1"/>
                          </a:solidFill>
                          <a:effectLst/>
                          <a:latin typeface="Calibri" panose="020F0502020204030204" pitchFamily="34" charset="0"/>
                        </a:rPr>
                        <a:t>Designing and implementing public cloud compatible operations:</a:t>
                      </a:r>
                    </a:p>
                    <a:p>
                      <a:pPr marL="1085850" lvl="2" indent="-171450" algn="l" fontAlgn="b">
                        <a:buFont typeface="Arial" panose="020B0604020202020204" pitchFamily="34" charset="0"/>
                        <a:buChar char="•"/>
                      </a:pPr>
                      <a:r>
                        <a:rPr lang="en-US" sz="900" b="0" i="0" u="none" strike="noStrike" baseline="0" dirty="0" smtClean="0">
                          <a:solidFill>
                            <a:schemeClr val="tx1"/>
                          </a:solidFill>
                          <a:effectLst/>
                          <a:latin typeface="Calibri" panose="020F0502020204030204" pitchFamily="34" charset="0"/>
                        </a:rPr>
                        <a:t>Billing, Chargeback, and Cost Optimization </a:t>
                      </a:r>
                    </a:p>
                    <a:p>
                      <a:pPr marL="1085850" lvl="2" indent="-171450" algn="l" fontAlgn="b">
                        <a:buFont typeface="Arial" panose="020B0604020202020204" pitchFamily="34" charset="0"/>
                        <a:buChar char="•"/>
                      </a:pPr>
                      <a:r>
                        <a:rPr lang="en-US" sz="900" b="0" i="0" u="none" strike="noStrike" baseline="0" dirty="0" smtClean="0">
                          <a:solidFill>
                            <a:schemeClr val="tx1"/>
                          </a:solidFill>
                          <a:effectLst/>
                          <a:latin typeface="Calibri" panose="020F0502020204030204" pitchFamily="34" charset="0"/>
                        </a:rPr>
                        <a:t>Asset Management</a:t>
                      </a:r>
                    </a:p>
                    <a:p>
                      <a:pPr marL="1085850" marR="0" lvl="2"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900" b="0" i="0" u="none" strike="noStrike" baseline="0" dirty="0" smtClean="0">
                          <a:solidFill>
                            <a:schemeClr val="tx1"/>
                          </a:solidFill>
                          <a:effectLst/>
                          <a:latin typeface="Calibri" panose="020F0502020204030204" pitchFamily="34" charset="0"/>
                        </a:rPr>
                        <a:t>Centralizing Logging, Centralized Monitoring</a:t>
                      </a:r>
                    </a:p>
                    <a:p>
                      <a:pPr marL="1085850" marR="0" lvl="2"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900" b="0" i="0" u="none" strike="noStrike" baseline="0" dirty="0" smtClean="0">
                          <a:solidFill>
                            <a:schemeClr val="tx1"/>
                          </a:solidFill>
                          <a:effectLst/>
                          <a:latin typeface="Calibri" panose="020F0502020204030204" pitchFamily="34" charset="0"/>
                        </a:rPr>
                        <a:t>Incident Management</a:t>
                      </a:r>
                    </a:p>
                    <a:p>
                      <a:pPr marL="1085850" marR="0" lvl="2"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900" b="0" i="0" u="none" strike="noStrike" baseline="0" dirty="0" smtClean="0">
                          <a:solidFill>
                            <a:schemeClr val="tx1"/>
                          </a:solidFill>
                          <a:effectLst/>
                          <a:latin typeface="Calibri" panose="020F0502020204030204" pitchFamily="34" charset="0"/>
                        </a:rPr>
                        <a:t>Networking (</a:t>
                      </a:r>
                      <a:r>
                        <a:rPr lang="en-US" sz="900" b="0" i="0" u="none" strike="noStrike" baseline="0" dirty="0" err="1" smtClean="0">
                          <a:solidFill>
                            <a:schemeClr val="tx1"/>
                          </a:solidFill>
                          <a:effectLst/>
                          <a:latin typeface="Calibri" panose="020F0502020204030204" pitchFamily="34" charset="0"/>
                        </a:rPr>
                        <a:t>eg</a:t>
                      </a:r>
                      <a:r>
                        <a:rPr lang="en-US" sz="900" b="0" i="0" u="none" strike="noStrike" baseline="0" dirty="0" smtClean="0">
                          <a:solidFill>
                            <a:schemeClr val="tx1"/>
                          </a:solidFill>
                          <a:effectLst/>
                          <a:latin typeface="Calibri" panose="020F0502020204030204" pitchFamily="34" charset="0"/>
                        </a:rPr>
                        <a:t>. DNS and direct connectivity)</a:t>
                      </a:r>
                    </a:p>
                    <a:p>
                      <a:pPr marL="1085850" marR="0" lvl="2"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900" b="0" i="0" u="none" strike="noStrike" baseline="0" dirty="0" smtClean="0">
                          <a:solidFill>
                            <a:schemeClr val="tx1"/>
                          </a:solidFill>
                          <a:effectLst/>
                          <a:latin typeface="Calibri" panose="020F0502020204030204" pitchFamily="34" charset="0"/>
                        </a:rPr>
                        <a:t>Account and Access Management</a:t>
                      </a:r>
                    </a:p>
                    <a:p>
                      <a:pPr marL="628650" lvl="1" indent="-171450" algn="l" fontAlgn="b">
                        <a:buFont typeface="Arial" panose="020B0604020202020204" pitchFamily="34" charset="0"/>
                        <a:buChar char="•"/>
                      </a:pPr>
                      <a:endParaRPr lang="en-US" sz="900" b="0" i="0" u="none" strike="noStrike" dirty="0" smtClean="0">
                        <a:solidFill>
                          <a:schemeClr val="tx1"/>
                        </a:solidFill>
                        <a:effectLst/>
                        <a:latin typeface="Calibri" panose="020F0502020204030204" pitchFamily="34" charset="0"/>
                      </a:endParaRPr>
                    </a:p>
                    <a:p>
                      <a:pPr marL="171450" indent="-171450" algn="l" fontAlgn="b">
                        <a:buFont typeface="Arial" panose="020B0604020202020204" pitchFamily="34" charset="0"/>
                        <a:buChar char="•"/>
                      </a:pPr>
                      <a:r>
                        <a:rPr lang="en-US" sz="900" b="1" i="0" u="none" strike="noStrike" dirty="0" smtClean="0">
                          <a:solidFill>
                            <a:schemeClr val="tx1"/>
                          </a:solidFill>
                          <a:effectLst/>
                          <a:latin typeface="Calibri" panose="020F0502020204030204" pitchFamily="34" charset="0"/>
                        </a:rPr>
                        <a:t>Security</a:t>
                      </a:r>
                      <a:r>
                        <a:rPr lang="en-US" sz="900" b="1" i="0" u="none" strike="noStrike" baseline="0" dirty="0" smtClean="0">
                          <a:solidFill>
                            <a:schemeClr val="tx1"/>
                          </a:solidFill>
                          <a:effectLst/>
                          <a:latin typeface="Calibri" panose="020F0502020204030204" pitchFamily="34" charset="0"/>
                        </a:rPr>
                        <a:t> at Scale</a:t>
                      </a:r>
                      <a:endParaRPr lang="en-US" sz="900" b="1" i="0" u="none" strike="noStrike" dirty="0" smtClean="0">
                        <a:solidFill>
                          <a:schemeClr val="tx1"/>
                        </a:solidFill>
                        <a:effectLst/>
                        <a:latin typeface="Calibri" panose="020F0502020204030204" pitchFamily="34" charset="0"/>
                      </a:endParaRPr>
                    </a:p>
                    <a:p>
                      <a:pPr marL="628650" lvl="1" indent="-171450" algn="l" fontAlgn="b">
                        <a:buFont typeface="Arial" panose="020B0604020202020204" pitchFamily="34" charset="0"/>
                        <a:buChar char="•"/>
                      </a:pPr>
                      <a:r>
                        <a:rPr lang="en-US" sz="900" b="0" i="0" u="none" strike="noStrike" dirty="0" smtClean="0">
                          <a:solidFill>
                            <a:schemeClr val="tx1"/>
                          </a:solidFill>
                          <a:effectLst/>
                          <a:latin typeface="Calibri" panose="020F0502020204030204" pitchFamily="34" charset="0"/>
                        </a:rPr>
                        <a:t>Code driven deployments for security</a:t>
                      </a:r>
                      <a:r>
                        <a:rPr lang="en-US" sz="900" b="0" i="0" u="none" strike="noStrike" baseline="0" dirty="0" smtClean="0">
                          <a:solidFill>
                            <a:schemeClr val="tx1"/>
                          </a:solidFill>
                          <a:effectLst/>
                          <a:latin typeface="Calibri" panose="020F0502020204030204" pitchFamily="34" charset="0"/>
                        </a:rPr>
                        <a:t> ensure auditability / transparency and enable developers to easily request changes through code </a:t>
                      </a:r>
                      <a:endParaRPr lang="en-US" sz="900" b="0" i="0" u="none" strike="noStrike" dirty="0" smtClean="0">
                        <a:solidFill>
                          <a:schemeClr val="tx1"/>
                        </a:solidFill>
                        <a:effectLst/>
                        <a:latin typeface="Calibri" panose="020F0502020204030204" pitchFamily="34" charset="0"/>
                      </a:endParaRPr>
                    </a:p>
                    <a:p>
                      <a:pPr marL="171450" indent="-171450" algn="l" fontAlgn="b">
                        <a:buFont typeface="Arial" panose="020B0604020202020204" pitchFamily="34" charset="0"/>
                        <a:buChar char="•"/>
                      </a:pPr>
                      <a:r>
                        <a:rPr lang="en-US" sz="900" b="1" i="0" u="none" strike="noStrike" dirty="0" smtClean="0">
                          <a:solidFill>
                            <a:schemeClr val="tx1"/>
                          </a:solidFill>
                          <a:effectLst/>
                          <a:latin typeface="Calibri" panose="020F0502020204030204" pitchFamily="34" charset="0"/>
                        </a:rPr>
                        <a:t>Reducing</a:t>
                      </a:r>
                      <a:r>
                        <a:rPr lang="en-US" sz="900" b="1" i="0" u="none" strike="noStrike" baseline="0" dirty="0" smtClean="0">
                          <a:solidFill>
                            <a:schemeClr val="tx1"/>
                          </a:solidFill>
                          <a:effectLst/>
                          <a:latin typeface="Calibri" panose="020F0502020204030204" pitchFamily="34" charset="0"/>
                        </a:rPr>
                        <a:t> Operational Overhead</a:t>
                      </a:r>
                      <a:endParaRPr lang="en-US" sz="900" b="1" i="0" u="none" strike="noStrike" dirty="0" smtClean="0">
                        <a:solidFill>
                          <a:schemeClr val="tx1"/>
                        </a:solidFill>
                        <a:effectLst/>
                        <a:latin typeface="Calibri" panose="020F0502020204030204" pitchFamily="34" charset="0"/>
                      </a:endParaRPr>
                    </a:p>
                    <a:p>
                      <a:pPr marL="628650" lvl="1" indent="-171450" algn="l" fontAlgn="b">
                        <a:buFont typeface="Arial" panose="020B0604020202020204" pitchFamily="34" charset="0"/>
                        <a:buChar char="•"/>
                      </a:pPr>
                      <a:r>
                        <a:rPr lang="en-US" sz="900" b="0" i="0" u="none" strike="noStrike" dirty="0" smtClean="0">
                          <a:solidFill>
                            <a:schemeClr val="tx1"/>
                          </a:solidFill>
                          <a:effectLst/>
                          <a:latin typeface="Calibri" panose="020F0502020204030204" pitchFamily="34" charset="0"/>
                        </a:rPr>
                        <a:t>Server less, event-driven AWS pipelines minimize operational overhead (no patching</a:t>
                      </a:r>
                      <a:r>
                        <a:rPr lang="en-US" sz="900" b="0" i="0" u="none" strike="noStrike" baseline="0" dirty="0" smtClean="0">
                          <a:solidFill>
                            <a:schemeClr val="tx1"/>
                          </a:solidFill>
                          <a:effectLst/>
                          <a:latin typeface="Calibri" panose="020F0502020204030204" pitchFamily="34" charset="0"/>
                        </a:rPr>
                        <a:t> / OS upgrades required)</a:t>
                      </a:r>
                      <a:r>
                        <a:rPr lang="en-US" sz="900" b="0" i="0" u="none" strike="noStrike" dirty="0" smtClean="0">
                          <a:solidFill>
                            <a:schemeClr val="tx1"/>
                          </a:solidFill>
                          <a:effectLst/>
                          <a:latin typeface="Calibri" panose="020F0502020204030204" pitchFamily="34" charset="0"/>
                        </a:rPr>
                        <a:t> and costs ($~3 per month)</a:t>
                      </a:r>
                    </a:p>
                    <a:p>
                      <a:pPr marL="171450" indent="-171450" algn="l" fontAlgn="b">
                        <a:buFont typeface="Arial" panose="020B0604020202020204" pitchFamily="34" charset="0"/>
                        <a:buChar char="•"/>
                      </a:pPr>
                      <a:r>
                        <a:rPr lang="en-US" sz="900" b="1" i="0" u="none" strike="noStrike" dirty="0" smtClean="0">
                          <a:solidFill>
                            <a:schemeClr val="tx1"/>
                          </a:solidFill>
                          <a:effectLst/>
                          <a:latin typeface="Calibri" panose="020F0502020204030204" pitchFamily="34" charset="0"/>
                        </a:rPr>
                        <a:t>Focusing</a:t>
                      </a:r>
                      <a:r>
                        <a:rPr lang="en-US" sz="900" b="1" i="0" u="none" strike="noStrike" baseline="0" dirty="0" smtClean="0">
                          <a:solidFill>
                            <a:schemeClr val="tx1"/>
                          </a:solidFill>
                          <a:effectLst/>
                          <a:latin typeface="Calibri" panose="020F0502020204030204" pitchFamily="34" charset="0"/>
                        </a:rPr>
                        <a:t> Developers on business value</a:t>
                      </a:r>
                    </a:p>
                    <a:p>
                      <a:pPr marL="628650" lvl="1" indent="-171450" algn="l" fontAlgn="b">
                        <a:buFont typeface="Arial" panose="020B0604020202020204" pitchFamily="34" charset="0"/>
                        <a:buChar char="•"/>
                      </a:pPr>
                      <a:r>
                        <a:rPr lang="en-US" sz="900" b="0" i="0" u="none" strike="noStrike" dirty="0" smtClean="0">
                          <a:solidFill>
                            <a:schemeClr val="tx1"/>
                          </a:solidFill>
                          <a:effectLst/>
                          <a:latin typeface="Calibri" panose="020F0502020204030204" pitchFamily="34" charset="0"/>
                        </a:rPr>
                        <a:t>Enterprise application pipeline</a:t>
                      </a:r>
                      <a:r>
                        <a:rPr lang="en-US" sz="900" b="0" i="0" u="none" strike="noStrike" baseline="0" dirty="0" smtClean="0">
                          <a:solidFill>
                            <a:schemeClr val="tx1"/>
                          </a:solidFill>
                          <a:effectLst/>
                          <a:latin typeface="Calibri" panose="020F0502020204030204" pitchFamily="34" charset="0"/>
                        </a:rPr>
                        <a:t> drives developer productivity, by abstracting security and operations, and enabling them to focus on application development only</a:t>
                      </a:r>
                      <a:endParaRPr lang="en-US" sz="900" b="0" i="0" u="none" strike="noStrike" dirty="0" smtClean="0">
                        <a:solidFill>
                          <a:schemeClr val="tx1"/>
                        </a:solidFill>
                        <a:effectLst/>
                        <a:latin typeface="Calibri" panose="020F0502020204030204" pitchFamily="34" charset="0"/>
                      </a:endParaRPr>
                    </a:p>
                  </a:txBody>
                  <a:tcPr marL="45720" marR="4572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lvl="0" indent="0" algn="ctr" fontAlgn="b">
                        <a:buFont typeface="Arial" panose="020B0604020202020204" pitchFamily="34" charset="0"/>
                        <a:buNone/>
                      </a:pPr>
                      <a:r>
                        <a:rPr lang="en-US" sz="900" b="1" i="0" u="none" strike="noStrike" dirty="0" smtClean="0">
                          <a:solidFill>
                            <a:schemeClr val="tx1"/>
                          </a:solidFill>
                          <a:effectLst/>
                          <a:latin typeface="Calibri" panose="020F0502020204030204" pitchFamily="34" charset="0"/>
                        </a:rPr>
                        <a:t>DevOps, GCS, GTI</a:t>
                      </a:r>
                    </a:p>
                  </a:txBody>
                  <a:tcPr marL="45720" marR="4572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2062819">
                <a:tc>
                  <a:txBody>
                    <a:bodyPr/>
                    <a:lstStyle/>
                    <a:p>
                      <a:pPr algn="l" fontAlgn="b"/>
                      <a:r>
                        <a:rPr lang="en-US" sz="900" b="1" i="0" u="none" strike="noStrike" dirty="0" smtClean="0">
                          <a:solidFill>
                            <a:schemeClr val="tx1"/>
                          </a:solidFill>
                          <a:effectLst/>
                          <a:latin typeface="Calibri" panose="020F0502020204030204" pitchFamily="34" charset="0"/>
                        </a:rPr>
                        <a:t>Public Cloud #2 </a:t>
                      </a:r>
                      <a:r>
                        <a:rPr lang="mr-IN" sz="900" b="1" i="0" u="none" strike="noStrike" dirty="0" smtClean="0">
                          <a:solidFill>
                            <a:schemeClr val="tx1"/>
                          </a:solidFill>
                          <a:effectLst/>
                          <a:latin typeface="Calibri" panose="020F0502020204030204" pitchFamily="34" charset="0"/>
                        </a:rPr>
                        <a:t>–</a:t>
                      </a:r>
                      <a:r>
                        <a:rPr lang="en-US" sz="900" b="1" i="0" u="none" strike="noStrike" dirty="0" smtClean="0">
                          <a:solidFill>
                            <a:schemeClr val="tx1"/>
                          </a:solidFill>
                          <a:effectLst/>
                          <a:latin typeface="Calibri" panose="020F0502020204030204" pitchFamily="34" charset="0"/>
                        </a:rPr>
                        <a:t> Developer,</a:t>
                      </a:r>
                      <a:r>
                        <a:rPr lang="en-US" sz="900" b="1" i="0" u="none" strike="noStrike" baseline="0" dirty="0" smtClean="0">
                          <a:solidFill>
                            <a:schemeClr val="tx1"/>
                          </a:solidFill>
                          <a:effectLst/>
                          <a:latin typeface="Calibri" panose="020F0502020204030204" pitchFamily="34" charset="0"/>
                        </a:rPr>
                        <a:t> Control, and Operations Planes</a:t>
                      </a:r>
                      <a:endParaRPr lang="en-US" sz="900" b="1" i="0" u="none" strike="noStrike" dirty="0">
                        <a:solidFill>
                          <a:schemeClr val="tx1"/>
                        </a:solidFill>
                        <a:effectLst/>
                        <a:latin typeface="Calibri" panose="020F0502020204030204" pitchFamily="34" charset="0"/>
                      </a:endParaRPr>
                    </a:p>
                  </a:txBody>
                  <a:tcPr marL="45720" marR="4572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indent="-171450" algn="l" defTabSz="6153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900" b="0" i="0" u="none" strike="noStrike" baseline="0" dirty="0" smtClean="0">
                          <a:solidFill>
                            <a:schemeClr val="tx1"/>
                          </a:solidFill>
                          <a:effectLst/>
                          <a:latin typeface="Calibri" panose="020F0502020204030204" pitchFamily="34" charset="0"/>
                        </a:rPr>
                        <a:t>Delivers a </a:t>
                      </a:r>
                      <a:r>
                        <a:rPr lang="en-US" sz="900" b="1" i="0" u="none" strike="noStrike" baseline="0" dirty="0" smtClean="0">
                          <a:solidFill>
                            <a:schemeClr val="tx1"/>
                          </a:solidFill>
                          <a:effectLst/>
                          <a:latin typeface="Calibri" panose="020F0502020204030204" pitchFamily="34" charset="0"/>
                        </a:rPr>
                        <a:t>secondary platform </a:t>
                      </a:r>
                      <a:r>
                        <a:rPr lang="en-US" sz="900" b="0" i="0" u="none" strike="noStrike" baseline="0" dirty="0" smtClean="0">
                          <a:solidFill>
                            <a:schemeClr val="tx1"/>
                          </a:solidFill>
                          <a:effectLst/>
                          <a:latin typeface="Calibri" panose="020F0502020204030204" pitchFamily="34" charset="0"/>
                        </a:rPr>
                        <a:t>for Cloud Service Provider arbitrage aligned to the banks multi cloud strategy</a:t>
                      </a:r>
                    </a:p>
                    <a:p>
                      <a:pPr marL="171450" marR="0" indent="-171450" algn="l" defTabSz="6153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900" b="0" i="0" u="none" strike="noStrike" baseline="0" dirty="0" smtClean="0">
                          <a:solidFill>
                            <a:schemeClr val="tx1"/>
                          </a:solidFill>
                          <a:effectLst/>
                          <a:latin typeface="Calibri" panose="020F0502020204030204" pitchFamily="34" charset="0"/>
                        </a:rPr>
                        <a:t>Offers </a:t>
                      </a:r>
                      <a:r>
                        <a:rPr lang="en-US" sz="900" b="1" i="0" u="none" strike="noStrike" baseline="0" dirty="0" smtClean="0">
                          <a:solidFill>
                            <a:schemeClr val="tx1"/>
                          </a:solidFill>
                          <a:effectLst/>
                          <a:latin typeface="Calibri" panose="020F0502020204030204" pitchFamily="34" charset="0"/>
                        </a:rPr>
                        <a:t>niche / differentiated service offerings from Public Cloud #1 </a:t>
                      </a:r>
                      <a:r>
                        <a:rPr lang="en-US" sz="900" b="0" i="0" u="none" strike="noStrike" baseline="0" dirty="0" smtClean="0">
                          <a:solidFill>
                            <a:schemeClr val="tx1"/>
                          </a:solidFill>
                          <a:effectLst/>
                          <a:latin typeface="Calibri" panose="020F0502020204030204" pitchFamily="34" charset="0"/>
                        </a:rPr>
                        <a:t>(AWS) </a:t>
                      </a:r>
                      <a:r>
                        <a:rPr lang="en-US" sz="900" b="1" i="0" u="none" strike="noStrike" baseline="0" dirty="0" smtClean="0">
                          <a:solidFill>
                            <a:schemeClr val="tx1"/>
                          </a:solidFill>
                          <a:effectLst/>
                          <a:latin typeface="Calibri" panose="020F0502020204030204" pitchFamily="34" charset="0"/>
                        </a:rPr>
                        <a:t>for</a:t>
                      </a:r>
                      <a:r>
                        <a:rPr lang="en-US" sz="900" b="0" i="0" u="none" strike="noStrike" baseline="0" dirty="0" smtClean="0">
                          <a:solidFill>
                            <a:schemeClr val="tx1"/>
                          </a:solidFill>
                          <a:effectLst/>
                          <a:latin typeface="Calibri" panose="020F0502020204030204" pitchFamily="34" charset="0"/>
                        </a:rPr>
                        <a:t> developer productivity</a:t>
                      </a:r>
                    </a:p>
                  </a:txBody>
                  <a:tcPr marL="45720" marR="4572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900" b="0" i="0" u="none" strike="noStrike" dirty="0" smtClean="0">
                          <a:solidFill>
                            <a:schemeClr val="tx1"/>
                          </a:solidFill>
                          <a:effectLst/>
                          <a:latin typeface="Calibri" panose="020F0502020204030204" pitchFamily="34" charset="0"/>
                        </a:rPr>
                        <a:t>12</a:t>
                      </a:r>
                    </a:p>
                    <a:p>
                      <a:pPr marL="0" indent="0" algn="ctr" fontAlgn="b">
                        <a:buFont typeface="Wingdings" panose="05000000000000000000" pitchFamily="2" charset="2"/>
                        <a:buNone/>
                      </a:pPr>
                      <a:r>
                        <a:rPr lang="en-US" sz="900" b="0" i="0" u="none" strike="noStrike" dirty="0" smtClean="0">
                          <a:solidFill>
                            <a:schemeClr val="tx1"/>
                          </a:solidFill>
                          <a:effectLst/>
                          <a:latin typeface="Calibri" panose="020F0502020204030204" pitchFamily="34" charset="0"/>
                        </a:rPr>
                        <a:t>(+12 YoY)</a:t>
                      </a:r>
                      <a:endParaRPr lang="en-US" sz="900" b="0" i="0" u="none" strike="noStrike" dirty="0">
                        <a:solidFill>
                          <a:schemeClr val="tx1"/>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l" fontAlgn="b">
                        <a:buFont typeface="Wingdings" panose="05000000000000000000" pitchFamily="2" charset="2"/>
                        <a:buNone/>
                      </a:pPr>
                      <a:r>
                        <a:rPr lang="en-US" sz="900" b="1" i="0" u="none" strike="noStrike" dirty="0" smtClean="0">
                          <a:solidFill>
                            <a:schemeClr val="tx1"/>
                          </a:solidFill>
                          <a:effectLst/>
                          <a:latin typeface="Calibri" panose="020F0502020204030204" pitchFamily="34" charset="0"/>
                        </a:rPr>
                        <a:t>FTE:</a:t>
                      </a:r>
                      <a:r>
                        <a:rPr lang="en-US" sz="900" b="1" i="0" u="none" strike="noStrike" baseline="0" dirty="0" smtClean="0">
                          <a:solidFill>
                            <a:schemeClr val="tx1"/>
                          </a:solidFill>
                          <a:effectLst/>
                          <a:latin typeface="Calibri" panose="020F0502020204030204" pitchFamily="34" charset="0"/>
                        </a:rPr>
                        <a:t> </a:t>
                      </a:r>
                    </a:p>
                    <a:p>
                      <a:pPr marL="0" indent="0" algn="l" fontAlgn="b">
                        <a:buFont typeface="Wingdings" panose="05000000000000000000" pitchFamily="2" charset="2"/>
                        <a:buNone/>
                      </a:pPr>
                      <a:r>
                        <a:rPr lang="en-US" sz="900" b="0" i="0" u="none" strike="noStrike" baseline="0" dirty="0" smtClean="0">
                          <a:solidFill>
                            <a:schemeClr val="tx1"/>
                          </a:solidFill>
                          <a:effectLst/>
                          <a:latin typeface="Calibri" panose="020F0502020204030204" pitchFamily="34" charset="0"/>
                        </a:rPr>
                        <a:t>Ongoing net new - $0.79MM</a:t>
                      </a:r>
                    </a:p>
                    <a:p>
                      <a:pPr marL="0" indent="0" algn="l" fontAlgn="b">
                        <a:buFont typeface="Wingdings" panose="05000000000000000000" pitchFamily="2" charset="2"/>
                        <a:buNone/>
                      </a:pPr>
                      <a:endParaRPr lang="en-US" sz="900" b="0" i="0" u="none" strike="noStrike" baseline="0" dirty="0" smtClean="0">
                        <a:solidFill>
                          <a:schemeClr val="tx1"/>
                        </a:solidFill>
                        <a:effectLst/>
                        <a:latin typeface="Calibri" panose="020F0502020204030204" pitchFamily="34" charset="0"/>
                      </a:endParaRPr>
                    </a:p>
                    <a:p>
                      <a:pPr marL="0" indent="0" algn="l" fontAlgn="b">
                        <a:buFont typeface="Wingdings" panose="05000000000000000000" pitchFamily="2" charset="2"/>
                        <a:buNone/>
                      </a:pPr>
                      <a:r>
                        <a:rPr lang="en-US" sz="900" b="1" i="0" u="none" strike="noStrike" baseline="0" dirty="0" smtClean="0">
                          <a:solidFill>
                            <a:schemeClr val="tx1"/>
                          </a:solidFill>
                          <a:effectLst/>
                          <a:latin typeface="Calibri" panose="020F0502020204030204" pitchFamily="34" charset="0"/>
                        </a:rPr>
                        <a:t>Professional Services: </a:t>
                      </a:r>
                    </a:p>
                    <a:p>
                      <a:pPr marL="0" indent="0" algn="l" fontAlgn="b">
                        <a:buFont typeface="Wingdings" panose="05000000000000000000" pitchFamily="2" charset="2"/>
                        <a:buNone/>
                      </a:pPr>
                      <a:r>
                        <a:rPr lang="en-US" sz="900" b="0" i="0" u="none" strike="noStrike" baseline="0" dirty="0" smtClean="0">
                          <a:solidFill>
                            <a:schemeClr val="tx1"/>
                          </a:solidFill>
                          <a:effectLst/>
                          <a:latin typeface="Calibri" panose="020F0502020204030204" pitchFamily="34" charset="0"/>
                        </a:rPr>
                        <a:t>One time development - $1.60mm</a:t>
                      </a:r>
                    </a:p>
                    <a:p>
                      <a:pPr marL="0" indent="0" algn="l" fontAlgn="b">
                        <a:buFont typeface="Wingdings" panose="05000000000000000000" pitchFamily="2" charset="2"/>
                        <a:buNone/>
                      </a:pPr>
                      <a:r>
                        <a:rPr lang="en-US" sz="900" b="0" i="0" u="none" strike="noStrike" baseline="0" dirty="0" smtClean="0">
                          <a:solidFill>
                            <a:schemeClr val="tx1"/>
                          </a:solidFill>
                          <a:effectLst/>
                          <a:latin typeface="Calibri" panose="020F0502020204030204" pitchFamily="34" charset="0"/>
                        </a:rPr>
                        <a:t>One time consulting - $0.90mm</a:t>
                      </a:r>
                    </a:p>
                    <a:p>
                      <a:pPr marL="0" indent="0" algn="l" fontAlgn="b">
                        <a:buFont typeface="Wingdings" panose="05000000000000000000" pitchFamily="2" charset="2"/>
                        <a:buNone/>
                      </a:pPr>
                      <a:endParaRPr lang="en-US" sz="900" b="0" i="0" u="none" strike="noStrike" baseline="0" dirty="0" smtClean="0">
                        <a:solidFill>
                          <a:schemeClr val="tx1"/>
                        </a:solidFill>
                        <a:effectLst/>
                        <a:latin typeface="Calibri" panose="020F0502020204030204" pitchFamily="34" charset="0"/>
                      </a:endParaRPr>
                    </a:p>
                    <a:p>
                      <a:pPr marL="0" indent="0" algn="l" fontAlgn="b">
                        <a:buFont typeface="Wingdings" panose="05000000000000000000" pitchFamily="2" charset="2"/>
                        <a:buNone/>
                      </a:pPr>
                      <a:r>
                        <a:rPr lang="en-US" sz="900" b="1" i="0" u="none" strike="noStrike" baseline="0" dirty="0" smtClean="0">
                          <a:solidFill>
                            <a:schemeClr val="tx1"/>
                          </a:solidFill>
                          <a:effectLst/>
                          <a:latin typeface="Calibri" panose="020F0502020204030204" pitchFamily="34" charset="0"/>
                        </a:rPr>
                        <a:t>Software: </a:t>
                      </a:r>
                    </a:p>
                    <a:p>
                      <a:pPr marL="0" indent="0" algn="l" fontAlgn="b">
                        <a:buFont typeface="Wingdings" panose="05000000000000000000" pitchFamily="2" charset="2"/>
                        <a:buNone/>
                      </a:pPr>
                      <a:r>
                        <a:rPr lang="en-US" sz="900" b="0" i="0" u="none" strike="noStrike" baseline="0" dirty="0" smtClean="0">
                          <a:solidFill>
                            <a:schemeClr val="tx1"/>
                          </a:solidFill>
                          <a:effectLst/>
                          <a:latin typeface="Calibri" panose="020F0502020204030204" pitchFamily="34" charset="0"/>
                        </a:rPr>
                        <a:t>Ongoing net new - $1.00MM</a:t>
                      </a:r>
                    </a:p>
                    <a:p>
                      <a:pPr marL="0" indent="0" algn="l" fontAlgn="b">
                        <a:buFont typeface="Wingdings" panose="05000000000000000000" pitchFamily="2" charset="2"/>
                        <a:buNone/>
                      </a:pPr>
                      <a:endParaRPr lang="en-US" sz="900" b="0" i="0" u="none" strike="noStrike" baseline="0" dirty="0" smtClean="0">
                        <a:solidFill>
                          <a:schemeClr val="tx1"/>
                        </a:solidFill>
                        <a:effectLst/>
                        <a:latin typeface="Calibri" panose="020F0502020204030204" pitchFamily="34" charset="0"/>
                      </a:endParaRPr>
                    </a:p>
                    <a:p>
                      <a:pPr marL="0" indent="0" algn="l" fontAlgn="b">
                        <a:buFont typeface="Wingdings" panose="05000000000000000000" pitchFamily="2" charset="2"/>
                        <a:buNone/>
                      </a:pPr>
                      <a:r>
                        <a:rPr lang="en-US" sz="900" b="1" i="0" u="none" strike="noStrike" baseline="0" dirty="0" smtClean="0">
                          <a:solidFill>
                            <a:schemeClr val="tx1"/>
                          </a:solidFill>
                          <a:effectLst/>
                          <a:latin typeface="Calibri" panose="020F0502020204030204" pitchFamily="34" charset="0"/>
                        </a:rPr>
                        <a:t>Hardware: </a:t>
                      </a:r>
                    </a:p>
                    <a:p>
                      <a:pPr marL="0" indent="0" algn="l" fontAlgn="b">
                        <a:buFont typeface="Wingdings" panose="05000000000000000000" pitchFamily="2" charset="2"/>
                        <a:buNone/>
                      </a:pPr>
                      <a:r>
                        <a:rPr lang="en-US" sz="900" b="0" i="0" u="none" strike="noStrike" baseline="0" dirty="0" smtClean="0">
                          <a:solidFill>
                            <a:schemeClr val="tx1"/>
                          </a:solidFill>
                          <a:effectLst/>
                          <a:latin typeface="Calibri" panose="020F0502020204030204" pitchFamily="34" charset="0"/>
                        </a:rPr>
                        <a:t>One time net new - $1.20MM</a:t>
                      </a:r>
                    </a:p>
                    <a:p>
                      <a:pPr marL="0" indent="0" algn="l" fontAlgn="b">
                        <a:buFont typeface="Wingdings" panose="05000000000000000000" pitchFamily="2" charset="2"/>
                        <a:buNone/>
                      </a:pPr>
                      <a:endParaRPr lang="en-US" sz="900" b="1" i="0" u="none" strike="noStrike" baseline="0" dirty="0" smtClean="0">
                        <a:solidFill>
                          <a:schemeClr val="tx1"/>
                        </a:solidFill>
                        <a:effectLst/>
                        <a:latin typeface="Calibri" panose="020F0502020204030204" pitchFamily="34" charset="0"/>
                      </a:endParaRPr>
                    </a:p>
                    <a:p>
                      <a:pPr marL="0" indent="0" algn="l" fontAlgn="b">
                        <a:buFont typeface="Wingdings" panose="05000000000000000000" pitchFamily="2" charset="2"/>
                        <a:buNone/>
                      </a:pPr>
                      <a:r>
                        <a:rPr lang="en-US" sz="900" b="1" i="0" u="none" strike="noStrike" baseline="0" dirty="0" smtClean="0">
                          <a:solidFill>
                            <a:schemeClr val="tx1"/>
                          </a:solidFill>
                          <a:effectLst/>
                          <a:latin typeface="Calibri" panose="020F0502020204030204" pitchFamily="34" charset="0"/>
                        </a:rPr>
                        <a:t>Total: $5.49MM (NIE - $4.44MM)</a:t>
                      </a: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indent="-171450" algn="l" fontAlgn="b">
                        <a:buFont typeface="Arial" panose="020B0604020202020204" pitchFamily="34" charset="0"/>
                        <a:buChar char="•"/>
                      </a:pPr>
                      <a:r>
                        <a:rPr lang="en-US" sz="900" b="1" i="0" u="none" strike="noStrike" dirty="0" smtClean="0">
                          <a:solidFill>
                            <a:schemeClr val="tx1"/>
                          </a:solidFill>
                          <a:effectLst/>
                          <a:latin typeface="Calibri" panose="020F0502020204030204" pitchFamily="34" charset="0"/>
                        </a:rPr>
                        <a:t>Driving Developer Services</a:t>
                      </a:r>
                    </a:p>
                    <a:p>
                      <a:pPr marL="628650" lvl="1" indent="-171450" algn="l" fontAlgn="b">
                        <a:buFont typeface="Arial" panose="020B0604020202020204" pitchFamily="34" charset="0"/>
                        <a:buChar char="•"/>
                      </a:pPr>
                      <a:r>
                        <a:rPr lang="en-US" sz="900" b="0" i="0" u="none" strike="noStrike" dirty="0" smtClean="0">
                          <a:solidFill>
                            <a:schemeClr val="tx1"/>
                          </a:solidFill>
                          <a:effectLst/>
                          <a:latin typeface="Calibri" panose="020F0502020204030204" pitchFamily="34" charset="0"/>
                        </a:rPr>
                        <a:t>Increasing the breadth of managed services available for developers,</a:t>
                      </a:r>
                      <a:r>
                        <a:rPr lang="en-US" sz="900" b="0" i="0" u="none" strike="noStrike" baseline="0" dirty="0" smtClean="0">
                          <a:solidFill>
                            <a:schemeClr val="tx1"/>
                          </a:solidFill>
                          <a:effectLst/>
                          <a:latin typeface="Calibri" panose="020F0502020204030204" pitchFamily="34" charset="0"/>
                        </a:rPr>
                        <a:t> including niche / specialized provider-specific services</a:t>
                      </a:r>
                      <a:endParaRPr lang="en-US" sz="900" b="0" i="0" u="none" strike="noStrike" dirty="0" smtClean="0">
                        <a:solidFill>
                          <a:schemeClr val="tx1"/>
                        </a:solidFill>
                        <a:effectLst/>
                        <a:latin typeface="Calibri" panose="020F0502020204030204" pitchFamily="34" charset="0"/>
                      </a:endParaRPr>
                    </a:p>
                  </a:txBody>
                  <a:tcPr marL="45720" marR="4572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lvl="0" indent="0" algn="ctr" fontAlgn="b">
                        <a:buFont typeface="Arial" panose="020B0604020202020204" pitchFamily="34" charset="0"/>
                        <a:buNone/>
                      </a:pPr>
                      <a:r>
                        <a:rPr lang="en-US" sz="900" b="1" i="0" u="none" strike="noStrike" dirty="0" smtClean="0">
                          <a:solidFill>
                            <a:schemeClr val="tx1"/>
                          </a:solidFill>
                          <a:effectLst/>
                          <a:latin typeface="Calibri" panose="020F0502020204030204" pitchFamily="34" charset="0"/>
                        </a:rPr>
                        <a:t>DevOps, DNA, GTI, GCS</a:t>
                      </a:r>
                    </a:p>
                  </a:txBody>
                  <a:tcPr marL="45720" marR="4572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512047">
                <a:tc>
                  <a:txBody>
                    <a:bodyPr/>
                    <a:lstStyle/>
                    <a:p>
                      <a:pPr algn="l" fontAlgn="b"/>
                      <a:r>
                        <a:rPr lang="en-US" sz="1100" b="1" i="0" u="none" strike="noStrike" dirty="0" smtClean="0">
                          <a:solidFill>
                            <a:schemeClr val="tx1"/>
                          </a:solidFill>
                          <a:effectLst/>
                          <a:latin typeface="Calibri" panose="020F0502020204030204" pitchFamily="34" charset="0"/>
                        </a:rPr>
                        <a:t>Overall (Total)</a:t>
                      </a:r>
                      <a:endParaRPr lang="en-US" sz="1100" b="1" i="0" u="none" strike="noStrike" dirty="0">
                        <a:solidFill>
                          <a:schemeClr val="tx1"/>
                        </a:solidFill>
                        <a:effectLst/>
                        <a:latin typeface="Calibri" panose="020F050202020403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615300" rtl="0" eaLnBrk="1" fontAlgn="b" latinLnBrk="0" hangingPunct="1">
                        <a:lnSpc>
                          <a:spcPct val="100000"/>
                        </a:lnSpc>
                        <a:spcBef>
                          <a:spcPts val="0"/>
                        </a:spcBef>
                        <a:spcAft>
                          <a:spcPts val="0"/>
                        </a:spcAft>
                        <a:buClrTx/>
                        <a:buSzTx/>
                        <a:buFont typeface="Wingdings" panose="05000000000000000000" pitchFamily="2" charset="2"/>
                        <a:buNone/>
                        <a:tabLst/>
                        <a:defRPr/>
                      </a:pPr>
                      <a:endParaRPr lang="en-US" sz="1100" b="0" i="0" u="none" strike="noStrike" baseline="0" dirty="0" smtClean="0">
                        <a:solidFill>
                          <a:schemeClr val="tx1"/>
                        </a:solidFill>
                        <a:effectLst/>
                        <a:latin typeface="Calibri" panose="020F0502020204030204" pitchFamily="34" charset="0"/>
                      </a:endParaRPr>
                    </a:p>
                  </a:txBody>
                  <a:tcPr marL="45720" marR="4572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1100" b="1" i="0" u="none" strike="noStrike" dirty="0" smtClean="0">
                          <a:solidFill>
                            <a:schemeClr val="tx1"/>
                          </a:solidFill>
                          <a:effectLst/>
                          <a:latin typeface="Calibri" panose="020F0502020204030204" pitchFamily="34" charset="0"/>
                        </a:rPr>
                        <a:t>61 FTE</a:t>
                      </a:r>
                    </a:p>
                    <a:p>
                      <a:pPr marL="0" indent="0" algn="ctr" fontAlgn="b">
                        <a:buFont typeface="Wingdings" panose="05000000000000000000" pitchFamily="2" charset="2"/>
                        <a:buNone/>
                      </a:pPr>
                      <a:r>
                        <a:rPr lang="en-US" sz="900" b="0" i="0" u="none" strike="noStrike" dirty="0" smtClean="0">
                          <a:solidFill>
                            <a:schemeClr val="tx1"/>
                          </a:solidFill>
                          <a:effectLst/>
                          <a:latin typeface="Calibri" panose="020F0502020204030204" pitchFamily="34" charset="0"/>
                        </a:rPr>
                        <a:t>(+34 YoY)</a:t>
                      </a: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fontAlgn="b">
                        <a:buFont typeface="Wingdings" panose="05000000000000000000" pitchFamily="2" charset="2"/>
                        <a:buNone/>
                      </a:pPr>
                      <a:r>
                        <a:rPr lang="en-US" sz="1100" b="1" i="0" u="none" strike="noStrike" dirty="0" smtClean="0">
                          <a:solidFill>
                            <a:schemeClr val="tx1"/>
                          </a:solidFill>
                          <a:effectLst/>
                          <a:latin typeface="Calibri" panose="020F0502020204030204" pitchFamily="34" charset="0"/>
                        </a:rPr>
                        <a:t>$41.21MM (NIE - $35.62MM)</a:t>
                      </a: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l" fontAlgn="b">
                        <a:buFont typeface="Wingdings" panose="05000000000000000000" pitchFamily="2" charset="2"/>
                        <a:buNone/>
                      </a:pPr>
                      <a:endParaRPr lang="en-US" sz="900" b="0" i="0" u="none" strike="noStrike" dirty="0" smtClean="0">
                        <a:solidFill>
                          <a:schemeClr val="tx1"/>
                        </a:solidFill>
                        <a:effectLst/>
                        <a:latin typeface="Calibri" panose="020F0502020204030204" pitchFamily="34" charset="0"/>
                      </a:endParaRPr>
                    </a:p>
                  </a:txBody>
                  <a:tcPr marL="45720" marR="4572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171450" indent="-171450" algn="l" fontAlgn="b">
                        <a:buFont typeface="Wingdings" panose="05000000000000000000" pitchFamily="2" charset="2"/>
                        <a:buChar char="§"/>
                      </a:pPr>
                      <a:endParaRPr lang="en-US" sz="900" b="0" i="0" u="none" strike="noStrike" dirty="0" smtClean="0">
                        <a:solidFill>
                          <a:schemeClr val="tx1"/>
                        </a:solidFill>
                        <a:effectLst/>
                        <a:latin typeface="Calibri" panose="020F0502020204030204" pitchFamily="34" charset="0"/>
                      </a:endParaRPr>
                    </a:p>
                  </a:txBody>
                  <a:tcPr marL="45720" marR="4572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bl>
          </a:graphicData>
        </a:graphic>
      </p:graphicFrame>
    </p:spTree>
    <p:custDataLst>
      <p:tags r:id="rId1"/>
    </p:custDataLst>
    <p:extLst>
      <p:ext uri="{BB962C8B-B14F-4D97-AF65-F5344CB8AC3E}">
        <p14:creationId xmlns:p14="http://schemas.microsoft.com/office/powerpoint/2010/main" val="21249835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Private Cloud PAR Funding | Developer Plane</a:t>
            </a:r>
            <a:endParaRPr lang="en-US" dirty="0"/>
          </a:p>
        </p:txBody>
      </p:sp>
      <p:sp>
        <p:nvSpPr>
          <p:cNvPr id="5" name="Slide Number Placeholder 4"/>
          <p:cNvSpPr>
            <a:spLocks noGrp="1"/>
          </p:cNvSpPr>
          <p:nvPr>
            <p:ph type="sldNum" sz="quarter" idx="12"/>
          </p:nvPr>
        </p:nvSpPr>
        <p:spPr/>
        <p:txBody>
          <a:bodyPr/>
          <a:lstStyle/>
          <a:p>
            <a:fld id="{2C9B7369-8268-40EF-8ABE-64B84607BDBE}" type="slidenum">
              <a:rPr lang="en-US" smtClean="0">
                <a:solidFill>
                  <a:prstClr val="white"/>
                </a:solidFill>
              </a:rPr>
              <a:pPr/>
              <a:t>64</a:t>
            </a:fld>
            <a:endParaRPr lang="en-US" dirty="0">
              <a:solidFill>
                <a:prstClr val="white"/>
              </a:solidFill>
            </a:endParaRPr>
          </a:p>
        </p:txBody>
      </p:sp>
      <p:sp>
        <p:nvSpPr>
          <p:cNvPr id="8" name="TextBox 7"/>
          <p:cNvSpPr txBox="1"/>
          <p:nvPr/>
        </p:nvSpPr>
        <p:spPr>
          <a:xfrm>
            <a:off x="584200" y="1752600"/>
            <a:ext cx="10566400" cy="3108543"/>
          </a:xfrm>
          <a:prstGeom prst="rect">
            <a:avLst/>
          </a:prstGeom>
          <a:noFill/>
        </p:spPr>
        <p:txBody>
          <a:bodyPr wrap="square" rtlCol="0">
            <a:spAutoFit/>
          </a:bodyPr>
          <a:lstStyle/>
          <a:p>
            <a:pPr marL="285750" indent="-285750">
              <a:buFont typeface="Arial" charset="0"/>
              <a:buChar char="•"/>
            </a:pPr>
            <a:r>
              <a:rPr lang="en-US" sz="1400" b="1" dirty="0" smtClean="0">
                <a:solidFill>
                  <a:prstClr val="black"/>
                </a:solidFill>
              </a:rPr>
              <a:t>Hardware</a:t>
            </a:r>
            <a:r>
              <a:rPr lang="en-US" sz="1400" dirty="0" smtClean="0">
                <a:solidFill>
                  <a:prstClr val="black"/>
                </a:solidFill>
              </a:rPr>
              <a:t> costs are to ensure sufficient capacity is available to accommodate anticipated growth of use across Runtimes, Event Streaming, Database, and Search services.</a:t>
            </a:r>
          </a:p>
          <a:p>
            <a:pPr marL="742950" lvl="1" indent="-285750">
              <a:buFont typeface="Arial" charset="0"/>
              <a:buChar char="•"/>
            </a:pPr>
            <a:r>
              <a:rPr lang="en-US" sz="1400" dirty="0" smtClean="0">
                <a:solidFill>
                  <a:prstClr val="black"/>
                </a:solidFill>
              </a:rPr>
              <a:t>Establish an additional development environment to enable HA and DR of the existing development environment</a:t>
            </a:r>
          </a:p>
          <a:p>
            <a:pPr marL="285750" indent="-285750">
              <a:buFont typeface="Arial" charset="0"/>
              <a:buChar char="•"/>
            </a:pPr>
            <a:r>
              <a:rPr lang="en-US" sz="1400" b="1" dirty="0" smtClean="0">
                <a:solidFill>
                  <a:prstClr val="black"/>
                </a:solidFill>
              </a:rPr>
              <a:t>Software</a:t>
            </a:r>
            <a:r>
              <a:rPr lang="en-US" sz="1400" dirty="0" smtClean="0">
                <a:solidFill>
                  <a:prstClr val="black"/>
                </a:solidFill>
              </a:rPr>
              <a:t> costs include:</a:t>
            </a:r>
          </a:p>
          <a:p>
            <a:pPr marL="742950" lvl="1" indent="-285750">
              <a:buFont typeface="Arial" charset="0"/>
              <a:buChar char="•"/>
            </a:pPr>
            <a:r>
              <a:rPr lang="en-US" sz="1400" dirty="0" smtClean="0">
                <a:solidFill>
                  <a:prstClr val="black"/>
                </a:solidFill>
              </a:rPr>
              <a:t>Licensing of Pivotal Cloud Foundry, Confluent Kafka, Elastic Cloud Enterprise to accommodate anticipated growth</a:t>
            </a:r>
          </a:p>
          <a:p>
            <a:pPr marL="742950" lvl="1" indent="-285750">
              <a:buFont typeface="Arial" charset="0"/>
              <a:buChar char="•"/>
            </a:pPr>
            <a:r>
              <a:rPr lang="en-US" sz="1400" dirty="0" smtClean="0">
                <a:solidFill>
                  <a:prstClr val="black"/>
                </a:solidFill>
              </a:rPr>
              <a:t>Licensing of software needed to support Database as a Service</a:t>
            </a:r>
          </a:p>
          <a:p>
            <a:pPr marL="285750" indent="-285750">
              <a:buFont typeface="Arial" charset="0"/>
              <a:buChar char="•"/>
            </a:pPr>
            <a:r>
              <a:rPr lang="en-US" sz="1400" b="1" dirty="0" smtClean="0">
                <a:solidFill>
                  <a:prstClr val="black"/>
                </a:solidFill>
              </a:rPr>
              <a:t>Professional Services </a:t>
            </a:r>
            <a:r>
              <a:rPr lang="en-US" sz="1400" dirty="0" smtClean="0">
                <a:solidFill>
                  <a:prstClr val="black"/>
                </a:solidFill>
              </a:rPr>
              <a:t>include:</a:t>
            </a:r>
          </a:p>
          <a:p>
            <a:pPr marL="742950" lvl="1" indent="-285750">
              <a:buFont typeface="Arial" charset="0"/>
              <a:buChar char="•"/>
            </a:pPr>
            <a:r>
              <a:rPr lang="en-US" sz="1400" dirty="0" smtClean="0">
                <a:solidFill>
                  <a:prstClr val="black"/>
                </a:solidFill>
              </a:rPr>
              <a:t>Development of a developer portal and supporting pipelines to improve developer productivity</a:t>
            </a:r>
          </a:p>
          <a:p>
            <a:pPr marL="742950" lvl="1" indent="-285750">
              <a:buFont typeface="Arial" charset="0"/>
              <a:buChar char="•"/>
            </a:pPr>
            <a:r>
              <a:rPr lang="en-US" sz="1400" dirty="0" smtClean="0">
                <a:solidFill>
                  <a:prstClr val="black"/>
                </a:solidFill>
              </a:rPr>
              <a:t>Development of a training portal to aid in developer education and adoption</a:t>
            </a:r>
          </a:p>
          <a:p>
            <a:pPr marL="285750" indent="-285750">
              <a:buFont typeface="Arial" panose="020B0604020202020204" pitchFamily="34" charset="0"/>
              <a:buChar char="•"/>
            </a:pPr>
            <a:r>
              <a:rPr lang="en-US" sz="1400" b="1" dirty="0" smtClean="0">
                <a:solidFill>
                  <a:prstClr val="black"/>
                </a:solidFill>
              </a:rPr>
              <a:t>Training / Events</a:t>
            </a:r>
            <a:r>
              <a:rPr lang="en-US" sz="1400" dirty="0" smtClean="0">
                <a:solidFill>
                  <a:prstClr val="black"/>
                </a:solidFill>
              </a:rPr>
              <a:t> include:</a:t>
            </a:r>
          </a:p>
          <a:p>
            <a:pPr marL="742950" lvl="1" indent="-285750">
              <a:buFont typeface="Arial" panose="020B0604020202020204" pitchFamily="34" charset="0"/>
              <a:buChar char="•"/>
            </a:pPr>
            <a:r>
              <a:rPr lang="en-US" sz="1400" dirty="0" smtClean="0">
                <a:solidFill>
                  <a:prstClr val="black"/>
                </a:solidFill>
              </a:rPr>
              <a:t>Attending various events to educate people about and promote the program</a:t>
            </a:r>
          </a:p>
          <a:p>
            <a:pPr marL="742950" lvl="1" indent="-285750">
              <a:buFont typeface="Arial" panose="020B0604020202020204" pitchFamily="34" charset="0"/>
              <a:buChar char="•"/>
            </a:pPr>
            <a:r>
              <a:rPr lang="en-US" sz="1400" dirty="0" smtClean="0">
                <a:solidFill>
                  <a:prstClr val="black"/>
                </a:solidFill>
              </a:rPr>
              <a:t>Providing training / education events including leveraging external subject matter experts</a:t>
            </a:r>
          </a:p>
          <a:p>
            <a:pPr marL="285750" indent="-285750">
              <a:buFont typeface="Arial" panose="020B0604020202020204" pitchFamily="34" charset="0"/>
              <a:buChar char="•"/>
            </a:pPr>
            <a:r>
              <a:rPr lang="en-US" sz="1400" b="1" dirty="0" smtClean="0">
                <a:solidFill>
                  <a:prstClr val="black"/>
                </a:solidFill>
              </a:rPr>
              <a:t>FTE</a:t>
            </a:r>
            <a:r>
              <a:rPr lang="en-US" sz="1400" dirty="0" smtClean="0">
                <a:solidFill>
                  <a:prstClr val="black"/>
                </a:solidFill>
              </a:rPr>
              <a:t> increase to ensure sufficient levels of resources to provide engineering as well as support capacity</a:t>
            </a:r>
          </a:p>
          <a:p>
            <a:pPr lvl="1"/>
            <a:endParaRPr lang="en-US" sz="1400" dirty="0">
              <a:solidFill>
                <a:prstClr val="black"/>
              </a:solidFill>
            </a:endParaRPr>
          </a:p>
        </p:txBody>
      </p:sp>
    </p:spTree>
    <p:custDataLst>
      <p:tags r:id="rId1"/>
    </p:custDataLst>
    <p:extLst>
      <p:ext uri="{BB962C8B-B14F-4D97-AF65-F5344CB8AC3E}">
        <p14:creationId xmlns:p14="http://schemas.microsoft.com/office/powerpoint/2010/main" val="39867708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Private Cloud PAR Funding | Control &amp; Operational Plane</a:t>
            </a:r>
            <a:endParaRPr lang="en-US" dirty="0"/>
          </a:p>
        </p:txBody>
      </p:sp>
      <p:sp>
        <p:nvSpPr>
          <p:cNvPr id="5" name="Slide Number Placeholder 4"/>
          <p:cNvSpPr>
            <a:spLocks noGrp="1"/>
          </p:cNvSpPr>
          <p:nvPr>
            <p:ph type="sldNum" sz="quarter" idx="12"/>
          </p:nvPr>
        </p:nvSpPr>
        <p:spPr/>
        <p:txBody>
          <a:bodyPr/>
          <a:lstStyle/>
          <a:p>
            <a:fld id="{2C9B7369-8268-40EF-8ABE-64B84607BDBE}" type="slidenum">
              <a:rPr lang="en-US" smtClean="0">
                <a:solidFill>
                  <a:prstClr val="white"/>
                </a:solidFill>
              </a:rPr>
              <a:pPr/>
              <a:t>65</a:t>
            </a:fld>
            <a:endParaRPr lang="en-US" dirty="0">
              <a:solidFill>
                <a:prstClr val="white"/>
              </a:solidFill>
            </a:endParaRPr>
          </a:p>
        </p:txBody>
      </p:sp>
      <p:sp>
        <p:nvSpPr>
          <p:cNvPr id="8" name="TextBox 7"/>
          <p:cNvSpPr txBox="1"/>
          <p:nvPr/>
        </p:nvSpPr>
        <p:spPr>
          <a:xfrm>
            <a:off x="584200" y="1752600"/>
            <a:ext cx="10566400" cy="2677656"/>
          </a:xfrm>
          <a:prstGeom prst="rect">
            <a:avLst/>
          </a:prstGeom>
          <a:noFill/>
        </p:spPr>
        <p:txBody>
          <a:bodyPr wrap="square" rtlCol="0">
            <a:spAutoFit/>
          </a:bodyPr>
          <a:lstStyle/>
          <a:p>
            <a:pPr marL="285750" indent="-285750">
              <a:buFont typeface="Arial" charset="0"/>
              <a:buChar char="•"/>
            </a:pPr>
            <a:r>
              <a:rPr lang="en-US" sz="1400" b="1" dirty="0" smtClean="0">
                <a:solidFill>
                  <a:prstClr val="black"/>
                </a:solidFill>
              </a:rPr>
              <a:t>Hardware</a:t>
            </a:r>
            <a:r>
              <a:rPr lang="en-US" sz="1400" dirty="0" smtClean="0">
                <a:solidFill>
                  <a:prstClr val="black"/>
                </a:solidFill>
              </a:rPr>
              <a:t> costs are to ensure operational excellence of the private cloud</a:t>
            </a:r>
          </a:p>
          <a:p>
            <a:pPr marL="742950" lvl="1" indent="-285750">
              <a:buFont typeface="Arial" charset="0"/>
              <a:buChar char="•"/>
            </a:pPr>
            <a:r>
              <a:rPr lang="en-US" sz="1400" dirty="0">
                <a:solidFill>
                  <a:prstClr val="black"/>
                </a:solidFill>
              </a:rPr>
              <a:t>A</a:t>
            </a:r>
            <a:r>
              <a:rPr lang="en-US" sz="1400" dirty="0" smtClean="0">
                <a:solidFill>
                  <a:prstClr val="black"/>
                </a:solidFill>
              </a:rPr>
              <a:t>dditional infrastructure hardware such as networking equipment to support increased adoption and use cases</a:t>
            </a:r>
          </a:p>
          <a:p>
            <a:pPr marL="285750" indent="-285750">
              <a:buFont typeface="Arial" charset="0"/>
              <a:buChar char="•"/>
            </a:pPr>
            <a:r>
              <a:rPr lang="en-US" sz="1400" b="1" dirty="0" smtClean="0">
                <a:solidFill>
                  <a:prstClr val="black"/>
                </a:solidFill>
              </a:rPr>
              <a:t>Software</a:t>
            </a:r>
            <a:r>
              <a:rPr lang="en-US" sz="1400" dirty="0" smtClean="0">
                <a:solidFill>
                  <a:prstClr val="black"/>
                </a:solidFill>
              </a:rPr>
              <a:t> costs include:</a:t>
            </a:r>
          </a:p>
          <a:p>
            <a:pPr marL="742950" lvl="1" indent="-285750">
              <a:buFont typeface="Arial" charset="0"/>
              <a:buChar char="•"/>
            </a:pPr>
            <a:r>
              <a:rPr lang="en-US" sz="1400" dirty="0" smtClean="0">
                <a:solidFill>
                  <a:prstClr val="black"/>
                </a:solidFill>
              </a:rPr>
              <a:t>Licensing of software needed to implement Control plane features</a:t>
            </a:r>
          </a:p>
          <a:p>
            <a:pPr marL="1200150" lvl="2" indent="-285750">
              <a:buFont typeface="Arial" charset="0"/>
              <a:buChar char="•"/>
            </a:pPr>
            <a:r>
              <a:rPr lang="en-US" sz="1400" dirty="0" smtClean="0">
                <a:solidFill>
                  <a:prstClr val="black"/>
                </a:solidFill>
              </a:rPr>
              <a:t>May be introduction of new software or increase licensing costs of existing solutions</a:t>
            </a:r>
          </a:p>
          <a:p>
            <a:pPr marL="742950" lvl="1" indent="-285750">
              <a:buFont typeface="Arial" charset="0"/>
              <a:buChar char="•"/>
            </a:pPr>
            <a:r>
              <a:rPr lang="en-US" sz="1400" dirty="0" smtClean="0">
                <a:solidFill>
                  <a:prstClr val="black"/>
                </a:solidFill>
              </a:rPr>
              <a:t>Licensing of software needed to implement Operational plane features</a:t>
            </a:r>
          </a:p>
          <a:p>
            <a:pPr marL="1200150" lvl="2" indent="-285750">
              <a:buFont typeface="Arial" charset="0"/>
              <a:buChar char="•"/>
            </a:pPr>
            <a:r>
              <a:rPr lang="en-US" sz="1400" dirty="0" smtClean="0">
                <a:solidFill>
                  <a:prstClr val="black"/>
                </a:solidFill>
              </a:rPr>
              <a:t>May be introduction of new software or increase licensing costs of existing solutions</a:t>
            </a:r>
          </a:p>
          <a:p>
            <a:pPr marL="285750" indent="-285750">
              <a:buFont typeface="Arial" charset="0"/>
              <a:buChar char="•"/>
            </a:pPr>
            <a:r>
              <a:rPr lang="en-US" sz="1400" b="1" dirty="0" smtClean="0">
                <a:solidFill>
                  <a:prstClr val="black"/>
                </a:solidFill>
              </a:rPr>
              <a:t>Professional Services </a:t>
            </a:r>
            <a:r>
              <a:rPr lang="en-US" sz="1400" dirty="0" smtClean="0">
                <a:solidFill>
                  <a:prstClr val="black"/>
                </a:solidFill>
              </a:rPr>
              <a:t>include:</a:t>
            </a:r>
          </a:p>
          <a:p>
            <a:pPr marL="742950" lvl="1" indent="-285750">
              <a:buFont typeface="Arial" charset="0"/>
              <a:buChar char="•"/>
            </a:pPr>
            <a:r>
              <a:rPr lang="en-US" sz="1400" dirty="0" smtClean="0">
                <a:solidFill>
                  <a:prstClr val="black"/>
                </a:solidFill>
              </a:rPr>
              <a:t>Subject matter experts to provide assessments and guidance on Control and Operational plane implementations</a:t>
            </a:r>
          </a:p>
          <a:p>
            <a:pPr marL="742950" lvl="1" indent="-285750">
              <a:buFont typeface="Arial" charset="0"/>
              <a:buChar char="•"/>
            </a:pPr>
            <a:r>
              <a:rPr lang="en-US" sz="1400" dirty="0" smtClean="0">
                <a:solidFill>
                  <a:prstClr val="black"/>
                </a:solidFill>
              </a:rPr>
              <a:t>Support the development of Control and Operational plane implementations</a:t>
            </a:r>
          </a:p>
          <a:p>
            <a:pPr marL="285750" indent="-285750">
              <a:buFont typeface="Arial" charset="0"/>
              <a:buChar char="•"/>
            </a:pPr>
            <a:r>
              <a:rPr lang="en-US" sz="1400" b="1" dirty="0" smtClean="0">
                <a:solidFill>
                  <a:prstClr val="black"/>
                </a:solidFill>
              </a:rPr>
              <a:t>FTE</a:t>
            </a:r>
            <a:r>
              <a:rPr lang="en-US" sz="1400" dirty="0" smtClean="0">
                <a:solidFill>
                  <a:prstClr val="black"/>
                </a:solidFill>
              </a:rPr>
              <a:t> increase to ensure sufficient levels of resources to provide engineering and operational capacity</a:t>
            </a:r>
          </a:p>
          <a:p>
            <a:pPr marL="742950" lvl="1" indent="-285750">
              <a:buFont typeface="Arial" charset="0"/>
              <a:buChar char="•"/>
            </a:pPr>
            <a:endParaRPr lang="en-US" sz="1400" dirty="0">
              <a:solidFill>
                <a:prstClr val="black"/>
              </a:solidFill>
            </a:endParaRPr>
          </a:p>
        </p:txBody>
      </p:sp>
    </p:spTree>
    <p:custDataLst>
      <p:tags r:id="rId1"/>
    </p:custDataLst>
    <p:extLst>
      <p:ext uri="{BB962C8B-B14F-4D97-AF65-F5344CB8AC3E}">
        <p14:creationId xmlns:p14="http://schemas.microsoft.com/office/powerpoint/2010/main" val="2139376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Public Cloud PAR Funding | Developer Plane</a:t>
            </a:r>
            <a:endParaRPr lang="en-US" dirty="0"/>
          </a:p>
        </p:txBody>
      </p:sp>
      <p:sp>
        <p:nvSpPr>
          <p:cNvPr id="5" name="Slide Number Placeholder 4"/>
          <p:cNvSpPr>
            <a:spLocks noGrp="1"/>
          </p:cNvSpPr>
          <p:nvPr>
            <p:ph type="sldNum" sz="quarter" idx="12"/>
          </p:nvPr>
        </p:nvSpPr>
        <p:spPr/>
        <p:txBody>
          <a:bodyPr/>
          <a:lstStyle/>
          <a:p>
            <a:fld id="{2C9B7369-8268-40EF-8ABE-64B84607BDBE}" type="slidenum">
              <a:rPr lang="en-US" smtClean="0">
                <a:solidFill>
                  <a:prstClr val="white"/>
                </a:solidFill>
              </a:rPr>
              <a:pPr/>
              <a:t>66</a:t>
            </a:fld>
            <a:endParaRPr lang="en-US" dirty="0">
              <a:solidFill>
                <a:prstClr val="white"/>
              </a:solidFill>
            </a:endParaRPr>
          </a:p>
        </p:txBody>
      </p:sp>
      <p:sp>
        <p:nvSpPr>
          <p:cNvPr id="8" name="TextBox 7"/>
          <p:cNvSpPr txBox="1"/>
          <p:nvPr/>
        </p:nvSpPr>
        <p:spPr>
          <a:xfrm>
            <a:off x="584200" y="1752600"/>
            <a:ext cx="10566400" cy="3970318"/>
          </a:xfrm>
          <a:prstGeom prst="rect">
            <a:avLst/>
          </a:prstGeom>
          <a:noFill/>
        </p:spPr>
        <p:txBody>
          <a:bodyPr wrap="square" rtlCol="0">
            <a:spAutoFit/>
          </a:bodyPr>
          <a:lstStyle/>
          <a:p>
            <a:pPr marL="285750" indent="-285750">
              <a:buFont typeface="Arial" charset="0"/>
              <a:buChar char="•"/>
            </a:pPr>
            <a:r>
              <a:rPr lang="en-US" sz="1400" b="1" dirty="0" smtClean="0">
                <a:solidFill>
                  <a:prstClr val="black"/>
                </a:solidFill>
              </a:rPr>
              <a:t>Hardware</a:t>
            </a:r>
            <a:r>
              <a:rPr lang="en-US" sz="1400" dirty="0" smtClean="0">
                <a:solidFill>
                  <a:prstClr val="black"/>
                </a:solidFill>
              </a:rPr>
              <a:t> costs are not applicable, as the Cloud Service Provider is responsible for the hardware</a:t>
            </a:r>
          </a:p>
          <a:p>
            <a:pPr marL="285750" indent="-285750">
              <a:buFont typeface="Arial" charset="0"/>
              <a:buChar char="•"/>
            </a:pPr>
            <a:r>
              <a:rPr lang="en-US" sz="1400" b="1" dirty="0" smtClean="0">
                <a:solidFill>
                  <a:prstClr val="black"/>
                </a:solidFill>
              </a:rPr>
              <a:t>Software</a:t>
            </a:r>
            <a:r>
              <a:rPr lang="en-US" sz="1400" dirty="0" smtClean="0">
                <a:solidFill>
                  <a:prstClr val="black"/>
                </a:solidFill>
              </a:rPr>
              <a:t> costs include:</a:t>
            </a:r>
          </a:p>
          <a:p>
            <a:pPr marL="742950" lvl="1" indent="-285750">
              <a:buFont typeface="Arial" charset="0"/>
              <a:buChar char="•"/>
            </a:pPr>
            <a:r>
              <a:rPr lang="en-US" sz="1400" dirty="0" smtClean="0">
                <a:solidFill>
                  <a:prstClr val="black"/>
                </a:solidFill>
              </a:rPr>
              <a:t>Continuous Integration / Continuous Delivery (CI/CD) </a:t>
            </a:r>
            <a:r>
              <a:rPr lang="mr-IN" sz="1400" dirty="0" smtClean="0">
                <a:solidFill>
                  <a:prstClr val="black"/>
                </a:solidFill>
              </a:rPr>
              <a:t>–</a:t>
            </a:r>
            <a:r>
              <a:rPr lang="en-US" sz="1400" dirty="0" smtClean="0">
                <a:solidFill>
                  <a:prstClr val="black"/>
                </a:solidFill>
              </a:rPr>
              <a:t> Jenkins or equivalent</a:t>
            </a:r>
          </a:p>
          <a:p>
            <a:pPr marL="742950" lvl="1" indent="-285750">
              <a:buFont typeface="Arial" charset="0"/>
              <a:buChar char="•"/>
            </a:pPr>
            <a:r>
              <a:rPr lang="en-US" sz="1400" dirty="0" smtClean="0">
                <a:solidFill>
                  <a:prstClr val="black"/>
                </a:solidFill>
              </a:rPr>
              <a:t>Configuration Management </a:t>
            </a:r>
            <a:r>
              <a:rPr lang="mr-IN" sz="1400" dirty="0" smtClean="0">
                <a:solidFill>
                  <a:prstClr val="black"/>
                </a:solidFill>
              </a:rPr>
              <a:t>–</a:t>
            </a:r>
            <a:r>
              <a:rPr lang="en-US" sz="1400" dirty="0" smtClean="0">
                <a:solidFill>
                  <a:prstClr val="black"/>
                </a:solidFill>
              </a:rPr>
              <a:t> </a:t>
            </a:r>
            <a:r>
              <a:rPr lang="en-US" sz="1400" dirty="0" err="1" smtClean="0">
                <a:solidFill>
                  <a:prstClr val="black"/>
                </a:solidFill>
              </a:rPr>
              <a:t>Ansible</a:t>
            </a:r>
            <a:r>
              <a:rPr lang="en-US" sz="1400" dirty="0" smtClean="0">
                <a:solidFill>
                  <a:prstClr val="black"/>
                </a:solidFill>
              </a:rPr>
              <a:t> Tower or equivalent</a:t>
            </a:r>
          </a:p>
          <a:p>
            <a:pPr marL="742950" lvl="1" indent="-285750">
              <a:buFont typeface="Arial" charset="0"/>
              <a:buChar char="•"/>
            </a:pPr>
            <a:r>
              <a:rPr lang="en-US" sz="1400" dirty="0" smtClean="0">
                <a:solidFill>
                  <a:prstClr val="black"/>
                </a:solidFill>
              </a:rPr>
              <a:t>Source Code Repository </a:t>
            </a:r>
            <a:r>
              <a:rPr lang="mr-IN" sz="1400" dirty="0" smtClean="0">
                <a:solidFill>
                  <a:prstClr val="black"/>
                </a:solidFill>
              </a:rPr>
              <a:t>–</a:t>
            </a:r>
            <a:r>
              <a:rPr lang="en-US" sz="1400" dirty="0" smtClean="0">
                <a:solidFill>
                  <a:prstClr val="black"/>
                </a:solidFill>
              </a:rPr>
              <a:t> </a:t>
            </a:r>
            <a:r>
              <a:rPr lang="en-US" sz="1400" dirty="0" err="1" smtClean="0">
                <a:solidFill>
                  <a:prstClr val="black"/>
                </a:solidFill>
              </a:rPr>
              <a:t>Github</a:t>
            </a:r>
            <a:r>
              <a:rPr lang="en-US" sz="1400" dirty="0" smtClean="0">
                <a:solidFill>
                  <a:prstClr val="black"/>
                </a:solidFill>
              </a:rPr>
              <a:t> Enterprise</a:t>
            </a:r>
          </a:p>
          <a:p>
            <a:pPr marL="742950" lvl="1" indent="-285750">
              <a:buFont typeface="Arial" charset="0"/>
              <a:buChar char="•"/>
            </a:pPr>
            <a:r>
              <a:rPr lang="en-US" sz="1400" dirty="0" smtClean="0">
                <a:solidFill>
                  <a:prstClr val="black"/>
                </a:solidFill>
              </a:rPr>
              <a:t>Artifact Repository </a:t>
            </a:r>
            <a:r>
              <a:rPr lang="mr-IN" sz="1400" dirty="0" smtClean="0">
                <a:solidFill>
                  <a:prstClr val="black"/>
                </a:solidFill>
              </a:rPr>
              <a:t>–</a:t>
            </a:r>
            <a:r>
              <a:rPr lang="en-US" sz="1400" dirty="0" smtClean="0">
                <a:solidFill>
                  <a:prstClr val="black"/>
                </a:solidFill>
              </a:rPr>
              <a:t> </a:t>
            </a:r>
            <a:r>
              <a:rPr lang="en-US" sz="1400" dirty="0" err="1" smtClean="0">
                <a:solidFill>
                  <a:prstClr val="black"/>
                </a:solidFill>
              </a:rPr>
              <a:t>Artifactory</a:t>
            </a:r>
            <a:r>
              <a:rPr lang="en-US" sz="1400" dirty="0" smtClean="0">
                <a:solidFill>
                  <a:prstClr val="black"/>
                </a:solidFill>
              </a:rPr>
              <a:t> or equivalent</a:t>
            </a:r>
          </a:p>
          <a:p>
            <a:pPr marL="742950" lvl="1" indent="-285750">
              <a:buFont typeface="Arial" charset="0"/>
              <a:buChar char="•"/>
            </a:pPr>
            <a:r>
              <a:rPr lang="en-US" sz="1400" dirty="0" smtClean="0">
                <a:solidFill>
                  <a:prstClr val="black"/>
                </a:solidFill>
              </a:rPr>
              <a:t>API Gateway </a:t>
            </a:r>
            <a:r>
              <a:rPr lang="mr-IN" sz="1400" dirty="0" smtClean="0">
                <a:solidFill>
                  <a:prstClr val="black"/>
                </a:solidFill>
              </a:rPr>
              <a:t>–</a:t>
            </a:r>
            <a:r>
              <a:rPr lang="en-US" sz="1400" dirty="0" smtClean="0">
                <a:solidFill>
                  <a:prstClr val="black"/>
                </a:solidFill>
              </a:rPr>
              <a:t> </a:t>
            </a:r>
            <a:r>
              <a:rPr lang="en-US" sz="1400" dirty="0" err="1" smtClean="0">
                <a:solidFill>
                  <a:prstClr val="black"/>
                </a:solidFill>
              </a:rPr>
              <a:t>Apigee</a:t>
            </a:r>
            <a:r>
              <a:rPr lang="en-US" sz="1400" dirty="0" smtClean="0">
                <a:solidFill>
                  <a:prstClr val="black"/>
                </a:solidFill>
              </a:rPr>
              <a:t> or equivalent</a:t>
            </a:r>
          </a:p>
          <a:p>
            <a:pPr marL="285750" indent="-285750">
              <a:buFont typeface="Arial" charset="0"/>
              <a:buChar char="•"/>
            </a:pPr>
            <a:r>
              <a:rPr lang="en-US" sz="1400" b="1" dirty="0" smtClean="0">
                <a:solidFill>
                  <a:prstClr val="black"/>
                </a:solidFill>
              </a:rPr>
              <a:t>Professional Services </a:t>
            </a:r>
            <a:r>
              <a:rPr lang="en-US" sz="1400" dirty="0" smtClean="0">
                <a:solidFill>
                  <a:prstClr val="black"/>
                </a:solidFill>
              </a:rPr>
              <a:t>include:</a:t>
            </a:r>
          </a:p>
          <a:p>
            <a:pPr marL="742950" lvl="1" indent="-285750">
              <a:buFont typeface="Arial" charset="0"/>
              <a:buChar char="•"/>
            </a:pPr>
            <a:r>
              <a:rPr lang="en-US" sz="1400" dirty="0" smtClean="0">
                <a:solidFill>
                  <a:prstClr val="black"/>
                </a:solidFill>
              </a:rPr>
              <a:t>80% - System integrators to enhance the application pipeline for new services (as per roadmap). This may include Sourced, O#, etc.</a:t>
            </a:r>
          </a:p>
          <a:p>
            <a:pPr marL="742950" lvl="1" indent="-285750">
              <a:buFont typeface="Arial" charset="0"/>
              <a:buChar char="•"/>
            </a:pPr>
            <a:r>
              <a:rPr lang="en-US" sz="1400" dirty="0" smtClean="0">
                <a:solidFill>
                  <a:prstClr val="black"/>
                </a:solidFill>
              </a:rPr>
              <a:t>20% - Cloud Service Provider professional services for guidance and assessments (AWS, Azure, and GCP)</a:t>
            </a:r>
          </a:p>
          <a:p>
            <a:pPr marL="285750" indent="-285750">
              <a:buFont typeface="Arial" charset="0"/>
              <a:buChar char="•"/>
            </a:pPr>
            <a:r>
              <a:rPr lang="en-US" sz="1400" b="1" dirty="0" smtClean="0">
                <a:solidFill>
                  <a:prstClr val="black"/>
                </a:solidFill>
              </a:rPr>
              <a:t>Consumption</a:t>
            </a:r>
            <a:r>
              <a:rPr lang="en-US" sz="1400" dirty="0" smtClean="0">
                <a:solidFill>
                  <a:prstClr val="black"/>
                </a:solidFill>
              </a:rPr>
              <a:t> accounts for the Cloud Service Provider service costs (estimated at 1.5X of the current monthly run rate incurred by application teams), which will be charged back to the users</a:t>
            </a:r>
          </a:p>
          <a:p>
            <a:pPr marL="285750" indent="-285750">
              <a:buFont typeface="Arial" charset="0"/>
              <a:buChar char="•"/>
            </a:pPr>
            <a:r>
              <a:rPr lang="en-US" sz="1400" b="1" dirty="0" smtClean="0">
                <a:solidFill>
                  <a:prstClr val="black"/>
                </a:solidFill>
              </a:rPr>
              <a:t>FTE </a:t>
            </a:r>
            <a:r>
              <a:rPr lang="en-US" sz="1400" dirty="0" smtClean="0">
                <a:solidFill>
                  <a:prstClr val="black"/>
                </a:solidFill>
              </a:rPr>
              <a:t>includes the following teams (at an estimated salary of $150,000):</a:t>
            </a:r>
          </a:p>
          <a:p>
            <a:pPr marL="742950" lvl="1" indent="-285750">
              <a:buFont typeface="Arial" charset="0"/>
              <a:buChar char="•"/>
            </a:pPr>
            <a:r>
              <a:rPr lang="en-US" sz="1400" dirty="0" smtClean="0">
                <a:solidFill>
                  <a:prstClr val="black"/>
                </a:solidFill>
              </a:rPr>
              <a:t>Internal “Professional Services” to gather customer requirements and integrate / onboard them to the platform</a:t>
            </a:r>
          </a:p>
          <a:p>
            <a:pPr marL="742950" lvl="1" indent="-285750">
              <a:buFont typeface="Arial" charset="0"/>
              <a:buChar char="•"/>
            </a:pPr>
            <a:r>
              <a:rPr lang="en-US" sz="1400" dirty="0" smtClean="0">
                <a:solidFill>
                  <a:prstClr val="black"/>
                </a:solidFill>
              </a:rPr>
              <a:t>Adoption to guide customers through the Exception Process</a:t>
            </a:r>
          </a:p>
          <a:p>
            <a:pPr marL="742950" lvl="1" indent="-285750">
              <a:buFont typeface="Arial" charset="0"/>
              <a:buChar char="•"/>
            </a:pPr>
            <a:r>
              <a:rPr lang="en-US" sz="1400" dirty="0" smtClean="0">
                <a:solidFill>
                  <a:prstClr val="black"/>
                </a:solidFill>
              </a:rPr>
              <a:t>Platform Engineers / Site Reliability Engineers to build and enhance the platform for new services (as per roadmap)</a:t>
            </a:r>
          </a:p>
          <a:p>
            <a:pPr marL="742950" lvl="1" indent="-285750">
              <a:buFont typeface="Arial" charset="0"/>
              <a:buChar char="•"/>
            </a:pPr>
            <a:endParaRPr lang="en-US" sz="1400" dirty="0">
              <a:solidFill>
                <a:prstClr val="black"/>
              </a:solidFill>
            </a:endParaRPr>
          </a:p>
        </p:txBody>
      </p:sp>
    </p:spTree>
    <p:custDataLst>
      <p:tags r:id="rId1"/>
    </p:custDataLst>
    <p:extLst>
      <p:ext uri="{BB962C8B-B14F-4D97-AF65-F5344CB8AC3E}">
        <p14:creationId xmlns:p14="http://schemas.microsoft.com/office/powerpoint/2010/main" val="12135930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Public Cloud PAR Funding | Control Plane</a:t>
            </a:r>
            <a:endParaRPr lang="en-US" dirty="0"/>
          </a:p>
        </p:txBody>
      </p:sp>
      <p:sp>
        <p:nvSpPr>
          <p:cNvPr id="5" name="Slide Number Placeholder 4"/>
          <p:cNvSpPr>
            <a:spLocks noGrp="1"/>
          </p:cNvSpPr>
          <p:nvPr>
            <p:ph type="sldNum" sz="quarter" idx="12"/>
          </p:nvPr>
        </p:nvSpPr>
        <p:spPr/>
        <p:txBody>
          <a:bodyPr/>
          <a:lstStyle/>
          <a:p>
            <a:fld id="{2C9B7369-8268-40EF-8ABE-64B84607BDBE}" type="slidenum">
              <a:rPr lang="en-US" smtClean="0">
                <a:solidFill>
                  <a:prstClr val="white"/>
                </a:solidFill>
              </a:rPr>
              <a:pPr/>
              <a:t>67</a:t>
            </a:fld>
            <a:endParaRPr lang="en-US" dirty="0">
              <a:solidFill>
                <a:prstClr val="white"/>
              </a:solidFill>
            </a:endParaRPr>
          </a:p>
        </p:txBody>
      </p:sp>
      <p:sp>
        <p:nvSpPr>
          <p:cNvPr id="8" name="TextBox 7"/>
          <p:cNvSpPr txBox="1"/>
          <p:nvPr/>
        </p:nvSpPr>
        <p:spPr>
          <a:xfrm>
            <a:off x="584200" y="1752600"/>
            <a:ext cx="10566400" cy="4832092"/>
          </a:xfrm>
          <a:prstGeom prst="rect">
            <a:avLst/>
          </a:prstGeom>
          <a:noFill/>
        </p:spPr>
        <p:txBody>
          <a:bodyPr wrap="square" rtlCol="0">
            <a:spAutoFit/>
          </a:bodyPr>
          <a:lstStyle/>
          <a:p>
            <a:pPr marL="285750" indent="-285750">
              <a:buFont typeface="Arial" charset="0"/>
              <a:buChar char="•"/>
            </a:pPr>
            <a:r>
              <a:rPr lang="en-US" sz="1400" b="1" dirty="0" smtClean="0">
                <a:solidFill>
                  <a:prstClr val="black"/>
                </a:solidFill>
              </a:rPr>
              <a:t>Hardware</a:t>
            </a:r>
            <a:r>
              <a:rPr lang="en-US" sz="1400" dirty="0" smtClean="0">
                <a:solidFill>
                  <a:prstClr val="black"/>
                </a:solidFill>
              </a:rPr>
              <a:t> costs are not applicable, as the Cloud Service Provider is responsible for the hardware</a:t>
            </a:r>
          </a:p>
          <a:p>
            <a:pPr marL="285750" indent="-285750">
              <a:buFont typeface="Arial" charset="0"/>
              <a:buChar char="•"/>
            </a:pPr>
            <a:r>
              <a:rPr lang="en-US" sz="1400" b="1" dirty="0" smtClean="0">
                <a:solidFill>
                  <a:prstClr val="black"/>
                </a:solidFill>
              </a:rPr>
              <a:t>Software</a:t>
            </a:r>
            <a:r>
              <a:rPr lang="en-US" sz="1400" dirty="0" smtClean="0">
                <a:solidFill>
                  <a:prstClr val="black"/>
                </a:solidFill>
              </a:rPr>
              <a:t> costs include:</a:t>
            </a:r>
          </a:p>
          <a:p>
            <a:pPr marL="742950" lvl="1" indent="-285750">
              <a:buFont typeface="Arial" charset="0"/>
              <a:buChar char="•"/>
            </a:pPr>
            <a:r>
              <a:rPr lang="en-US" sz="1400" dirty="0" smtClean="0">
                <a:solidFill>
                  <a:prstClr val="black"/>
                </a:solidFill>
              </a:rPr>
              <a:t>Compliance and Vulnerability Scanning </a:t>
            </a:r>
            <a:r>
              <a:rPr lang="mr-IN" sz="1400" dirty="0" smtClean="0">
                <a:solidFill>
                  <a:prstClr val="black"/>
                </a:solidFill>
              </a:rPr>
              <a:t>–</a:t>
            </a:r>
            <a:r>
              <a:rPr lang="en-US" sz="1400" dirty="0" smtClean="0">
                <a:solidFill>
                  <a:prstClr val="black"/>
                </a:solidFill>
              </a:rPr>
              <a:t> Tenable Nessus or equivalent</a:t>
            </a:r>
          </a:p>
          <a:p>
            <a:pPr marL="742950" lvl="1" indent="-285750">
              <a:buFont typeface="Arial" charset="0"/>
              <a:buChar char="•"/>
            </a:pPr>
            <a:r>
              <a:rPr lang="en-US" sz="1400" dirty="0" smtClean="0">
                <a:solidFill>
                  <a:prstClr val="black"/>
                </a:solidFill>
              </a:rPr>
              <a:t>Penetration Testing</a:t>
            </a:r>
          </a:p>
          <a:p>
            <a:pPr marL="742950" lvl="1" indent="-285750">
              <a:buFont typeface="Arial" charset="0"/>
              <a:buChar char="•"/>
            </a:pPr>
            <a:r>
              <a:rPr lang="en-US" sz="1400" dirty="0" smtClean="0">
                <a:solidFill>
                  <a:prstClr val="black"/>
                </a:solidFill>
              </a:rPr>
              <a:t>Threat Monitoring </a:t>
            </a:r>
            <a:r>
              <a:rPr lang="mr-IN" sz="1400" dirty="0" smtClean="0">
                <a:solidFill>
                  <a:prstClr val="black"/>
                </a:solidFill>
              </a:rPr>
              <a:t>–</a:t>
            </a:r>
            <a:r>
              <a:rPr lang="en-US" sz="1400" dirty="0" smtClean="0">
                <a:solidFill>
                  <a:prstClr val="black"/>
                </a:solidFill>
              </a:rPr>
              <a:t> AWS </a:t>
            </a:r>
            <a:r>
              <a:rPr lang="en-US" sz="1400" dirty="0" err="1" smtClean="0">
                <a:solidFill>
                  <a:prstClr val="black"/>
                </a:solidFill>
              </a:rPr>
              <a:t>GuardDuty</a:t>
            </a:r>
            <a:r>
              <a:rPr lang="en-US" sz="1400" dirty="0" smtClean="0">
                <a:solidFill>
                  <a:prstClr val="black"/>
                </a:solidFill>
              </a:rPr>
              <a:t> or equivalent</a:t>
            </a:r>
          </a:p>
          <a:p>
            <a:pPr marL="742950" lvl="1" indent="-285750">
              <a:buFont typeface="Arial" charset="0"/>
              <a:buChar char="•"/>
            </a:pPr>
            <a:r>
              <a:rPr lang="en-US" sz="1400" dirty="0" smtClean="0">
                <a:solidFill>
                  <a:prstClr val="black"/>
                </a:solidFill>
              </a:rPr>
              <a:t>Compliance Monitoring </a:t>
            </a:r>
            <a:r>
              <a:rPr lang="mr-IN" sz="1400" dirty="0" smtClean="0">
                <a:solidFill>
                  <a:prstClr val="black"/>
                </a:solidFill>
              </a:rPr>
              <a:t>–</a:t>
            </a:r>
            <a:r>
              <a:rPr lang="en-US" sz="1400" dirty="0" smtClean="0">
                <a:solidFill>
                  <a:prstClr val="black"/>
                </a:solidFill>
              </a:rPr>
              <a:t> Evident or equivalent</a:t>
            </a:r>
          </a:p>
          <a:p>
            <a:pPr marL="742950" lvl="1" indent="-285750">
              <a:buFont typeface="Arial" charset="0"/>
              <a:buChar char="•"/>
            </a:pPr>
            <a:r>
              <a:rPr lang="en-US" sz="1400" dirty="0" smtClean="0">
                <a:solidFill>
                  <a:prstClr val="black"/>
                </a:solidFill>
              </a:rPr>
              <a:t>Network Protection </a:t>
            </a:r>
            <a:r>
              <a:rPr lang="mr-IN" sz="1400" dirty="0" smtClean="0">
                <a:solidFill>
                  <a:prstClr val="black"/>
                </a:solidFill>
              </a:rPr>
              <a:t>–</a:t>
            </a:r>
            <a:r>
              <a:rPr lang="en-US" sz="1400" dirty="0" smtClean="0">
                <a:solidFill>
                  <a:prstClr val="black"/>
                </a:solidFill>
              </a:rPr>
              <a:t> Akamai</a:t>
            </a:r>
          </a:p>
          <a:p>
            <a:pPr marL="742950" lvl="1" indent="-285750">
              <a:buFont typeface="Arial" charset="0"/>
              <a:buChar char="•"/>
            </a:pPr>
            <a:r>
              <a:rPr lang="en-US" sz="1400" dirty="0" smtClean="0">
                <a:solidFill>
                  <a:prstClr val="black"/>
                </a:solidFill>
              </a:rPr>
              <a:t>Endpoint Protection </a:t>
            </a:r>
            <a:r>
              <a:rPr lang="mr-IN" sz="1400" dirty="0" smtClean="0">
                <a:solidFill>
                  <a:prstClr val="black"/>
                </a:solidFill>
              </a:rPr>
              <a:t>–</a:t>
            </a:r>
            <a:r>
              <a:rPr lang="en-US" sz="1400" dirty="0" smtClean="0">
                <a:solidFill>
                  <a:prstClr val="black"/>
                </a:solidFill>
              </a:rPr>
              <a:t> McAfee and </a:t>
            </a:r>
            <a:r>
              <a:rPr lang="en-US" sz="1400" dirty="0" err="1" smtClean="0">
                <a:solidFill>
                  <a:prstClr val="black"/>
                </a:solidFill>
              </a:rPr>
              <a:t>Crowdstrike</a:t>
            </a:r>
            <a:r>
              <a:rPr lang="en-US" sz="1400" dirty="0" smtClean="0">
                <a:solidFill>
                  <a:prstClr val="black"/>
                </a:solidFill>
              </a:rPr>
              <a:t>, or equivalents</a:t>
            </a:r>
          </a:p>
          <a:p>
            <a:pPr marL="742950" lvl="1" indent="-285750">
              <a:buFont typeface="Arial" charset="0"/>
              <a:buChar char="•"/>
            </a:pPr>
            <a:r>
              <a:rPr lang="en-US" sz="1400" dirty="0" smtClean="0">
                <a:solidFill>
                  <a:prstClr val="black"/>
                </a:solidFill>
              </a:rPr>
              <a:t>Secrets Management </a:t>
            </a:r>
            <a:r>
              <a:rPr lang="mr-IN" sz="1400" dirty="0" smtClean="0">
                <a:solidFill>
                  <a:prstClr val="black"/>
                </a:solidFill>
              </a:rPr>
              <a:t>–</a:t>
            </a:r>
            <a:r>
              <a:rPr lang="en-US" sz="1400" dirty="0" smtClean="0">
                <a:solidFill>
                  <a:prstClr val="black"/>
                </a:solidFill>
              </a:rPr>
              <a:t> </a:t>
            </a:r>
            <a:r>
              <a:rPr lang="en-US" sz="1400" dirty="0" err="1" smtClean="0">
                <a:solidFill>
                  <a:prstClr val="black"/>
                </a:solidFill>
              </a:rPr>
              <a:t>HashiCorp</a:t>
            </a:r>
            <a:r>
              <a:rPr lang="en-US" sz="1400" dirty="0" smtClean="0">
                <a:solidFill>
                  <a:prstClr val="black"/>
                </a:solidFill>
              </a:rPr>
              <a:t> Vault, </a:t>
            </a:r>
            <a:r>
              <a:rPr lang="en-US" sz="1400" dirty="0" err="1" smtClean="0">
                <a:solidFill>
                  <a:prstClr val="black"/>
                </a:solidFill>
              </a:rPr>
              <a:t>Cyberark</a:t>
            </a:r>
            <a:r>
              <a:rPr lang="en-US" sz="1400" dirty="0" smtClean="0">
                <a:solidFill>
                  <a:prstClr val="black"/>
                </a:solidFill>
              </a:rPr>
              <a:t>, or equivalent</a:t>
            </a:r>
          </a:p>
          <a:p>
            <a:pPr marL="742950" lvl="1" indent="-285750">
              <a:buFont typeface="Arial" charset="0"/>
              <a:buChar char="•"/>
            </a:pPr>
            <a:r>
              <a:rPr lang="en-US" sz="1400" dirty="0" smtClean="0">
                <a:solidFill>
                  <a:prstClr val="black"/>
                </a:solidFill>
              </a:rPr>
              <a:t>Identity Federation</a:t>
            </a:r>
          </a:p>
          <a:p>
            <a:pPr marL="742950" lvl="1" indent="-285750">
              <a:buFont typeface="Arial" charset="0"/>
              <a:buChar char="•"/>
            </a:pPr>
            <a:r>
              <a:rPr lang="en-US" sz="1400" dirty="0" smtClean="0">
                <a:solidFill>
                  <a:prstClr val="black"/>
                </a:solidFill>
              </a:rPr>
              <a:t>Certificate Management </a:t>
            </a:r>
            <a:r>
              <a:rPr lang="mr-IN" sz="1400" dirty="0" smtClean="0">
                <a:solidFill>
                  <a:prstClr val="black"/>
                </a:solidFill>
              </a:rPr>
              <a:t>–</a:t>
            </a:r>
            <a:r>
              <a:rPr lang="en-US" sz="1400" dirty="0" smtClean="0">
                <a:solidFill>
                  <a:prstClr val="black"/>
                </a:solidFill>
              </a:rPr>
              <a:t> </a:t>
            </a:r>
            <a:r>
              <a:rPr lang="en-US" sz="1400" dirty="0" err="1" smtClean="0">
                <a:solidFill>
                  <a:prstClr val="black"/>
                </a:solidFill>
              </a:rPr>
              <a:t>HashiCorp</a:t>
            </a:r>
            <a:r>
              <a:rPr lang="en-US" sz="1400" dirty="0" smtClean="0">
                <a:solidFill>
                  <a:prstClr val="black"/>
                </a:solidFill>
              </a:rPr>
              <a:t> Vault</a:t>
            </a:r>
            <a:r>
              <a:rPr lang="en-US" sz="1400" dirty="0">
                <a:solidFill>
                  <a:prstClr val="black"/>
                </a:solidFill>
              </a:rPr>
              <a:t>, </a:t>
            </a:r>
            <a:r>
              <a:rPr lang="en-US" sz="1400" dirty="0" err="1">
                <a:solidFill>
                  <a:prstClr val="black"/>
                </a:solidFill>
              </a:rPr>
              <a:t>Cyberark</a:t>
            </a:r>
            <a:r>
              <a:rPr lang="en-US" sz="1400" dirty="0">
                <a:solidFill>
                  <a:prstClr val="black"/>
                </a:solidFill>
              </a:rPr>
              <a:t>, or equivalent</a:t>
            </a:r>
          </a:p>
          <a:p>
            <a:pPr marL="742950" lvl="1" indent="-285750">
              <a:buFont typeface="Arial" charset="0"/>
              <a:buChar char="•"/>
            </a:pPr>
            <a:r>
              <a:rPr lang="en-US" sz="1400" dirty="0" smtClean="0">
                <a:solidFill>
                  <a:prstClr val="black"/>
                </a:solidFill>
              </a:rPr>
              <a:t>Code Quality Analysis and Security Code Scanning </a:t>
            </a:r>
            <a:r>
              <a:rPr lang="mr-IN" sz="1400" dirty="0" smtClean="0">
                <a:solidFill>
                  <a:prstClr val="black"/>
                </a:solidFill>
              </a:rPr>
              <a:t>–</a:t>
            </a:r>
            <a:r>
              <a:rPr lang="en-US" sz="1400" dirty="0" smtClean="0">
                <a:solidFill>
                  <a:prstClr val="black"/>
                </a:solidFill>
              </a:rPr>
              <a:t> </a:t>
            </a:r>
            <a:r>
              <a:rPr lang="en-US" sz="1400" dirty="0" err="1" smtClean="0">
                <a:solidFill>
                  <a:prstClr val="black"/>
                </a:solidFill>
              </a:rPr>
              <a:t>SonarQube</a:t>
            </a:r>
            <a:r>
              <a:rPr lang="en-US" sz="1400" dirty="0" smtClean="0">
                <a:solidFill>
                  <a:prstClr val="black"/>
                </a:solidFill>
              </a:rPr>
              <a:t> and </a:t>
            </a:r>
            <a:r>
              <a:rPr lang="en-US" sz="1400" dirty="0" err="1" smtClean="0">
                <a:solidFill>
                  <a:prstClr val="black"/>
                </a:solidFill>
              </a:rPr>
              <a:t>Veracode</a:t>
            </a:r>
            <a:r>
              <a:rPr lang="en-US" sz="1400" dirty="0" smtClean="0">
                <a:solidFill>
                  <a:prstClr val="black"/>
                </a:solidFill>
              </a:rPr>
              <a:t>, or equivalents</a:t>
            </a:r>
          </a:p>
          <a:p>
            <a:pPr marL="285750" indent="-285750">
              <a:buFont typeface="Arial" charset="0"/>
              <a:buChar char="•"/>
            </a:pPr>
            <a:r>
              <a:rPr lang="en-US" sz="1400" b="1" dirty="0" smtClean="0">
                <a:solidFill>
                  <a:prstClr val="black"/>
                </a:solidFill>
              </a:rPr>
              <a:t>Professional Services </a:t>
            </a:r>
            <a:r>
              <a:rPr lang="en-US" sz="1400" dirty="0" smtClean="0">
                <a:solidFill>
                  <a:prstClr val="black"/>
                </a:solidFill>
              </a:rPr>
              <a:t>include:</a:t>
            </a:r>
          </a:p>
          <a:p>
            <a:pPr marL="742950" lvl="1" indent="-285750">
              <a:buFont typeface="Arial" charset="0"/>
              <a:buChar char="•"/>
            </a:pPr>
            <a:r>
              <a:rPr lang="en-US" sz="1400" dirty="0" smtClean="0">
                <a:solidFill>
                  <a:prstClr val="black"/>
                </a:solidFill>
              </a:rPr>
              <a:t>System integrators to enhance the control plane for new services (as per roadmap)</a:t>
            </a:r>
          </a:p>
          <a:p>
            <a:pPr marL="742950" lvl="1" indent="-285750">
              <a:buFont typeface="Arial" charset="0"/>
              <a:buChar char="•"/>
            </a:pPr>
            <a:r>
              <a:rPr lang="en-US" sz="1400" dirty="0" smtClean="0">
                <a:solidFill>
                  <a:prstClr val="black"/>
                </a:solidFill>
              </a:rPr>
              <a:t>Cloud Service Provider professional services for guidance and assessments</a:t>
            </a:r>
          </a:p>
          <a:p>
            <a:pPr marL="742950" lvl="1" indent="-285750">
              <a:buFont typeface="Arial" charset="0"/>
              <a:buChar char="•"/>
            </a:pPr>
            <a:r>
              <a:rPr lang="en-US" sz="1400" dirty="0" smtClean="0">
                <a:solidFill>
                  <a:prstClr val="black"/>
                </a:solidFill>
              </a:rPr>
              <a:t>External auditors for platform assessments (Deloitte, E&amp;Y)</a:t>
            </a:r>
          </a:p>
          <a:p>
            <a:pPr marL="285750" indent="-285750">
              <a:buFont typeface="Arial" charset="0"/>
              <a:buChar char="•"/>
            </a:pPr>
            <a:r>
              <a:rPr lang="en-US" sz="1400" b="1" dirty="0" smtClean="0">
                <a:solidFill>
                  <a:prstClr val="black"/>
                </a:solidFill>
              </a:rPr>
              <a:t>Consumption</a:t>
            </a:r>
            <a:r>
              <a:rPr lang="en-US" sz="1400" dirty="0" smtClean="0">
                <a:solidFill>
                  <a:prstClr val="black"/>
                </a:solidFill>
              </a:rPr>
              <a:t> accounts for the Cloud Service Provider service costs (estimated at 1.5X of the current monthly run rate incurred by security services), which will be charged back to the users</a:t>
            </a:r>
          </a:p>
          <a:p>
            <a:pPr marL="285750" indent="-285750">
              <a:buFont typeface="Arial" charset="0"/>
              <a:buChar char="•"/>
            </a:pPr>
            <a:r>
              <a:rPr lang="en-US" sz="1400" b="1" dirty="0" smtClean="0">
                <a:solidFill>
                  <a:prstClr val="black"/>
                </a:solidFill>
              </a:rPr>
              <a:t>FTE </a:t>
            </a:r>
            <a:r>
              <a:rPr lang="en-US" sz="1400" dirty="0" smtClean="0">
                <a:solidFill>
                  <a:prstClr val="black"/>
                </a:solidFill>
              </a:rPr>
              <a:t>includes the following teams (at an estimated salary of $150,000):</a:t>
            </a:r>
          </a:p>
          <a:p>
            <a:pPr marL="742950" lvl="1" indent="-285750">
              <a:buFont typeface="Arial" charset="0"/>
              <a:buChar char="•"/>
            </a:pPr>
            <a:r>
              <a:rPr lang="en-US" sz="1400" dirty="0" smtClean="0">
                <a:solidFill>
                  <a:prstClr val="black"/>
                </a:solidFill>
              </a:rPr>
              <a:t>Cloud Security Architects</a:t>
            </a:r>
          </a:p>
          <a:p>
            <a:pPr marL="742950" lvl="1" indent="-285750">
              <a:buFont typeface="Arial" charset="0"/>
              <a:buChar char="•"/>
            </a:pPr>
            <a:r>
              <a:rPr lang="en-US" sz="1400" dirty="0" smtClean="0">
                <a:solidFill>
                  <a:prstClr val="black"/>
                </a:solidFill>
              </a:rPr>
              <a:t>Cloud Security Operations Developers (</a:t>
            </a:r>
            <a:r>
              <a:rPr lang="en-US" sz="1400" dirty="0" err="1" smtClean="0">
                <a:solidFill>
                  <a:prstClr val="black"/>
                </a:solidFill>
              </a:rPr>
              <a:t>DevSecOps</a:t>
            </a:r>
            <a:r>
              <a:rPr lang="en-US" sz="1400" dirty="0" smtClean="0">
                <a:solidFill>
                  <a:prstClr val="black"/>
                </a:solidFill>
              </a:rPr>
              <a:t>)</a:t>
            </a:r>
          </a:p>
          <a:p>
            <a:pPr marL="742950" lvl="1" indent="-285750">
              <a:buFont typeface="Arial" charset="0"/>
              <a:buChar char="•"/>
            </a:pPr>
            <a:endParaRPr lang="en-US" sz="1400" dirty="0">
              <a:solidFill>
                <a:prstClr val="black"/>
              </a:solidFill>
            </a:endParaRPr>
          </a:p>
        </p:txBody>
      </p:sp>
    </p:spTree>
    <p:custDataLst>
      <p:tags r:id="rId1"/>
    </p:custDataLst>
    <p:extLst>
      <p:ext uri="{BB962C8B-B14F-4D97-AF65-F5344CB8AC3E}">
        <p14:creationId xmlns:p14="http://schemas.microsoft.com/office/powerpoint/2010/main" val="30645046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Public Cloud PAR Funding | Operations Plane</a:t>
            </a:r>
            <a:endParaRPr lang="en-US" dirty="0"/>
          </a:p>
        </p:txBody>
      </p:sp>
      <p:sp>
        <p:nvSpPr>
          <p:cNvPr id="5" name="Slide Number Placeholder 4"/>
          <p:cNvSpPr>
            <a:spLocks noGrp="1"/>
          </p:cNvSpPr>
          <p:nvPr>
            <p:ph type="sldNum" sz="quarter" idx="12"/>
          </p:nvPr>
        </p:nvSpPr>
        <p:spPr/>
        <p:txBody>
          <a:bodyPr/>
          <a:lstStyle/>
          <a:p>
            <a:fld id="{2C9B7369-8268-40EF-8ABE-64B84607BDBE}" type="slidenum">
              <a:rPr lang="en-US" smtClean="0">
                <a:solidFill>
                  <a:prstClr val="white"/>
                </a:solidFill>
              </a:rPr>
              <a:pPr/>
              <a:t>68</a:t>
            </a:fld>
            <a:endParaRPr lang="en-US" dirty="0">
              <a:solidFill>
                <a:prstClr val="white"/>
              </a:solidFill>
            </a:endParaRPr>
          </a:p>
        </p:txBody>
      </p:sp>
      <p:sp>
        <p:nvSpPr>
          <p:cNvPr id="8" name="TextBox 7"/>
          <p:cNvSpPr txBox="1"/>
          <p:nvPr/>
        </p:nvSpPr>
        <p:spPr>
          <a:xfrm>
            <a:off x="584200" y="1752600"/>
            <a:ext cx="10566400" cy="3323987"/>
          </a:xfrm>
          <a:prstGeom prst="rect">
            <a:avLst/>
          </a:prstGeom>
          <a:noFill/>
        </p:spPr>
        <p:txBody>
          <a:bodyPr wrap="square" rtlCol="0">
            <a:spAutoFit/>
          </a:bodyPr>
          <a:lstStyle/>
          <a:p>
            <a:pPr marL="285750" indent="-285750">
              <a:buFont typeface="Arial" charset="0"/>
              <a:buChar char="•"/>
            </a:pPr>
            <a:r>
              <a:rPr lang="en-US" sz="1400" b="1" dirty="0" smtClean="0">
                <a:solidFill>
                  <a:prstClr val="black"/>
                </a:solidFill>
              </a:rPr>
              <a:t>Hardware</a:t>
            </a:r>
            <a:r>
              <a:rPr lang="en-US" sz="1400" dirty="0" smtClean="0">
                <a:solidFill>
                  <a:prstClr val="black"/>
                </a:solidFill>
              </a:rPr>
              <a:t> costs include the set up of a dedicated network connection from RBC to the Cloud Service Provider (CSP) </a:t>
            </a:r>
            <a:r>
              <a:rPr lang="mr-IN" sz="1400" dirty="0" smtClean="0">
                <a:solidFill>
                  <a:prstClr val="black"/>
                </a:solidFill>
              </a:rPr>
              <a:t>–</a:t>
            </a:r>
            <a:r>
              <a:rPr lang="en-US" sz="1400" dirty="0" smtClean="0">
                <a:solidFill>
                  <a:prstClr val="black"/>
                </a:solidFill>
              </a:rPr>
              <a:t> Direct Connect or equivalent</a:t>
            </a:r>
          </a:p>
          <a:p>
            <a:pPr marL="285750" indent="-285750">
              <a:buFont typeface="Arial" charset="0"/>
              <a:buChar char="•"/>
            </a:pPr>
            <a:r>
              <a:rPr lang="en-US" sz="1400" b="1" dirty="0" smtClean="0">
                <a:solidFill>
                  <a:prstClr val="black"/>
                </a:solidFill>
              </a:rPr>
              <a:t>Software</a:t>
            </a:r>
            <a:r>
              <a:rPr lang="en-US" sz="1400" dirty="0" smtClean="0">
                <a:solidFill>
                  <a:prstClr val="black"/>
                </a:solidFill>
              </a:rPr>
              <a:t> costs include:</a:t>
            </a:r>
          </a:p>
          <a:p>
            <a:pPr marL="742950" lvl="1" indent="-285750">
              <a:buFont typeface="Arial" charset="0"/>
              <a:buChar char="•"/>
            </a:pPr>
            <a:r>
              <a:rPr lang="en-US" sz="1400" dirty="0">
                <a:solidFill>
                  <a:prstClr val="black"/>
                </a:solidFill>
              </a:rPr>
              <a:t>Billing, Chargeback, and Cost Optimization </a:t>
            </a:r>
            <a:r>
              <a:rPr lang="mr-IN" sz="1400" dirty="0">
                <a:solidFill>
                  <a:prstClr val="black"/>
                </a:solidFill>
              </a:rPr>
              <a:t>–</a:t>
            </a:r>
            <a:r>
              <a:rPr lang="en-US" sz="1400" dirty="0">
                <a:solidFill>
                  <a:prstClr val="black"/>
                </a:solidFill>
              </a:rPr>
              <a:t> </a:t>
            </a:r>
            <a:r>
              <a:rPr lang="en-US" sz="1400" dirty="0" err="1">
                <a:solidFill>
                  <a:prstClr val="black"/>
                </a:solidFill>
              </a:rPr>
              <a:t>Cloudability</a:t>
            </a:r>
            <a:r>
              <a:rPr lang="en-US" sz="1400" dirty="0">
                <a:solidFill>
                  <a:prstClr val="black"/>
                </a:solidFill>
              </a:rPr>
              <a:t> or </a:t>
            </a:r>
            <a:r>
              <a:rPr lang="en-US" sz="1400" dirty="0" smtClean="0">
                <a:solidFill>
                  <a:prstClr val="black"/>
                </a:solidFill>
              </a:rPr>
              <a:t>equivalent</a:t>
            </a:r>
          </a:p>
          <a:p>
            <a:pPr marL="742950" lvl="1" indent="-285750">
              <a:buFont typeface="Arial" charset="0"/>
              <a:buChar char="•"/>
            </a:pPr>
            <a:r>
              <a:rPr lang="en-US" sz="1400" dirty="0" smtClean="0">
                <a:solidFill>
                  <a:prstClr val="black"/>
                </a:solidFill>
              </a:rPr>
              <a:t>Asset Management</a:t>
            </a:r>
          </a:p>
          <a:p>
            <a:pPr marL="742950" lvl="1" indent="-285750">
              <a:buFont typeface="Arial" charset="0"/>
              <a:buChar char="•"/>
            </a:pPr>
            <a:r>
              <a:rPr lang="en-US" sz="1400" dirty="0" smtClean="0">
                <a:solidFill>
                  <a:prstClr val="black"/>
                </a:solidFill>
              </a:rPr>
              <a:t>Centralizing Logging</a:t>
            </a:r>
          </a:p>
          <a:p>
            <a:pPr marL="742950" lvl="1" indent="-285750">
              <a:buFont typeface="Arial" charset="0"/>
              <a:buChar char="•"/>
            </a:pPr>
            <a:r>
              <a:rPr lang="en-US" sz="1400" dirty="0" smtClean="0">
                <a:solidFill>
                  <a:prstClr val="black"/>
                </a:solidFill>
              </a:rPr>
              <a:t>Centralized Monitoring</a:t>
            </a:r>
          </a:p>
          <a:p>
            <a:pPr marL="285750" indent="-285750">
              <a:buFont typeface="Arial" charset="0"/>
              <a:buChar char="•"/>
            </a:pPr>
            <a:r>
              <a:rPr lang="en-US" sz="1400" b="1" dirty="0" smtClean="0">
                <a:solidFill>
                  <a:prstClr val="black"/>
                </a:solidFill>
              </a:rPr>
              <a:t>Professional Services </a:t>
            </a:r>
            <a:r>
              <a:rPr lang="en-US" sz="1400" dirty="0" smtClean="0">
                <a:solidFill>
                  <a:prstClr val="black"/>
                </a:solidFill>
              </a:rPr>
              <a:t>include:</a:t>
            </a:r>
          </a:p>
          <a:p>
            <a:pPr marL="742950" lvl="1" indent="-285750">
              <a:buFont typeface="Arial" charset="0"/>
              <a:buChar char="•"/>
            </a:pPr>
            <a:r>
              <a:rPr lang="en-US" sz="1400" dirty="0" smtClean="0">
                <a:solidFill>
                  <a:prstClr val="black"/>
                </a:solidFill>
              </a:rPr>
              <a:t>System integrators to enhance the operational plane for new services (as per roadmap)</a:t>
            </a:r>
          </a:p>
          <a:p>
            <a:pPr marL="742950" lvl="1" indent="-285750">
              <a:buFont typeface="Arial" charset="0"/>
              <a:buChar char="•"/>
            </a:pPr>
            <a:r>
              <a:rPr lang="en-US" sz="1400" dirty="0" smtClean="0">
                <a:solidFill>
                  <a:prstClr val="black"/>
                </a:solidFill>
              </a:rPr>
              <a:t>Cloud Service Provider professional services for guidance and assessments</a:t>
            </a:r>
          </a:p>
          <a:p>
            <a:pPr marL="285750" indent="-285750">
              <a:buFont typeface="Arial" charset="0"/>
              <a:buChar char="•"/>
            </a:pPr>
            <a:r>
              <a:rPr lang="en-US" sz="1400" b="1" dirty="0" smtClean="0">
                <a:solidFill>
                  <a:prstClr val="black"/>
                </a:solidFill>
              </a:rPr>
              <a:t>Consumption</a:t>
            </a:r>
            <a:r>
              <a:rPr lang="en-US" sz="1400" dirty="0" smtClean="0">
                <a:solidFill>
                  <a:prstClr val="black"/>
                </a:solidFill>
              </a:rPr>
              <a:t> accounts for the Cloud Service Provider service costs (estimated at 1.5X of the current monthly run rate incurred by operational services), which will be charged back to the users</a:t>
            </a:r>
          </a:p>
          <a:p>
            <a:pPr marL="285750" indent="-285750">
              <a:buFont typeface="Arial" charset="0"/>
              <a:buChar char="•"/>
            </a:pPr>
            <a:r>
              <a:rPr lang="en-US" sz="1400" b="1" dirty="0" smtClean="0">
                <a:solidFill>
                  <a:prstClr val="black"/>
                </a:solidFill>
              </a:rPr>
              <a:t>FTE </a:t>
            </a:r>
            <a:r>
              <a:rPr lang="en-US" sz="1400" dirty="0" smtClean="0">
                <a:solidFill>
                  <a:prstClr val="black"/>
                </a:solidFill>
              </a:rPr>
              <a:t>includes the following teams (at an estimated salary of $150,000):</a:t>
            </a:r>
          </a:p>
          <a:p>
            <a:pPr marL="742950" lvl="1" indent="-285750">
              <a:buFont typeface="Arial" charset="0"/>
              <a:buChar char="•"/>
            </a:pPr>
            <a:r>
              <a:rPr lang="en-US" sz="1400" dirty="0" smtClean="0">
                <a:solidFill>
                  <a:prstClr val="black"/>
                </a:solidFill>
              </a:rPr>
              <a:t>Cloud Operations</a:t>
            </a:r>
          </a:p>
          <a:p>
            <a:pPr marL="742950" lvl="1" indent="-285750">
              <a:buFont typeface="Arial" charset="0"/>
              <a:buChar char="•"/>
            </a:pPr>
            <a:endParaRPr lang="en-US" sz="1400" dirty="0">
              <a:solidFill>
                <a:prstClr val="black"/>
              </a:solidFill>
            </a:endParaRPr>
          </a:p>
        </p:txBody>
      </p:sp>
    </p:spTree>
    <p:custDataLst>
      <p:tags r:id="rId1"/>
    </p:custDataLst>
    <p:extLst>
      <p:ext uri="{BB962C8B-B14F-4D97-AF65-F5344CB8AC3E}">
        <p14:creationId xmlns:p14="http://schemas.microsoft.com/office/powerpoint/2010/main" val="881474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6CA8DC7-4B54-4160-B331-E38EC09259F8}" type="slidenum">
              <a:rPr lang="en-CA" smtClean="0">
                <a:solidFill>
                  <a:prstClr val="black">
                    <a:tint val="75000"/>
                  </a:prstClr>
                </a:solidFill>
              </a:rPr>
              <a:pPr/>
              <a:t>69</a:t>
            </a:fld>
            <a:endParaRPr lang="en-CA" dirty="0">
              <a:solidFill>
                <a:prstClr val="black">
                  <a:tint val="75000"/>
                </a:prstClr>
              </a:solidFill>
            </a:endParaRPr>
          </a:p>
        </p:txBody>
      </p:sp>
      <p:sp>
        <p:nvSpPr>
          <p:cNvPr id="6" name="Title 1"/>
          <p:cNvSpPr txBox="1">
            <a:spLocks/>
          </p:cNvSpPr>
          <p:nvPr/>
        </p:nvSpPr>
        <p:spPr>
          <a:xfrm>
            <a:off x="1143000" y="3291840"/>
            <a:ext cx="10058400" cy="594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51A5"/>
                </a:solidFill>
                <a:latin typeface="Century Gothic" panose="020B0502020202020204" pitchFamily="34" charset="0"/>
              </a:rPr>
              <a:t>QE 2019 ICI</a:t>
            </a:r>
            <a:endParaRPr lang="en-US" sz="3600" dirty="0">
              <a:solidFill>
                <a:srgbClr val="0051A5"/>
              </a:solidFill>
              <a:latin typeface="Century Gothic" panose="020B0502020202020204" pitchFamily="34" charset="0"/>
            </a:endParaRPr>
          </a:p>
        </p:txBody>
      </p:sp>
      <p:sp>
        <p:nvSpPr>
          <p:cNvPr id="7" name="Subtitle 2"/>
          <p:cNvSpPr txBox="1">
            <a:spLocks/>
          </p:cNvSpPr>
          <p:nvPr/>
        </p:nvSpPr>
        <p:spPr>
          <a:xfrm>
            <a:off x="1143000" y="4114799"/>
            <a:ext cx="10058400" cy="8682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smtClean="0">
                <a:solidFill>
                  <a:prstClr val="black"/>
                </a:solidFill>
                <a:cs typeface="Arial" panose="020B0604020202020204" pitchFamily="34" charset="0"/>
              </a:rPr>
              <a:t>Initiatives, Capabilities, and Impact</a:t>
            </a:r>
          </a:p>
          <a:p>
            <a:pPr marL="0" indent="0">
              <a:buFont typeface="Arial" panose="020B0604020202020204" pitchFamily="34" charset="0"/>
              <a:buNone/>
            </a:pPr>
            <a:r>
              <a:rPr lang="en-US" sz="1600" dirty="0" smtClean="0">
                <a:solidFill>
                  <a:prstClr val="black"/>
                </a:solidFill>
                <a:cs typeface="Arial" panose="020B0604020202020204" pitchFamily="34" charset="0"/>
              </a:rPr>
              <a:t>September 18, 2018</a:t>
            </a:r>
            <a:endParaRPr lang="en-US" sz="1600" dirty="0">
              <a:solidFill>
                <a:prstClr val="black"/>
              </a:solidFill>
              <a:cs typeface="Arial" panose="020B0604020202020204" pitchFamily="34" charset="0"/>
            </a:endParaRPr>
          </a:p>
        </p:txBody>
      </p:sp>
    </p:spTree>
    <p:custDataLst>
      <p:tags r:id="rId1"/>
    </p:custDataLst>
    <p:extLst>
      <p:ext uri="{BB962C8B-B14F-4D97-AF65-F5344CB8AC3E}">
        <p14:creationId xmlns:p14="http://schemas.microsoft.com/office/powerpoint/2010/main" val="25924560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CA" smtClean="0"/>
              <a:t>(</a:t>
            </a:r>
            <a:fld id="{CAD11889-3418-4F98-86E1-5534921AC818}" type="slidenum">
              <a:rPr lang="en-CA" smtClean="0"/>
              <a:pPr/>
              <a:t>7</a:t>
            </a:fld>
            <a:r>
              <a:rPr lang="en-CA" smtClean="0"/>
              <a:t>)</a:t>
            </a:r>
            <a:endParaRPr lang="en-CA" dirty="0"/>
          </a:p>
        </p:txBody>
      </p:sp>
      <p:graphicFrame>
        <p:nvGraphicFramePr>
          <p:cNvPr id="7" name="Object 6"/>
          <p:cNvGraphicFramePr>
            <a:graphicFrameLocks noChangeAspect="1"/>
          </p:cNvGraphicFramePr>
          <p:nvPr>
            <p:extLst/>
          </p:nvPr>
        </p:nvGraphicFramePr>
        <p:xfrm>
          <a:off x="5688583" y="3882461"/>
          <a:ext cx="5229538" cy="2332854"/>
        </p:xfrm>
        <a:graphic>
          <a:graphicData uri="http://schemas.openxmlformats.org/presentationml/2006/ole">
            <mc:AlternateContent xmlns:mc="http://schemas.openxmlformats.org/markup-compatibility/2006">
              <mc:Choice xmlns:v="urn:schemas-microsoft-com:vml" Requires="v">
                <p:oleObj spid="_x0000_s10318" name="Worksheet" r:id="rId4" imgW="5623519" imgH="3032856" progId="Excel.Sheet.12">
                  <p:link updateAutomatic="1"/>
                </p:oleObj>
              </mc:Choice>
              <mc:Fallback>
                <p:oleObj name="Worksheet" r:id="rId4" imgW="5623519" imgH="3032856" progId="Excel.Sheet.12">
                  <p:link updateAutomatic="1"/>
                  <p:pic>
                    <p:nvPicPr>
                      <p:cNvPr id="0" name=""/>
                      <p:cNvPicPr/>
                      <p:nvPr/>
                    </p:nvPicPr>
                    <p:blipFill>
                      <a:blip r:embed="rId5"/>
                      <a:stretch>
                        <a:fillRect/>
                      </a:stretch>
                    </p:blipFill>
                    <p:spPr>
                      <a:xfrm>
                        <a:off x="5688583" y="3882461"/>
                        <a:ext cx="5229538" cy="2332854"/>
                      </a:xfrm>
                      <a:prstGeom prst="rect">
                        <a:avLst/>
                      </a:prstGeom>
                    </p:spPr>
                  </p:pic>
                </p:oleObj>
              </mc:Fallback>
            </mc:AlternateContent>
          </a:graphicData>
        </a:graphic>
      </p:graphicFrame>
      <p:sp>
        <p:nvSpPr>
          <p:cNvPr id="8" name="Rectangle 7"/>
          <p:cNvSpPr/>
          <p:nvPr/>
        </p:nvSpPr>
        <p:spPr>
          <a:xfrm>
            <a:off x="741246" y="1"/>
            <a:ext cx="10715625" cy="528464"/>
          </a:xfrm>
          <a:prstGeom prst="rect">
            <a:avLst/>
          </a:prstGeom>
          <a:solidFill>
            <a:srgbClr val="1F6CB5"/>
          </a:solidFill>
          <a:ln w="10795" cap="flat" cmpd="sng" algn="ctr">
            <a:noFill/>
            <a:prstDash val="solid"/>
          </a:ln>
          <a:effectLst/>
        </p:spPr>
        <p:txBody>
          <a:bodyPr rtlCol="0" anchor="ctr"/>
          <a:lstStyle/>
          <a:p>
            <a:pPr algn="ctr" eaLnBrk="0" fontAlgn="base" hangingPunct="0">
              <a:spcBef>
                <a:spcPct val="0"/>
              </a:spcBef>
              <a:spcAft>
                <a:spcPct val="0"/>
              </a:spcAft>
              <a:defRPr/>
            </a:pPr>
            <a:endParaRPr lang="en-US" sz="1350" kern="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grpSp>
        <p:nvGrpSpPr>
          <p:cNvPr id="9" name="Group 8"/>
          <p:cNvGrpSpPr/>
          <p:nvPr/>
        </p:nvGrpSpPr>
        <p:grpSpPr>
          <a:xfrm>
            <a:off x="9769757" y="85222"/>
            <a:ext cx="1687114" cy="352148"/>
            <a:chOff x="7307866" y="79389"/>
            <a:chExt cx="1799588" cy="375624"/>
          </a:xfrm>
        </p:grpSpPr>
        <p:sp>
          <p:nvSpPr>
            <p:cNvPr id="10" name="Oval 9"/>
            <p:cNvSpPr/>
            <p:nvPr/>
          </p:nvSpPr>
          <p:spPr>
            <a:xfrm>
              <a:off x="7307866" y="79389"/>
              <a:ext cx="370562" cy="370562"/>
            </a:xfrm>
            <a:prstGeom prst="ellipse">
              <a:avLst/>
            </a:prstGeom>
            <a:solidFill>
              <a:sysClr val="window" lastClr="FFFFFF"/>
            </a:solidFill>
            <a:ln w="10795" cap="flat" cmpd="sng" algn="ctr">
              <a:noFill/>
              <a:prstDash val="solid"/>
            </a:ln>
            <a:effectLst/>
          </p:spPr>
          <p:txBody>
            <a:bodyPr rtlCol="0" anchor="ctr"/>
            <a:lstStyle/>
            <a:p>
              <a:pPr algn="ctr" eaLnBrk="0" fontAlgn="base" hangingPunct="0">
                <a:spcBef>
                  <a:spcPct val="0"/>
                </a:spcBef>
                <a:spcAft>
                  <a:spcPct val="0"/>
                </a:spcAft>
                <a:defRPr/>
              </a:pPr>
              <a:endParaRPr lang="en-CA" sz="1688" kern="0">
                <a:solidFill>
                  <a:prstClr val="white"/>
                </a:solidFill>
                <a:latin typeface="Arial"/>
              </a:endParaRP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7866" y="81154"/>
              <a:ext cx="370562" cy="367033"/>
            </a:xfrm>
            <a:prstGeom prst="rect">
              <a:avLst/>
            </a:prstGeom>
          </p:spPr>
        </p:pic>
        <p:sp>
          <p:nvSpPr>
            <p:cNvPr id="12" name="TextBox 11"/>
            <p:cNvSpPr txBox="1"/>
            <p:nvPr/>
          </p:nvSpPr>
          <p:spPr>
            <a:xfrm>
              <a:off x="7678428" y="79389"/>
              <a:ext cx="1429026" cy="375624"/>
            </a:xfrm>
            <a:prstGeom prst="rect">
              <a:avLst/>
            </a:prstGeom>
            <a:noFill/>
          </p:spPr>
          <p:txBody>
            <a:bodyPr wrap="square" rtlCol="0">
              <a:spAutoFit/>
            </a:bodyPr>
            <a:lstStyle/>
            <a:p>
              <a:pPr eaLnBrk="0" fontAlgn="base" hangingPunct="0">
                <a:spcBef>
                  <a:spcPct val="0"/>
                </a:spcBef>
                <a:spcAft>
                  <a:spcPct val="0"/>
                </a:spcAft>
                <a:defRPr/>
              </a:pPr>
              <a:r>
                <a:rPr lang="en-US" sz="844" b="1" kern="0" dirty="0">
                  <a:solidFill>
                    <a:prstClr val="white"/>
                  </a:solidFill>
                  <a:latin typeface="Arial" panose="020B0604020202020204" pitchFamily="34" charset="0"/>
                  <a:ea typeface="Tahoma" panose="020B0604030504040204" pitchFamily="34" charset="0"/>
                  <a:cs typeface="Arial" panose="020B0604020202020204" pitchFamily="34" charset="0"/>
                </a:rPr>
                <a:t>Wealth Management</a:t>
              </a:r>
            </a:p>
            <a:p>
              <a:pPr eaLnBrk="0" fontAlgn="base" hangingPunct="0">
                <a:spcBef>
                  <a:spcPct val="0"/>
                </a:spcBef>
                <a:spcAft>
                  <a:spcPct val="0"/>
                </a:spcAft>
                <a:defRPr/>
              </a:pPr>
              <a:r>
                <a:rPr lang="en-US" sz="844" kern="0" dirty="0">
                  <a:solidFill>
                    <a:prstClr val="white"/>
                  </a:solidFill>
                  <a:latin typeface="Arial" panose="020B0604020202020204" pitchFamily="34" charset="0"/>
                  <a:ea typeface="Tahoma" panose="020B0604030504040204" pitchFamily="34" charset="0"/>
                  <a:cs typeface="Arial" panose="020B0604020202020204" pitchFamily="34" charset="0"/>
                </a:rPr>
                <a:t>Technology &amp; Solutions</a:t>
              </a:r>
              <a:endParaRPr lang="en-CA" sz="844" kern="0" dirty="0">
                <a:solidFill>
                  <a:prstClr val="white"/>
                </a:solidFill>
                <a:latin typeface="Arial" panose="020B0604020202020204" pitchFamily="34" charset="0"/>
                <a:ea typeface="Tahoma" panose="020B0604030504040204" pitchFamily="34" charset="0"/>
                <a:cs typeface="Arial" panose="020B0604020202020204" pitchFamily="34" charset="0"/>
              </a:endParaRPr>
            </a:p>
          </p:txBody>
        </p:sp>
      </p:grpSp>
      <p:sp>
        <p:nvSpPr>
          <p:cNvPr id="13" name="Title 1"/>
          <p:cNvSpPr txBox="1">
            <a:spLocks/>
          </p:cNvSpPr>
          <p:nvPr/>
        </p:nvSpPr>
        <p:spPr>
          <a:xfrm>
            <a:off x="977186" y="157865"/>
            <a:ext cx="5673255" cy="274760"/>
          </a:xfrm>
          <a:prstGeom prst="rect">
            <a:avLst/>
          </a:prstGeom>
        </p:spPr>
        <p:txBody>
          <a:bodyPr vert="horz" lIns="85725" tIns="42863" rIns="85725" bIns="42863"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base">
              <a:spcAft>
                <a:spcPct val="0"/>
              </a:spcAft>
            </a:pPr>
            <a:r>
              <a:rPr lang="en-US" sz="2625" b="1" dirty="0">
                <a:solidFill>
                  <a:prstClr val="white"/>
                </a:solidFill>
                <a:latin typeface="Tahoma" panose="020B0604030504040204" pitchFamily="34" charset="0"/>
                <a:ea typeface="Tahoma" panose="020B0604030504040204" pitchFamily="34" charset="0"/>
                <a:cs typeface="Tahoma" panose="020B0604030504040204" pitchFamily="34" charset="0"/>
              </a:rPr>
              <a:t>2019 WM BU Plan</a:t>
            </a:r>
          </a:p>
        </p:txBody>
      </p:sp>
      <p:sp>
        <p:nvSpPr>
          <p:cNvPr id="14" name="TextBox 13"/>
          <p:cNvSpPr txBox="1"/>
          <p:nvPr/>
        </p:nvSpPr>
        <p:spPr>
          <a:xfrm>
            <a:off x="926344" y="3634740"/>
            <a:ext cx="4213070" cy="611834"/>
          </a:xfrm>
          <a:prstGeom prst="rect">
            <a:avLst/>
          </a:prstGeom>
          <a:noFill/>
        </p:spPr>
        <p:txBody>
          <a:bodyPr wrap="square" rtlCol="0">
            <a:spAutoFit/>
          </a:bodyPr>
          <a:lstStyle/>
          <a:p>
            <a:r>
              <a:rPr lang="en-US" sz="1688" b="1" dirty="0">
                <a:solidFill>
                  <a:srgbClr val="000000"/>
                </a:solidFill>
              </a:rPr>
              <a:t>- WM Plan of $251.5 translates to a WMTS Plan of $249.4  (example below)</a:t>
            </a:r>
          </a:p>
        </p:txBody>
      </p:sp>
      <p:sp>
        <p:nvSpPr>
          <p:cNvPr id="3" name="Right Brace 2"/>
          <p:cNvSpPr/>
          <p:nvPr/>
        </p:nvSpPr>
        <p:spPr>
          <a:xfrm>
            <a:off x="3601711" y="4801718"/>
            <a:ext cx="212103" cy="936788"/>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88">
              <a:solidFill>
                <a:srgbClr val="000000"/>
              </a:solidFill>
            </a:endParaRPr>
          </a:p>
        </p:txBody>
      </p:sp>
      <p:sp>
        <p:nvSpPr>
          <p:cNvPr id="16" name="TextBox 15"/>
          <p:cNvSpPr txBox="1"/>
          <p:nvPr/>
        </p:nvSpPr>
        <p:spPr>
          <a:xfrm>
            <a:off x="3904867" y="5151089"/>
            <a:ext cx="1466677" cy="243785"/>
          </a:xfrm>
          <a:prstGeom prst="rect">
            <a:avLst/>
          </a:prstGeom>
          <a:noFill/>
        </p:spPr>
        <p:txBody>
          <a:bodyPr wrap="square" rtlCol="0">
            <a:spAutoFit/>
          </a:bodyPr>
          <a:lstStyle/>
          <a:p>
            <a:r>
              <a:rPr lang="en-US" sz="984" b="1" dirty="0">
                <a:solidFill>
                  <a:srgbClr val="000000"/>
                </a:solidFill>
              </a:rPr>
              <a:t>$249.4 – Total WMTS</a:t>
            </a:r>
          </a:p>
        </p:txBody>
      </p:sp>
      <p:graphicFrame>
        <p:nvGraphicFramePr>
          <p:cNvPr id="19" name="Object 18"/>
          <p:cNvGraphicFramePr>
            <a:graphicFrameLocks noChangeAspect="1"/>
          </p:cNvGraphicFramePr>
          <p:nvPr>
            <p:extLst/>
          </p:nvPr>
        </p:nvGraphicFramePr>
        <p:xfrm>
          <a:off x="935341" y="4412084"/>
          <a:ext cx="2652486" cy="2235114"/>
        </p:xfrm>
        <a:graphic>
          <a:graphicData uri="http://schemas.openxmlformats.org/presentationml/2006/ole">
            <mc:AlternateContent xmlns:mc="http://schemas.openxmlformats.org/markup-compatibility/2006">
              <mc:Choice xmlns:v="urn:schemas-microsoft-com:vml" Requires="v">
                <p:oleObj spid="_x0000_s10319" name="Worksheet" r:id="rId7" imgW="2613590" imgH="2202120" progId="Excel.Sheet.12">
                  <p:link updateAutomatic="1"/>
                </p:oleObj>
              </mc:Choice>
              <mc:Fallback>
                <p:oleObj name="Worksheet" r:id="rId7" imgW="2613590" imgH="2202120" progId="Excel.Sheet.12">
                  <p:link updateAutomatic="1"/>
                  <p:pic>
                    <p:nvPicPr>
                      <p:cNvPr id="0" name=""/>
                      <p:cNvPicPr/>
                      <p:nvPr/>
                    </p:nvPicPr>
                    <p:blipFill>
                      <a:blip r:embed="rId8"/>
                      <a:stretch>
                        <a:fillRect/>
                      </a:stretch>
                    </p:blipFill>
                    <p:spPr>
                      <a:xfrm>
                        <a:off x="935341" y="4412084"/>
                        <a:ext cx="2652486" cy="2235114"/>
                      </a:xfrm>
                      <a:prstGeom prst="rect">
                        <a:avLst/>
                      </a:prstGeom>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798588731"/>
              </p:ext>
            </p:extLst>
          </p:nvPr>
        </p:nvGraphicFramePr>
        <p:xfrm>
          <a:off x="1220788" y="738188"/>
          <a:ext cx="3414712" cy="2863850"/>
        </p:xfrm>
        <a:graphic>
          <a:graphicData uri="http://schemas.openxmlformats.org/presentationml/2006/ole">
            <mc:AlternateContent xmlns:mc="http://schemas.openxmlformats.org/markup-compatibility/2006">
              <mc:Choice xmlns:v="urn:schemas-microsoft-com:vml" Requires="v">
                <p:oleObj spid="_x0000_s10320" name="Worksheet" r:id="rId9" imgW="2598463" imgH="2179224" progId="Excel.Sheet.12">
                  <p:link updateAutomatic="1"/>
                </p:oleObj>
              </mc:Choice>
              <mc:Fallback>
                <p:oleObj name="Worksheet" r:id="rId9" imgW="2598463" imgH="2179224" progId="Excel.Sheet.12">
                  <p:link updateAutomatic="1"/>
                  <p:pic>
                    <p:nvPicPr>
                      <p:cNvPr id="0" name=""/>
                      <p:cNvPicPr/>
                      <p:nvPr/>
                    </p:nvPicPr>
                    <p:blipFill>
                      <a:blip r:embed="rId10"/>
                      <a:stretch>
                        <a:fillRect/>
                      </a:stretch>
                    </p:blipFill>
                    <p:spPr>
                      <a:xfrm>
                        <a:off x="1220788" y="738188"/>
                        <a:ext cx="3414712" cy="28638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98807740"/>
              </p:ext>
            </p:extLst>
          </p:nvPr>
        </p:nvGraphicFramePr>
        <p:xfrm>
          <a:off x="5685521" y="716343"/>
          <a:ext cx="5232600" cy="2978239"/>
        </p:xfrm>
        <a:graphic>
          <a:graphicData uri="http://schemas.openxmlformats.org/presentationml/2006/ole">
            <mc:AlternateContent xmlns:mc="http://schemas.openxmlformats.org/markup-compatibility/2006">
              <mc:Choice xmlns:v="urn:schemas-microsoft-com:vml" Requires="v">
                <p:oleObj spid="_x0000_s10321" name="Worksheet" r:id="rId11" imgW="5623519" imgH="3200472" progId="Excel.Sheet.12">
                  <p:embed/>
                </p:oleObj>
              </mc:Choice>
              <mc:Fallback>
                <p:oleObj name="Worksheet" r:id="rId11" imgW="5623519" imgH="3200472" progId="Excel.Sheet.12">
                  <p:embed/>
                  <p:pic>
                    <p:nvPicPr>
                      <p:cNvPr id="0" name=""/>
                      <p:cNvPicPr/>
                      <p:nvPr/>
                    </p:nvPicPr>
                    <p:blipFill>
                      <a:blip r:embed="rId12"/>
                      <a:stretch>
                        <a:fillRect/>
                      </a:stretch>
                    </p:blipFill>
                    <p:spPr>
                      <a:xfrm>
                        <a:off x="5685521" y="716343"/>
                        <a:ext cx="5232600" cy="2978239"/>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2851642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746" y="15632"/>
            <a:ext cx="10515600" cy="613093"/>
          </a:xfrm>
        </p:spPr>
        <p:txBody>
          <a:bodyPr/>
          <a:lstStyle/>
          <a:p>
            <a:r>
              <a:rPr lang="en-US" dirty="0" smtClean="0">
                <a:latin typeface="Calibri" panose="020F0502020204030204" pitchFamily="34" charset="0"/>
              </a:rPr>
              <a:t>Quality Engineering (QE)  - ICI Summary </a:t>
            </a:r>
            <a:endParaRPr lang="en-US" dirty="0">
              <a:latin typeface="Calibri" panose="020F0502020204030204" pitchFamily="34" charset="0"/>
            </a:endParaRPr>
          </a:p>
        </p:txBody>
      </p:sp>
      <p:sp>
        <p:nvSpPr>
          <p:cNvPr id="5" name="Slide Number Placeholder 4"/>
          <p:cNvSpPr>
            <a:spLocks noGrp="1"/>
          </p:cNvSpPr>
          <p:nvPr>
            <p:ph type="sldNum" sz="quarter" idx="12"/>
          </p:nvPr>
        </p:nvSpPr>
        <p:spPr/>
        <p:txBody>
          <a:bodyPr/>
          <a:lstStyle/>
          <a:p>
            <a:fld id="{1D320145-5A42-4B8C-9FA0-48AB795416E1}" type="slidenum">
              <a:rPr lang="en-US" smtClean="0">
                <a:solidFill>
                  <a:prstClr val="black">
                    <a:tint val="75000"/>
                  </a:prstClr>
                </a:solidFill>
              </a:rPr>
              <a:pPr/>
              <a:t>70</a:t>
            </a:fld>
            <a:endParaRPr lang="en-US" dirty="0">
              <a:solidFill>
                <a:prstClr val="black">
                  <a:tint val="75000"/>
                </a:prstClr>
              </a:solidFill>
            </a:endParaRPr>
          </a:p>
        </p:txBody>
      </p:sp>
      <p:graphicFrame>
        <p:nvGraphicFramePr>
          <p:cNvPr id="7" name="Content Placeholder 4"/>
          <p:cNvGraphicFramePr>
            <a:graphicFrameLocks noGrp="1"/>
          </p:cNvGraphicFramePr>
          <p:nvPr>
            <p:ph idx="1"/>
            <p:extLst/>
          </p:nvPr>
        </p:nvGraphicFramePr>
        <p:xfrm>
          <a:off x="39451" y="673972"/>
          <a:ext cx="12104924" cy="6132754"/>
        </p:xfrm>
        <a:graphic>
          <a:graphicData uri="http://schemas.openxmlformats.org/drawingml/2006/table">
            <a:tbl>
              <a:tblPr firstRow="1" bandRow="1">
                <a:tableStyleId>{5940675A-B579-460E-94D1-54222C63F5DA}</a:tableStyleId>
              </a:tblPr>
              <a:tblGrid>
                <a:gridCol w="429229"/>
                <a:gridCol w="5729038"/>
                <a:gridCol w="389824"/>
                <a:gridCol w="355131"/>
                <a:gridCol w="389824"/>
                <a:gridCol w="355131"/>
                <a:gridCol w="3466147"/>
                <a:gridCol w="990600"/>
              </a:tblGrid>
              <a:tr h="258789">
                <a:tc rowSpan="2" gridSpan="2">
                  <a:txBody>
                    <a:bodyPr/>
                    <a:lstStyle/>
                    <a:p>
                      <a:pPr marL="57150" indent="0" algn="l"/>
                      <a:r>
                        <a:rPr lang="en-US" sz="1200" b="1" dirty="0" smtClean="0">
                          <a:latin typeface="Arial" panose="020B0604020202020204" pitchFamily="34" charset="0"/>
                          <a:cs typeface="Arial" panose="020B0604020202020204" pitchFamily="34" charset="0"/>
                        </a:rPr>
                        <a:t>Initiative (Prioritized by Focus</a:t>
                      </a:r>
                      <a:r>
                        <a:rPr lang="en-US" sz="1200" b="1" baseline="0" dirty="0" smtClean="0">
                          <a:latin typeface="Arial" panose="020B0604020202020204" pitchFamily="34" charset="0"/>
                          <a:cs typeface="Arial" panose="020B0604020202020204" pitchFamily="34" charset="0"/>
                        </a:rPr>
                        <a:t> Area)</a:t>
                      </a:r>
                      <a:endParaRPr lang="en-US" sz="1200" b="1" dirty="0">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hMerge="1">
                  <a:txBody>
                    <a:bodyPr/>
                    <a:lstStyle/>
                    <a:p>
                      <a:endParaRPr lang="en-US"/>
                    </a:p>
                  </a:txBody>
                  <a:tcPr/>
                </a:tc>
                <a:tc gridSpan="2">
                  <a:txBody>
                    <a:bodyPr/>
                    <a:lstStyle/>
                    <a:p>
                      <a:pPr marL="0" marR="0" indent="0" algn="ctr" defTabSz="914498"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2018</a:t>
                      </a: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defTabSz="914498"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2019</a:t>
                      </a: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algn="ctr"/>
                      <a:r>
                        <a:rPr lang="en-US" sz="1200" b="1" dirty="0" smtClean="0">
                          <a:solidFill>
                            <a:schemeClr val="tx1"/>
                          </a:solidFill>
                          <a:latin typeface="Arial" panose="020B0604020202020204" pitchFamily="34" charset="0"/>
                          <a:cs typeface="Arial" panose="020B0604020202020204" pitchFamily="34" charset="0"/>
                        </a:rPr>
                        <a:t>Impact</a:t>
                      </a:r>
                      <a:endParaRPr lang="en-US" sz="1200" b="1"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bg1">
                        <a:lumMod val="95000"/>
                      </a:schemeClr>
                    </a:solidFill>
                  </a:tcPr>
                </a:tc>
                <a:tc rowSpan="2">
                  <a:txBody>
                    <a:bodyPr/>
                    <a:lstStyle/>
                    <a:p>
                      <a:pPr marL="0" marR="0" indent="0" algn="ctr" defTabSz="914498"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Synergy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06538">
                <a:tc gridSpan="2" vMerge="1">
                  <a:txBody>
                    <a:bodyPr/>
                    <a:lstStyle/>
                    <a:p>
                      <a:pPr marL="0" indent="0" algn="ctr"/>
                      <a:endParaRPr lang="en-US" sz="1100" dirty="0">
                        <a:latin typeface="Arial" panose="020B0604020202020204" pitchFamily="34" charset="0"/>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vMerge="1">
                  <a:txBody>
                    <a:bodyPr/>
                    <a:lstStyle/>
                    <a:p>
                      <a:endParaRPr lang="en-US"/>
                    </a:p>
                  </a:txBody>
                  <a:tcPr/>
                </a:tc>
                <a:tc>
                  <a:txBody>
                    <a:bodyPr/>
                    <a:lstStyle/>
                    <a:p>
                      <a:pPr algn="ctr"/>
                      <a:r>
                        <a:rPr lang="en-US" sz="1000" kern="1200" dirty="0" smtClean="0">
                          <a:solidFill>
                            <a:schemeClr val="tx1"/>
                          </a:solidFill>
                          <a:latin typeface="Arial" panose="020B0604020202020204" pitchFamily="34" charset="0"/>
                          <a:ea typeface="+mn-ea"/>
                          <a:cs typeface="Arial" panose="020B0604020202020204" pitchFamily="34" charset="0"/>
                        </a:rPr>
                        <a:t>$MM</a:t>
                      </a: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kern="1200" dirty="0" smtClean="0">
                          <a:solidFill>
                            <a:schemeClr val="tx1"/>
                          </a:solidFill>
                          <a:latin typeface="Arial" panose="020B0604020202020204" pitchFamily="34" charset="0"/>
                          <a:ea typeface="+mn-ea"/>
                          <a:cs typeface="Arial" panose="020B0604020202020204" pitchFamily="34" charset="0"/>
                        </a:rPr>
                        <a:t>FTE</a:t>
                      </a: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kern="1200" dirty="0" smtClean="0">
                          <a:solidFill>
                            <a:schemeClr val="tx1"/>
                          </a:solidFill>
                          <a:latin typeface="Arial" panose="020B0604020202020204" pitchFamily="34" charset="0"/>
                          <a:ea typeface="+mn-ea"/>
                          <a:cs typeface="Arial" panose="020B0604020202020204" pitchFamily="34" charset="0"/>
                        </a:rPr>
                        <a:t>$MM</a:t>
                      </a: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kern="1200" dirty="0" smtClean="0">
                          <a:solidFill>
                            <a:schemeClr val="tx1"/>
                          </a:solidFill>
                          <a:latin typeface="Arial" panose="020B0604020202020204" pitchFamily="34" charset="0"/>
                          <a:ea typeface="+mn-ea"/>
                          <a:cs typeface="Arial" panose="020B0604020202020204" pitchFamily="34" charset="0"/>
                        </a:rPr>
                        <a:t>FTE</a:t>
                      </a: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endParaRPr lang="en-US" dirty="0"/>
                    </a:p>
                  </a:txBody>
                  <a:tcPr/>
                </a:tc>
                <a:tc vMerge="1">
                  <a:txBody>
                    <a:bodyPr/>
                    <a:lstStyle/>
                    <a:p>
                      <a:pPr algn="ctr"/>
                      <a:endParaRPr lang="en-US" sz="1000" kern="1200" dirty="0">
                        <a:solidFill>
                          <a:schemeClr val="tx1"/>
                        </a:solidFill>
                        <a:latin typeface="Arial" panose="020B0604020202020204" pitchFamily="34" charset="0"/>
                        <a:ea typeface="+mn-ea"/>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87543">
                <a:tc>
                  <a:txBody>
                    <a:bodyPr/>
                    <a:lstStyle/>
                    <a:p>
                      <a:pPr algn="ctr"/>
                      <a:r>
                        <a:rPr lang="en-US" sz="1200" b="1" dirty="0" smtClean="0">
                          <a:solidFill>
                            <a:srgbClr val="002060"/>
                          </a:solidFill>
                          <a:latin typeface="Arial" panose="020B0604020202020204" pitchFamily="34" charset="0"/>
                          <a:cs typeface="Arial" panose="020B0604020202020204" pitchFamily="34"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200" b="1" dirty="0" smtClean="0">
                          <a:solidFill>
                            <a:srgbClr val="002060"/>
                          </a:solidFill>
                          <a:latin typeface="Arial" panose="020B0604020202020204" pitchFamily="34" charset="0"/>
                          <a:cs typeface="Arial" panose="020B0604020202020204" pitchFamily="34" charset="0"/>
                        </a:rPr>
                        <a:t>Environment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kern="1200" dirty="0" smtClean="0">
                          <a:solidFill>
                            <a:srgbClr val="002060"/>
                          </a:solidFill>
                          <a:latin typeface="Arial" panose="020B0604020202020204" pitchFamily="34" charset="0"/>
                          <a:ea typeface="+mn-ea"/>
                          <a:cs typeface="Arial" panose="020B0604020202020204" pitchFamily="34" charset="0"/>
                        </a:rPr>
                        <a:t>1.0</a:t>
                      </a:r>
                      <a:endParaRPr lang="en-US" sz="1100" b="1" kern="1200" dirty="0">
                        <a:solidFill>
                          <a:srgbClr val="002060"/>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kern="1200" dirty="0" smtClean="0">
                          <a:solidFill>
                            <a:srgbClr val="002060"/>
                          </a:solidFill>
                          <a:latin typeface="Arial" panose="020B0604020202020204" pitchFamily="34" charset="0"/>
                          <a:ea typeface="+mn-ea"/>
                          <a:cs typeface="Arial" panose="020B0604020202020204" pitchFamily="34" charset="0"/>
                        </a:rPr>
                        <a:t>5</a:t>
                      </a:r>
                      <a:endParaRPr lang="en-US" sz="1100" b="1" kern="1200" dirty="0">
                        <a:solidFill>
                          <a:srgbClr val="002060"/>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kern="1200" dirty="0" smtClean="0">
                          <a:solidFill>
                            <a:srgbClr val="002060"/>
                          </a:solidFill>
                          <a:latin typeface="Arial" panose="020B0604020202020204" pitchFamily="34" charset="0"/>
                          <a:ea typeface="+mn-ea"/>
                          <a:cs typeface="Arial" panose="020B0604020202020204" pitchFamily="34" charset="0"/>
                        </a:rPr>
                        <a:t>1.1</a:t>
                      </a:r>
                      <a:endParaRPr lang="en-US" sz="1100" b="1" kern="1200" dirty="0">
                        <a:solidFill>
                          <a:srgbClr val="002060"/>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kern="1200" dirty="0" smtClean="0">
                          <a:solidFill>
                            <a:srgbClr val="002060"/>
                          </a:solidFill>
                          <a:latin typeface="Arial" panose="020B0604020202020204" pitchFamily="34" charset="0"/>
                          <a:ea typeface="+mn-ea"/>
                          <a:cs typeface="Arial" panose="020B0604020202020204" pitchFamily="34" charset="0"/>
                        </a:rPr>
                        <a:t>6</a:t>
                      </a:r>
                      <a:endParaRPr lang="en-US" sz="1100" b="1" kern="1200" dirty="0">
                        <a:solidFill>
                          <a:srgbClr val="002060"/>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r>
                        <a:rPr lang="en-US" sz="1000" dirty="0" smtClean="0"/>
                        <a:t>Production insights applied to development cycle; right sizing the environment infrastructure and understanding</a:t>
                      </a:r>
                      <a:r>
                        <a:rPr lang="en-US" sz="1000" baseline="0" dirty="0" smtClean="0"/>
                        <a:t> availability</a:t>
                      </a:r>
                      <a:endParaRPr lang="en-US" sz="1000" dirty="0" smtClean="0"/>
                    </a:p>
                    <a:p>
                      <a:r>
                        <a:rPr lang="en-US" sz="1000" dirty="0" smtClean="0"/>
                        <a:t/>
                      </a:r>
                      <a:br>
                        <a:rPr lang="en-US" sz="1000" dirty="0" smtClean="0"/>
                      </a:br>
                      <a:r>
                        <a:rPr lang="en-US" sz="1000" dirty="0" smtClean="0"/>
                        <a:t>Better access</a:t>
                      </a:r>
                      <a:r>
                        <a:rPr lang="en-US" sz="1000" baseline="0" dirty="0" smtClean="0"/>
                        <a:t> management with reduced environment downtime; greater use service virtualization; faster backup &amp; restore cycles</a:t>
                      </a:r>
                      <a:r>
                        <a:rPr lang="en-US" sz="1000" dirty="0" smtClean="0">
                          <a:latin typeface="Arial" panose="020B0604020202020204" pitchFamily="34" charset="0"/>
                          <a:cs typeface="Arial" panose="020B0604020202020204" pitchFamily="34" charset="0"/>
                        </a:rPr>
                        <a:t>; capturing change failures</a:t>
                      </a:r>
                      <a:r>
                        <a:rPr lang="en-US" sz="1000" baseline="0" dirty="0" smtClean="0"/>
                        <a:t/>
                      </a:r>
                      <a:br>
                        <a:rPr lang="en-US" sz="1000" baseline="0" dirty="0" smtClean="0"/>
                      </a:br>
                      <a:r>
                        <a:rPr lang="en-US" sz="1000" baseline="0" dirty="0" smtClean="0"/>
                        <a:t/>
                      </a:r>
                      <a:br>
                        <a:rPr lang="en-US" sz="1000" baseline="0" dirty="0" smtClean="0"/>
                      </a:br>
                      <a:r>
                        <a:rPr lang="en-US" sz="1000" b="0" dirty="0" smtClean="0">
                          <a:solidFill>
                            <a:schemeClr val="tx1"/>
                          </a:solidFill>
                          <a:latin typeface="Arial" panose="020B0604020202020204" pitchFamily="34" charset="0"/>
                          <a:cs typeface="Arial" panose="020B0604020202020204" pitchFamily="34" charset="0"/>
                        </a:rPr>
                        <a:t>A</a:t>
                      </a:r>
                      <a:r>
                        <a:rPr lang="en-US" sz="1000" dirty="0" smtClean="0">
                          <a:latin typeface="Arial" panose="020B0604020202020204" pitchFamily="34" charset="0"/>
                          <a:cs typeface="Arial" panose="020B0604020202020204" pitchFamily="34" charset="0"/>
                        </a:rPr>
                        <a:t>pplications are designed to meet Performance &amp; Scalability objectives</a:t>
                      </a:r>
                      <a:endParaRPr lang="en-US" sz="1000" baseline="0" dirty="0" smtClean="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0227">
                <a:tc>
                  <a:txBody>
                    <a:bodyPr/>
                    <a:lstStyle/>
                    <a:p>
                      <a:pPr algn="ctr"/>
                      <a:r>
                        <a:rPr lang="en-US" sz="1000" dirty="0" smtClean="0">
                          <a:latin typeface="Arial" panose="020B0604020202020204" pitchFamily="34" charset="0"/>
                          <a:cs typeface="Arial" panose="020B0604020202020204" pitchFamily="34" charset="0"/>
                        </a:rPr>
                        <a:t>1.1</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1" dirty="0" smtClean="0">
                          <a:solidFill>
                            <a:srgbClr val="002060"/>
                          </a:solidFill>
                          <a:latin typeface="Arial" panose="020B0604020202020204" pitchFamily="34" charset="0"/>
                          <a:cs typeface="Arial" panose="020B0604020202020204" pitchFamily="34" charset="0"/>
                        </a:rPr>
                        <a:t>Environment Health Check / Dashboard</a:t>
                      </a:r>
                    </a:p>
                    <a:p>
                      <a:r>
                        <a:rPr lang="en-US" sz="10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000" b="0" dirty="0" smtClean="0">
                          <a:solidFill>
                            <a:schemeClr val="tx1"/>
                          </a:solidFill>
                          <a:latin typeface="Arial" panose="020B0604020202020204" pitchFamily="34" charset="0"/>
                          <a:cs typeface="Arial" panose="020B0604020202020204" pitchFamily="34" charset="0"/>
                        </a:rPr>
                        <a:t>Reduce</a:t>
                      </a:r>
                      <a:r>
                        <a:rPr lang="en-US" sz="1000" b="0" baseline="0" dirty="0" smtClean="0">
                          <a:solidFill>
                            <a:schemeClr val="tx1"/>
                          </a:solidFill>
                          <a:latin typeface="Arial" panose="020B0604020202020204" pitchFamily="34" charset="0"/>
                          <a:cs typeface="Arial" panose="020B0604020202020204" pitchFamily="34" charset="0"/>
                        </a:rPr>
                        <a:t> E</a:t>
                      </a:r>
                      <a:r>
                        <a:rPr lang="en-US" sz="1000" dirty="0" smtClean="0">
                          <a:latin typeface="Arial" panose="020B0604020202020204" pitchFamily="34" charset="0"/>
                          <a:cs typeface="Arial" panose="020B0604020202020204" pitchFamily="34" charset="0"/>
                        </a:rPr>
                        <a:t>nvironment</a:t>
                      </a:r>
                      <a:r>
                        <a:rPr lang="en-US" sz="1000" baseline="0" dirty="0" smtClean="0">
                          <a:latin typeface="Arial" panose="020B0604020202020204" pitchFamily="34" charset="0"/>
                          <a:cs typeface="Arial" panose="020B0604020202020204" pitchFamily="34" charset="0"/>
                        </a:rPr>
                        <a:t> downtime, promote efficient use of resources and ability to scale</a:t>
                      </a:r>
                      <a:endParaRPr lang="en-US" sz="1000" dirty="0">
                        <a:solidFill>
                          <a:srgbClr val="002060"/>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0.2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1</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0.5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3</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1000" baseline="0" dirty="0" smtClean="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DevOps &amp; Cloud</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ctr"/>
                      <a:r>
                        <a:rPr lang="en-US" sz="1000" dirty="0" smtClean="0">
                          <a:latin typeface="Arial" panose="020B0604020202020204" pitchFamily="34" charset="0"/>
                          <a:cs typeface="Arial" panose="020B0604020202020204" pitchFamily="34" charset="0"/>
                        </a:rPr>
                        <a:t>1.2</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1" dirty="0" smtClean="0">
                          <a:solidFill>
                            <a:srgbClr val="002060"/>
                          </a:solidFill>
                          <a:latin typeface="Arial" panose="020B0604020202020204" pitchFamily="34" charset="0"/>
                          <a:cs typeface="Arial" panose="020B0604020202020204" pitchFamily="34" charset="0"/>
                        </a:rPr>
                        <a:t>Predictive</a:t>
                      </a:r>
                      <a:r>
                        <a:rPr lang="en-US" sz="1000" b="1" baseline="0" dirty="0" smtClean="0">
                          <a:solidFill>
                            <a:srgbClr val="002060"/>
                          </a:solidFill>
                          <a:latin typeface="Arial" panose="020B0604020202020204" pitchFamily="34" charset="0"/>
                          <a:cs typeface="Arial" panose="020B0604020202020204" pitchFamily="34" charset="0"/>
                        </a:rPr>
                        <a:t> Capacity Management</a:t>
                      </a:r>
                      <a:endParaRPr lang="en-US" sz="1000" b="1" dirty="0" smtClean="0">
                        <a:solidFill>
                          <a:srgbClr val="002060"/>
                        </a:solidFill>
                        <a:latin typeface="Arial" panose="020B0604020202020204" pitchFamily="34" charset="0"/>
                        <a:cs typeface="Arial" panose="020B0604020202020204" pitchFamily="34" charset="0"/>
                      </a:endParaRPr>
                    </a:p>
                    <a:p>
                      <a:r>
                        <a:rPr lang="en-US" sz="10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000" dirty="0" smtClean="0">
                          <a:latin typeface="Arial" panose="020B0604020202020204" pitchFamily="34" charset="0"/>
                          <a:cs typeface="Arial" panose="020B0604020202020204" pitchFamily="34" charset="0"/>
                        </a:rPr>
                        <a:t>Business transaction level predictive analytics to forecast performance based on environment and influencers</a:t>
                      </a:r>
                      <a:endParaRPr lang="en-US" sz="1000" dirty="0">
                        <a:solidFill>
                          <a:srgbClr val="002060"/>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0.2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7847">
                <a:tc>
                  <a:txBody>
                    <a:bodyPr/>
                    <a:lstStyle/>
                    <a:p>
                      <a:pPr algn="ctr"/>
                      <a:r>
                        <a:rPr lang="en-US" sz="1000" dirty="0" smtClean="0">
                          <a:latin typeface="Arial" panose="020B0604020202020204" pitchFamily="34" charset="0"/>
                          <a:cs typeface="Arial" panose="020B0604020202020204" pitchFamily="34" charset="0"/>
                        </a:rPr>
                        <a:t>1.3</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1" dirty="0" smtClean="0">
                          <a:solidFill>
                            <a:srgbClr val="002060"/>
                          </a:solidFill>
                          <a:latin typeface="Arial" panose="020B0604020202020204" pitchFamily="34" charset="0"/>
                          <a:cs typeface="Arial" panose="020B0604020202020204" pitchFamily="34" charset="0"/>
                        </a:rPr>
                        <a:t>Proactive</a:t>
                      </a:r>
                      <a:r>
                        <a:rPr lang="en-US" sz="1000" b="1" baseline="0" dirty="0" smtClean="0">
                          <a:solidFill>
                            <a:srgbClr val="002060"/>
                          </a:solidFill>
                          <a:latin typeface="Arial" panose="020B0604020202020204" pitchFamily="34" charset="0"/>
                          <a:cs typeface="Arial" panose="020B0604020202020204" pitchFamily="34" charset="0"/>
                        </a:rPr>
                        <a:t> Application Level Monitoring</a:t>
                      </a:r>
                      <a:endParaRPr lang="en-US" sz="1000" b="1" dirty="0" smtClean="0">
                        <a:solidFill>
                          <a:srgbClr val="002060"/>
                        </a:solidFill>
                        <a:latin typeface="Arial" panose="020B0604020202020204" pitchFamily="34" charset="0"/>
                        <a:cs typeface="Arial" panose="020B0604020202020204" pitchFamily="34" charset="0"/>
                      </a:endParaRPr>
                    </a:p>
                    <a:p>
                      <a:r>
                        <a:rPr lang="en-US" sz="10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000" b="0" dirty="0" smtClean="0">
                          <a:solidFill>
                            <a:schemeClr val="tx1"/>
                          </a:solidFill>
                          <a:latin typeface="Arial" panose="020B0604020202020204" pitchFamily="34" charset="0"/>
                          <a:cs typeface="Arial" panose="020B0604020202020204" pitchFamily="34" charset="0"/>
                        </a:rPr>
                        <a:t>Enable an engineering mindset through insight driven development/planning</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0.8</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0.4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2</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tc>
                  <a:txBody>
                    <a:bodyPr/>
                    <a:lstStyle/>
                    <a:p>
                      <a:endParaRPr lang="en-US" dirty="0"/>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ctr"/>
                      <a:r>
                        <a:rPr lang="en-US" sz="1200" b="1" dirty="0" smtClean="0">
                          <a:solidFill>
                            <a:srgbClr val="002060"/>
                          </a:solidFill>
                          <a:latin typeface="Arial" panose="020B0604020202020204" pitchFamily="34" charset="0"/>
                          <a:cs typeface="Arial" panose="020B0604020202020204" pitchFamily="34" charset="0"/>
                        </a:rPr>
                        <a:t>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200" b="1" dirty="0" smtClean="0">
                          <a:solidFill>
                            <a:srgbClr val="002060"/>
                          </a:solidFill>
                          <a:latin typeface="Arial" panose="020B0604020202020204" pitchFamily="34" charset="0"/>
                          <a:cs typeface="Arial" panose="020B0604020202020204" pitchFamily="34" charset="0"/>
                        </a:rPr>
                        <a:t>Data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sz="1100" b="1" kern="1200" dirty="0" smtClean="0">
                          <a:solidFill>
                            <a:srgbClr val="002060"/>
                          </a:solidFill>
                          <a:latin typeface="Arial" panose="020B0604020202020204" pitchFamily="34" charset="0"/>
                          <a:ea typeface="+mn-ea"/>
                          <a:cs typeface="Arial" panose="020B0604020202020204" pitchFamily="34" charset="0"/>
                        </a:rPr>
                        <a:t>1.1</a:t>
                      </a:r>
                      <a:endParaRPr lang="en-US" sz="1100" b="1" kern="1200" dirty="0">
                        <a:solidFill>
                          <a:srgbClr val="002060"/>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kern="1200" dirty="0" smtClean="0">
                          <a:solidFill>
                            <a:srgbClr val="002060"/>
                          </a:solidFill>
                          <a:latin typeface="Arial" panose="020B0604020202020204" pitchFamily="34" charset="0"/>
                          <a:ea typeface="+mn-ea"/>
                          <a:cs typeface="Arial" panose="020B0604020202020204" pitchFamily="34" charset="0"/>
                        </a:rPr>
                        <a:t>6</a:t>
                      </a:r>
                      <a:endParaRPr lang="en-US" sz="1100" b="1" kern="1200" dirty="0">
                        <a:solidFill>
                          <a:srgbClr val="002060"/>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kern="1200" dirty="0" smtClean="0">
                          <a:solidFill>
                            <a:srgbClr val="002060"/>
                          </a:solidFill>
                          <a:latin typeface="Arial" panose="020B0604020202020204" pitchFamily="34" charset="0"/>
                          <a:ea typeface="+mn-ea"/>
                          <a:cs typeface="Arial" panose="020B0604020202020204" pitchFamily="34" charset="0"/>
                        </a:rPr>
                        <a:t>0.9</a:t>
                      </a:r>
                      <a:endParaRPr lang="en-US" sz="1100" b="1" kern="1200" dirty="0">
                        <a:solidFill>
                          <a:srgbClr val="002060"/>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kern="1200" dirty="0" smtClean="0">
                          <a:solidFill>
                            <a:srgbClr val="002060"/>
                          </a:solidFill>
                          <a:latin typeface="Arial" panose="020B0604020202020204" pitchFamily="34" charset="0"/>
                          <a:ea typeface="+mn-ea"/>
                          <a:cs typeface="Arial" panose="020B0604020202020204" pitchFamily="34" charset="0"/>
                        </a:rPr>
                        <a:t>5</a:t>
                      </a:r>
                      <a:endParaRPr lang="en-US" sz="1100" b="1" kern="1200" dirty="0">
                        <a:solidFill>
                          <a:srgbClr val="002060"/>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mn-lt"/>
                          <a:ea typeface="+mn-ea"/>
                          <a:cs typeface="+mn-cs"/>
                        </a:rPr>
                        <a:t>Protection &amp; Management of test data and integration to DevOps pipeline</a:t>
                      </a: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mn-lt"/>
                        <a:ea typeface="+mn-ea"/>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mn-lt"/>
                          <a:ea typeface="+mn-ea"/>
                          <a:cs typeface="+mn-cs"/>
                        </a:rPr>
                        <a:t>Fact based means to drive productivity improvements &amp; strengthening QE practices within the development cycle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1162">
                <a:tc>
                  <a:txBody>
                    <a:bodyPr/>
                    <a:lstStyle/>
                    <a:p>
                      <a:pPr algn="ctr"/>
                      <a:r>
                        <a:rPr lang="en-US" sz="1000" dirty="0" smtClean="0">
                          <a:latin typeface="Arial" panose="020B0604020202020204" pitchFamily="34" charset="0"/>
                          <a:cs typeface="Arial" panose="020B0604020202020204" pitchFamily="34" charset="0"/>
                        </a:rPr>
                        <a:t>2.1</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1" dirty="0" smtClean="0">
                          <a:solidFill>
                            <a:srgbClr val="002060"/>
                          </a:solidFill>
                          <a:latin typeface="Arial" panose="020B0604020202020204" pitchFamily="34" charset="0"/>
                          <a:cs typeface="Arial" panose="020B0604020202020204" pitchFamily="34" charset="0"/>
                        </a:rPr>
                        <a:t>Data as a Service – Data Hub, Test Data Virtualization &amp;</a:t>
                      </a:r>
                      <a:r>
                        <a:rPr lang="en-US" sz="1000" b="1" baseline="0" dirty="0" smtClean="0">
                          <a:solidFill>
                            <a:srgbClr val="002060"/>
                          </a:solidFill>
                          <a:latin typeface="Arial" panose="020B0604020202020204" pitchFamily="34" charset="0"/>
                          <a:cs typeface="Arial" panose="020B0604020202020204" pitchFamily="34" charset="0"/>
                        </a:rPr>
                        <a:t> Deployment</a:t>
                      </a:r>
                      <a:endParaRPr lang="en-US" sz="1000" b="1" dirty="0" smtClean="0">
                        <a:solidFill>
                          <a:srgbClr val="002060"/>
                        </a:solidFill>
                        <a:latin typeface="Arial" panose="020B0604020202020204" pitchFamily="34" charset="0"/>
                        <a:cs typeface="Arial" panose="020B0604020202020204" pitchFamily="34" charset="0"/>
                      </a:endParaRPr>
                    </a:p>
                    <a:p>
                      <a:r>
                        <a:rPr lang="en-US" sz="10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000" dirty="0" smtClean="0">
                          <a:latin typeface="Arial" panose="020B0604020202020204" pitchFamily="34" charset="0"/>
                          <a:cs typeface="Arial" panose="020B0604020202020204" pitchFamily="34" charset="0"/>
                        </a:rPr>
                        <a:t>Accelerated access to relevant test data and reduced back up and storage times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0.4</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2</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0.2</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1000" kern="1200" baseline="0" dirty="0" smtClean="0">
                        <a:solidFill>
                          <a:schemeClr val="tx1"/>
                        </a:solidFill>
                        <a:latin typeface="+mn-lt"/>
                        <a:ea typeface="+mn-ea"/>
                        <a:cs typeface="+mn-cs"/>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sz="1000" dirty="0" smtClean="0">
                          <a:latin typeface="Arial" panose="020B0604020202020204" pitchFamily="34" charset="0"/>
                          <a:cs typeface="Arial" panose="020B0604020202020204" pitchFamily="34" charset="0"/>
                        </a:rPr>
                        <a:t>DevOps</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rowSpan="2">
                  <a:txBody>
                    <a:bodyPr/>
                    <a:lstStyle/>
                    <a:p>
                      <a:pPr algn="ctr"/>
                      <a:r>
                        <a:rPr lang="en-US" sz="1000" dirty="0" smtClean="0">
                          <a:latin typeface="Arial" panose="020B0604020202020204" pitchFamily="34" charset="0"/>
                          <a:cs typeface="Arial" panose="020B0604020202020204" pitchFamily="34" charset="0"/>
                        </a:rPr>
                        <a:t>2.2</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r>
                        <a:rPr lang="en-US" sz="1000" b="1" dirty="0" smtClean="0">
                          <a:solidFill>
                            <a:srgbClr val="002060"/>
                          </a:solidFill>
                          <a:latin typeface="Arial" panose="020B0604020202020204" pitchFamily="34" charset="0"/>
                          <a:cs typeface="Arial" panose="020B0604020202020204" pitchFamily="34" charset="0"/>
                        </a:rPr>
                        <a:t>Analytics &amp; Insights Driven</a:t>
                      </a:r>
                      <a:r>
                        <a:rPr lang="en-US" sz="1000" b="1" baseline="0" dirty="0" smtClean="0">
                          <a:solidFill>
                            <a:srgbClr val="002060"/>
                          </a:solidFill>
                          <a:latin typeface="Arial" panose="020B0604020202020204" pitchFamily="34" charset="0"/>
                          <a:cs typeface="Arial" panose="020B0604020202020204" pitchFamily="34" charset="0"/>
                        </a:rPr>
                        <a:t> Productivity Framework</a:t>
                      </a:r>
                      <a:endParaRPr lang="en-US" sz="1000" b="1" dirty="0" smtClean="0">
                        <a:solidFill>
                          <a:srgbClr val="002060"/>
                        </a:solidFill>
                        <a:latin typeface="Arial" panose="020B0604020202020204" pitchFamily="34" charset="0"/>
                        <a:cs typeface="Arial" panose="020B0604020202020204" pitchFamily="34" charset="0"/>
                      </a:endParaRPr>
                    </a:p>
                    <a:p>
                      <a:r>
                        <a:rPr lang="en-US" sz="1000" b="1" dirty="0" smtClean="0">
                          <a:solidFill>
                            <a:prstClr val="black">
                              <a:lumMod val="50000"/>
                              <a:lumOff val="50000"/>
                            </a:prstClr>
                          </a:solidFill>
                          <a:latin typeface="Arial" panose="020B0604020202020204" pitchFamily="34" charset="0"/>
                          <a:cs typeface="Arial" panose="020B0604020202020204" pitchFamily="34" charset="0"/>
                        </a:rPr>
                        <a:t>Goal:</a:t>
                      </a:r>
                      <a:r>
                        <a:rPr lang="en-US" sz="1000" b="1" baseline="0" dirty="0" smtClean="0">
                          <a:solidFill>
                            <a:prstClr val="black">
                              <a:lumMod val="50000"/>
                              <a:lumOff val="50000"/>
                            </a:prstClr>
                          </a:solidFill>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Define, develop and implement productivity framework for developers and testers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sz="1000" dirty="0" smtClean="0">
                          <a:latin typeface="Arial" panose="020B0604020202020204" pitchFamily="34" charset="0"/>
                          <a:cs typeface="Arial" panose="020B0604020202020204" pitchFamily="34" charset="0"/>
                        </a:rPr>
                        <a:t>0.7</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sz="1000" dirty="0" smtClean="0">
                          <a:latin typeface="Arial" panose="020B0604020202020204" pitchFamily="34" charset="0"/>
                          <a:cs typeface="Arial" panose="020B0604020202020204" pitchFamily="34" charset="0"/>
                        </a:rPr>
                        <a:t>4</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sz="1000" dirty="0" smtClean="0">
                          <a:latin typeface="Arial" panose="020B0604020202020204" pitchFamily="34" charset="0"/>
                          <a:cs typeface="Arial" panose="020B0604020202020204" pitchFamily="34" charset="0"/>
                        </a:rPr>
                        <a:t>0.7</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sz="1000" dirty="0" smtClean="0">
                          <a:latin typeface="Arial" panose="020B0604020202020204" pitchFamily="34" charset="0"/>
                          <a:cs typeface="Arial" panose="020B0604020202020204" pitchFamily="34" charset="0"/>
                        </a:rPr>
                        <a:t>4</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tc vMerge="1">
                  <a:txBody>
                    <a:bodyPr/>
                    <a:lstStyle/>
                    <a:p>
                      <a:endParaRPr lang="en-US"/>
                    </a:p>
                  </a:txBody>
                  <a:tcPr/>
                </a:tc>
              </a:tr>
              <a:tr h="132427">
                <a:tc vMerge="1">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ctr"/>
                      <a:r>
                        <a:rPr lang="en-US" sz="1200" b="1" dirty="0" smtClean="0">
                          <a:solidFill>
                            <a:srgbClr val="002060"/>
                          </a:solidFill>
                          <a:latin typeface="Arial" panose="020B0604020202020204" pitchFamily="34" charset="0"/>
                          <a:cs typeface="Arial" panose="020B0604020202020204" pitchFamily="34" charset="0"/>
                        </a:rPr>
                        <a:t>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200" b="1" dirty="0" smtClean="0">
                          <a:solidFill>
                            <a:srgbClr val="002060"/>
                          </a:solidFill>
                          <a:latin typeface="Arial" panose="020B0604020202020204" pitchFamily="34" charset="0"/>
                          <a:cs typeface="Arial" panose="020B0604020202020204" pitchFamily="34" charset="0"/>
                        </a:rPr>
                        <a:t>Products &amp; Tooling</a:t>
                      </a:r>
                      <a:r>
                        <a:rPr lang="en-US" sz="1200" b="1" baseline="0" dirty="0" smtClean="0">
                          <a:solidFill>
                            <a:srgbClr val="002060"/>
                          </a:solidFill>
                          <a:latin typeface="Arial" panose="020B0604020202020204" pitchFamily="34" charset="0"/>
                          <a:cs typeface="Arial" panose="020B0604020202020204" pitchFamily="34" charset="0"/>
                        </a:rPr>
                        <a:t> </a:t>
                      </a:r>
                      <a:endParaRPr lang="en-US" sz="1200" b="1" dirty="0" smtClean="0">
                        <a:solidFill>
                          <a:srgbClr val="002060"/>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sz="1100" b="1" kern="1200" dirty="0" smtClean="0">
                          <a:solidFill>
                            <a:srgbClr val="002060"/>
                          </a:solidFill>
                          <a:latin typeface="Arial" panose="020B0604020202020204" pitchFamily="34" charset="0"/>
                          <a:ea typeface="+mn-ea"/>
                          <a:cs typeface="Arial" panose="020B0604020202020204" pitchFamily="34" charset="0"/>
                        </a:rPr>
                        <a:t>0.4</a:t>
                      </a:r>
                      <a:endParaRPr lang="en-US" sz="1100" b="1" kern="1200" dirty="0">
                        <a:solidFill>
                          <a:srgbClr val="002060"/>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kern="1200" dirty="0" smtClean="0">
                          <a:solidFill>
                            <a:srgbClr val="002060"/>
                          </a:solidFill>
                          <a:latin typeface="Arial" panose="020B0604020202020204" pitchFamily="34" charset="0"/>
                          <a:ea typeface="+mn-ea"/>
                          <a:cs typeface="Arial" panose="020B0604020202020204" pitchFamily="34" charset="0"/>
                        </a:rPr>
                        <a:t>2</a:t>
                      </a:r>
                      <a:endParaRPr lang="en-US" sz="1100" b="1" kern="1200" dirty="0">
                        <a:solidFill>
                          <a:srgbClr val="002060"/>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kern="1200" dirty="0" smtClean="0">
                          <a:solidFill>
                            <a:srgbClr val="002060"/>
                          </a:solidFill>
                          <a:latin typeface="Arial" panose="020B0604020202020204" pitchFamily="34" charset="0"/>
                          <a:ea typeface="+mn-ea"/>
                          <a:cs typeface="Arial" panose="020B0604020202020204" pitchFamily="34" charset="0"/>
                        </a:rPr>
                        <a:t>0.4</a:t>
                      </a:r>
                      <a:endParaRPr lang="en-US" sz="1100" b="1" kern="1200" dirty="0">
                        <a:solidFill>
                          <a:srgbClr val="002060"/>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kern="1200" dirty="0" smtClean="0">
                          <a:solidFill>
                            <a:srgbClr val="002060"/>
                          </a:solidFill>
                          <a:latin typeface="Arial" panose="020B0604020202020204" pitchFamily="34" charset="0"/>
                          <a:ea typeface="+mn-ea"/>
                          <a:cs typeface="Arial" panose="020B0604020202020204" pitchFamily="34" charset="0"/>
                        </a:rPr>
                        <a:t>2</a:t>
                      </a:r>
                      <a:endParaRPr lang="en-US" sz="1100" b="1" kern="1200" dirty="0">
                        <a:solidFill>
                          <a:srgbClr val="002060"/>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mn-lt"/>
                          <a:ea typeface="+mn-ea"/>
                          <a:cs typeface="+mn-cs"/>
                        </a:rPr>
                        <a:t>Greater trust in test automation through the reduction of false positives and high failure rates</a:t>
                      </a: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mn-lt"/>
                        <a:ea typeface="+mn-ea"/>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mn-lt"/>
                          <a:ea typeface="+mn-ea"/>
                          <a:cs typeface="+mn-cs"/>
                        </a:rPr>
                        <a:t>Eliminate the development step to automation &amp; Performance Engineering</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3087">
                <a:tc>
                  <a:txBody>
                    <a:bodyPr/>
                    <a:lstStyle/>
                    <a:p>
                      <a:pPr algn="ctr"/>
                      <a:r>
                        <a:rPr lang="en-US" sz="1000" dirty="0" smtClean="0">
                          <a:latin typeface="Arial" panose="020B0604020202020204" pitchFamily="34" charset="0"/>
                          <a:cs typeface="Arial" panose="020B0604020202020204" pitchFamily="34" charset="0"/>
                        </a:rPr>
                        <a:t>3.1</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1" dirty="0" smtClean="0">
                          <a:solidFill>
                            <a:srgbClr val="002060"/>
                          </a:solidFill>
                          <a:latin typeface="Arial" panose="020B0604020202020204" pitchFamily="34" charset="0"/>
                          <a:cs typeface="Arial" panose="020B0604020202020204" pitchFamily="34" charset="0"/>
                        </a:rPr>
                        <a:t>Automation &amp; Performance</a:t>
                      </a:r>
                      <a:r>
                        <a:rPr lang="en-US" sz="1000" b="1" baseline="0" dirty="0" smtClean="0">
                          <a:solidFill>
                            <a:srgbClr val="002060"/>
                          </a:solidFill>
                          <a:latin typeface="Arial" panose="020B0604020202020204" pitchFamily="34" charset="0"/>
                          <a:cs typeface="Arial" panose="020B0604020202020204" pitchFamily="34" charset="0"/>
                        </a:rPr>
                        <a:t> Solution E</a:t>
                      </a:r>
                      <a:r>
                        <a:rPr lang="en-US" sz="1000" b="1" dirty="0" smtClean="0">
                          <a:solidFill>
                            <a:srgbClr val="002060"/>
                          </a:solidFill>
                          <a:latin typeface="Arial" panose="020B0604020202020204" pitchFamily="34" charset="0"/>
                          <a:cs typeface="Arial" panose="020B0604020202020204" pitchFamily="34" charset="0"/>
                        </a:rPr>
                        <a:t>ngineering (Support Libraries &amp; Starter Packs)</a:t>
                      </a:r>
                    </a:p>
                    <a:p>
                      <a:r>
                        <a:rPr lang="en-US" sz="10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000" b="0" baseline="0" dirty="0" smtClean="0">
                          <a:solidFill>
                            <a:schemeClr val="tx1"/>
                          </a:solidFill>
                          <a:latin typeface="Arial" panose="020B0604020202020204" pitchFamily="34" charset="0"/>
                          <a:cs typeface="Arial" panose="020B0604020202020204" pitchFamily="34" charset="0"/>
                        </a:rPr>
                        <a:t>Reduction of upfront automation effort and promote reusability across different automation frameworks integrated with the DevOps Pipeline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0.4</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2</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0.4</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2</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mn-lt"/>
                        <a:ea typeface="+mn-ea"/>
                        <a:cs typeface="+mn-cs"/>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DevOps</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ctr"/>
                      <a:r>
                        <a:rPr lang="en-US" sz="1200" b="1" dirty="0" smtClean="0">
                          <a:solidFill>
                            <a:srgbClr val="002060"/>
                          </a:solidFill>
                          <a:latin typeface="Arial" panose="020B0604020202020204" pitchFamily="34" charset="0"/>
                          <a:cs typeface="Arial" panose="020B0604020202020204" pitchFamily="34" charset="0"/>
                        </a:rPr>
                        <a:t>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200" b="1" dirty="0" smtClean="0">
                          <a:solidFill>
                            <a:srgbClr val="002060"/>
                          </a:solidFill>
                          <a:latin typeface="Arial" panose="020B0604020202020204" pitchFamily="34" charset="0"/>
                          <a:cs typeface="Arial" panose="020B0604020202020204" pitchFamily="34" charset="0"/>
                        </a:rPr>
                        <a:t>Practice &amp; Enablement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ctr" defTabSz="914126" rtl="0" eaLnBrk="1" latinLnBrk="0" hangingPunct="1"/>
                      <a:r>
                        <a:rPr lang="en-US" sz="1100" b="1" kern="1200" dirty="0" smtClean="0">
                          <a:solidFill>
                            <a:srgbClr val="002060"/>
                          </a:solidFill>
                          <a:latin typeface="Arial" panose="020B0604020202020204" pitchFamily="34" charset="0"/>
                          <a:ea typeface="+mn-ea"/>
                          <a:cs typeface="Arial" panose="020B0604020202020204" pitchFamily="34" charset="0"/>
                        </a:rPr>
                        <a:t>1.9</a:t>
                      </a:r>
                      <a:endParaRPr lang="en-US" sz="1100" b="1" kern="1200" dirty="0">
                        <a:solidFill>
                          <a:srgbClr val="002060"/>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0" hangingPunct="1"/>
                      <a:r>
                        <a:rPr lang="en-US" sz="1100" b="1" kern="1200" dirty="0" smtClean="0">
                          <a:solidFill>
                            <a:srgbClr val="002060"/>
                          </a:solidFill>
                          <a:latin typeface="Arial" panose="020B0604020202020204" pitchFamily="34" charset="0"/>
                          <a:ea typeface="+mn-ea"/>
                          <a:cs typeface="Arial" panose="020B0604020202020204" pitchFamily="34" charset="0"/>
                        </a:rPr>
                        <a:t>10</a:t>
                      </a:r>
                      <a:endParaRPr lang="en-US" sz="1100" b="1" kern="1200" dirty="0">
                        <a:solidFill>
                          <a:srgbClr val="002060"/>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0" hangingPunct="1"/>
                      <a:r>
                        <a:rPr lang="en-US" sz="1100" b="1" kern="1200" dirty="0" smtClean="0">
                          <a:solidFill>
                            <a:srgbClr val="002060"/>
                          </a:solidFill>
                          <a:latin typeface="Arial" panose="020B0604020202020204" pitchFamily="34" charset="0"/>
                          <a:ea typeface="+mn-ea"/>
                          <a:cs typeface="Arial" panose="020B0604020202020204" pitchFamily="34" charset="0"/>
                        </a:rPr>
                        <a:t>2.0</a:t>
                      </a:r>
                      <a:endParaRPr lang="en-US" sz="1100" b="1" kern="1200" dirty="0">
                        <a:solidFill>
                          <a:srgbClr val="002060"/>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0" hangingPunct="1"/>
                      <a:r>
                        <a:rPr lang="en-US" sz="1100" b="1" kern="1200" dirty="0" smtClean="0">
                          <a:solidFill>
                            <a:srgbClr val="002060"/>
                          </a:solidFill>
                          <a:latin typeface="Arial" panose="020B0604020202020204" pitchFamily="34" charset="0"/>
                          <a:ea typeface="+mn-ea"/>
                          <a:cs typeface="Arial" panose="020B0604020202020204" pitchFamily="34" charset="0"/>
                        </a:rPr>
                        <a:t>10</a:t>
                      </a:r>
                      <a:endParaRPr lang="en-US" sz="1100" b="1" kern="1200" dirty="0">
                        <a:solidFill>
                          <a:srgbClr val="002060"/>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r>
                        <a:rPr lang="en-US" sz="1000" baseline="0" dirty="0" smtClean="0"/>
                        <a:t>Improved stability, resilience and recoverability of production systems</a:t>
                      </a:r>
                    </a:p>
                    <a:p>
                      <a:r>
                        <a:rPr lang="en-US" sz="1000" baseline="0" dirty="0" smtClean="0"/>
                        <a:t/>
                      </a:r>
                      <a:br>
                        <a:rPr lang="en-US" sz="1000" baseline="0" dirty="0" smtClean="0"/>
                      </a:br>
                      <a:r>
                        <a:rPr lang="en-US" sz="1000" baseline="0" dirty="0" smtClean="0"/>
                        <a:t>Improved solution delivery velocity through reduced ambiguity in specifications and early detection of defects</a:t>
                      </a:r>
                    </a:p>
                    <a:p>
                      <a:r>
                        <a:rPr lang="en-US" sz="1000" baseline="0" dirty="0" smtClean="0"/>
                        <a:t/>
                      </a:r>
                      <a:br>
                        <a:rPr lang="en-US" sz="1000" baseline="0" dirty="0" smtClean="0"/>
                      </a:br>
                      <a:r>
                        <a:rPr lang="en-US" sz="1000" baseline="0" dirty="0" smtClean="0"/>
                        <a:t>Horizontal integration between testing, product management and development community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39316">
                <a:tc>
                  <a:txBody>
                    <a:bodyPr/>
                    <a:lstStyle/>
                    <a:p>
                      <a:pPr algn="ctr"/>
                      <a:r>
                        <a:rPr lang="en-US" sz="1000" dirty="0" smtClean="0">
                          <a:latin typeface="Arial" panose="020B0604020202020204" pitchFamily="34" charset="0"/>
                          <a:cs typeface="Arial" panose="020B0604020202020204" pitchFamily="34" charset="0"/>
                        </a:rPr>
                        <a:t>4.1</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1" dirty="0" smtClean="0">
                          <a:solidFill>
                            <a:srgbClr val="002060"/>
                          </a:solidFill>
                          <a:latin typeface="Arial" panose="020B0604020202020204" pitchFamily="34" charset="0"/>
                          <a:cs typeface="Arial" panose="020B0604020202020204" pitchFamily="34" charset="0"/>
                        </a:rPr>
                        <a:t>Establish Site</a:t>
                      </a:r>
                      <a:r>
                        <a:rPr lang="en-US" sz="1000" b="1" baseline="0" dirty="0" smtClean="0">
                          <a:solidFill>
                            <a:srgbClr val="002060"/>
                          </a:solidFill>
                          <a:latin typeface="Arial" panose="020B0604020202020204" pitchFamily="34" charset="0"/>
                          <a:cs typeface="Arial" panose="020B0604020202020204" pitchFamily="34" charset="0"/>
                        </a:rPr>
                        <a:t> Reliability Engineering Practice</a:t>
                      </a:r>
                      <a:endParaRPr lang="en-US" sz="1000" b="1" dirty="0" smtClean="0">
                        <a:solidFill>
                          <a:srgbClr val="002060"/>
                        </a:solidFill>
                        <a:latin typeface="Arial" panose="020B0604020202020204" pitchFamily="34" charset="0"/>
                        <a:cs typeface="Arial" panose="020B0604020202020204" pitchFamily="34" charset="0"/>
                      </a:endParaRPr>
                    </a:p>
                    <a:p>
                      <a:r>
                        <a:rPr lang="en-US" sz="10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000" b="0" baseline="0" dirty="0" smtClean="0">
                          <a:solidFill>
                            <a:schemeClr val="tx1"/>
                          </a:solidFill>
                          <a:latin typeface="Arial" panose="020B0604020202020204" pitchFamily="34" charset="0"/>
                          <a:cs typeface="Arial" panose="020B0604020202020204" pitchFamily="34" charset="0"/>
                        </a:rPr>
                        <a:t>Reduced overall risk of system failure in production due to improved resilience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0.2</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0.5</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2</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56924">
                <a:tc>
                  <a:txBody>
                    <a:bodyPr/>
                    <a:lstStyle/>
                    <a:p>
                      <a:pPr algn="ctr"/>
                      <a:r>
                        <a:rPr lang="en-US" sz="1000" dirty="0" smtClean="0">
                          <a:latin typeface="Arial" panose="020B0604020202020204" pitchFamily="34" charset="0"/>
                          <a:cs typeface="Arial" panose="020B0604020202020204" pitchFamily="34" charset="0"/>
                        </a:rPr>
                        <a:t>4.2</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b="1" dirty="0" smtClean="0">
                          <a:solidFill>
                            <a:srgbClr val="002060"/>
                          </a:solidFill>
                          <a:latin typeface="Arial" panose="020B0604020202020204" pitchFamily="34" charset="0"/>
                          <a:cs typeface="Arial" panose="020B0604020202020204" pitchFamily="34" charset="0"/>
                        </a:rPr>
                        <a:t>Test</a:t>
                      </a:r>
                      <a:r>
                        <a:rPr lang="en-US" sz="1000" b="1" baseline="0" dirty="0" smtClean="0">
                          <a:solidFill>
                            <a:srgbClr val="002060"/>
                          </a:solidFill>
                          <a:latin typeface="Arial" panose="020B0604020202020204" pitchFamily="34" charset="0"/>
                          <a:cs typeface="Arial" panose="020B0604020202020204" pitchFamily="34" charset="0"/>
                        </a:rPr>
                        <a:t> &amp; Behavior Driven Development</a:t>
                      </a:r>
                      <a:r>
                        <a:rPr lang="en-US" sz="1000" b="1" dirty="0" smtClean="0">
                          <a:solidFill>
                            <a:srgbClr val="002060"/>
                          </a:solidFill>
                          <a:latin typeface="Arial" panose="020B0604020202020204" pitchFamily="34" charset="0"/>
                          <a:cs typeface="Arial" panose="020B0604020202020204" pitchFamily="34" charset="0"/>
                        </a:rPr>
                        <a:t> </a:t>
                      </a:r>
                    </a:p>
                    <a:p>
                      <a:r>
                        <a:rPr lang="en-US" sz="10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000" b="0" baseline="0" dirty="0" smtClean="0">
                          <a:solidFill>
                            <a:schemeClr val="tx1"/>
                          </a:solidFill>
                          <a:latin typeface="Arial" panose="020B0604020202020204" pitchFamily="34" charset="0"/>
                          <a:cs typeface="Arial" panose="020B0604020202020204" pitchFamily="34" charset="0"/>
                        </a:rPr>
                        <a:t>Greater efficiency &amp; shorter release cycles through collaboration and early course correction</a:t>
                      </a:r>
                      <a:endParaRPr lang="en-US" sz="1000" dirty="0" smtClean="0">
                        <a:solidFill>
                          <a:srgbClr val="002060"/>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0.8</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4</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0.8</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4</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tc>
                  <a:txBody>
                    <a:bodyPr/>
                    <a:lstStyle/>
                    <a:p>
                      <a:endParaRPr lang="en-US" dirty="0"/>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3806">
                <a:tc>
                  <a:txBody>
                    <a:bodyPr/>
                    <a:lstStyle/>
                    <a:p>
                      <a:pPr algn="ctr"/>
                      <a:r>
                        <a:rPr lang="en-US" sz="1000" dirty="0" smtClean="0">
                          <a:latin typeface="Arial" panose="020B0604020202020204" pitchFamily="34" charset="0"/>
                          <a:cs typeface="Arial" panose="020B0604020202020204" pitchFamily="34" charset="0"/>
                        </a:rPr>
                        <a:t>4.3</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1" dirty="0" smtClean="0">
                          <a:solidFill>
                            <a:srgbClr val="002060"/>
                          </a:solidFill>
                          <a:latin typeface="Arial" panose="020B0604020202020204" pitchFamily="34" charset="0"/>
                          <a:cs typeface="Arial" panose="020B0604020202020204" pitchFamily="34" charset="0"/>
                        </a:rPr>
                        <a:t>Learning,</a:t>
                      </a:r>
                      <a:r>
                        <a:rPr lang="en-US" sz="1000" b="1" baseline="0" dirty="0" smtClean="0">
                          <a:solidFill>
                            <a:srgbClr val="002060"/>
                          </a:solidFill>
                          <a:latin typeface="Arial" panose="020B0604020202020204" pitchFamily="34" charset="0"/>
                          <a:cs typeface="Arial" panose="020B0604020202020204" pitchFamily="34" charset="0"/>
                        </a:rPr>
                        <a:t> Coaching, Consulting, &amp; Supplier Management</a:t>
                      </a:r>
                      <a:r>
                        <a:rPr lang="en-US" sz="1000" b="1" dirty="0" smtClean="0">
                          <a:solidFill>
                            <a:srgbClr val="002060"/>
                          </a:solidFill>
                          <a:latin typeface="Arial" panose="020B0604020202020204" pitchFamily="34" charset="0"/>
                          <a:cs typeface="Arial" panose="020B0604020202020204" pitchFamily="34" charset="0"/>
                        </a:rPr>
                        <a:t> </a:t>
                      </a:r>
                    </a:p>
                    <a:p>
                      <a:r>
                        <a:rPr lang="en-US" sz="10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000" b="0" baseline="0" dirty="0" smtClean="0">
                          <a:solidFill>
                            <a:schemeClr val="tx1"/>
                          </a:solidFill>
                          <a:latin typeface="Arial" panose="020B0604020202020204" pitchFamily="34" charset="0"/>
                          <a:cs typeface="Arial" panose="020B0604020202020204" pitchFamily="34" charset="0"/>
                        </a:rPr>
                        <a:t>Drive solutions through the community to eliminate pain points and improve collaboration</a:t>
                      </a:r>
                      <a:endParaRPr lang="en-US" sz="1000" dirty="0" smtClean="0">
                        <a:solidFill>
                          <a:srgbClr val="002060"/>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0.9</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5</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0.7</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smtClean="0">
                          <a:latin typeface="Arial" panose="020B0604020202020204" pitchFamily="34" charset="0"/>
                          <a:cs typeface="Arial" panose="020B0604020202020204" pitchFamily="34" charset="0"/>
                        </a:rPr>
                        <a:t>4</a:t>
                      </a: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36446">
                <a:tc>
                  <a:txBody>
                    <a:bodyPr/>
                    <a:lstStyle/>
                    <a:p>
                      <a:pPr algn="ctr"/>
                      <a:r>
                        <a:rPr lang="en-US" sz="1200" b="1" dirty="0" smtClean="0">
                          <a:solidFill>
                            <a:srgbClr val="002060"/>
                          </a:solidFill>
                          <a:latin typeface="Arial" panose="020B0604020202020204" pitchFamily="34" charset="0"/>
                          <a:cs typeface="Arial" panose="020B0604020202020204" pitchFamily="34" charset="0"/>
                        </a:rPr>
                        <a:t>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200" b="1" dirty="0" smtClean="0">
                          <a:solidFill>
                            <a:srgbClr val="002060"/>
                          </a:solidFill>
                          <a:latin typeface="Arial" panose="020B0604020202020204" pitchFamily="34" charset="0"/>
                          <a:cs typeface="Arial" panose="020B0604020202020204" pitchFamily="34" charset="0"/>
                        </a:rPr>
                        <a:t>Enterprise</a:t>
                      </a:r>
                      <a:r>
                        <a:rPr lang="en-US" sz="1200" b="1" baseline="0" dirty="0" smtClean="0">
                          <a:solidFill>
                            <a:srgbClr val="002060"/>
                          </a:solidFill>
                          <a:latin typeface="Arial" panose="020B0604020202020204" pitchFamily="34" charset="0"/>
                          <a:cs typeface="Arial" panose="020B0604020202020204" pitchFamily="34" charset="0"/>
                        </a:rPr>
                        <a:t> Software – Licenses &amp; Tools</a:t>
                      </a:r>
                      <a:endParaRPr lang="en-US" sz="1200" b="1" dirty="0" smtClean="0">
                        <a:solidFill>
                          <a:srgbClr val="002060"/>
                        </a:solidFill>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0" hangingPunct="1"/>
                      <a:r>
                        <a:rPr lang="en-US" sz="1100" b="1" kern="1200" dirty="0" smtClean="0">
                          <a:solidFill>
                            <a:srgbClr val="002060"/>
                          </a:solidFill>
                          <a:latin typeface="Arial" panose="020B0604020202020204" pitchFamily="34" charset="0"/>
                          <a:ea typeface="+mn-ea"/>
                          <a:cs typeface="Arial" panose="020B0604020202020204" pitchFamily="34" charset="0"/>
                        </a:rPr>
                        <a:t>1.2</a:t>
                      </a:r>
                      <a:endParaRPr lang="en-US" sz="1100" b="1" kern="1200" dirty="0">
                        <a:solidFill>
                          <a:srgbClr val="002060"/>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0" hangingPunct="1"/>
                      <a:r>
                        <a:rPr lang="en-US" sz="1100" b="1" kern="1200" dirty="0" smtClean="0">
                          <a:solidFill>
                            <a:srgbClr val="002060"/>
                          </a:solidFill>
                          <a:latin typeface="Arial" panose="020B0604020202020204" pitchFamily="34" charset="0"/>
                          <a:ea typeface="+mn-ea"/>
                          <a:cs typeface="Arial" panose="020B0604020202020204" pitchFamily="34" charset="0"/>
                        </a:rPr>
                        <a:t>-</a:t>
                      </a:r>
                      <a:endParaRPr lang="en-US" sz="1100" b="1" kern="1200" dirty="0">
                        <a:solidFill>
                          <a:srgbClr val="002060"/>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0" hangingPunct="1"/>
                      <a:r>
                        <a:rPr lang="en-US" sz="1100" b="1" kern="1200" dirty="0" smtClean="0">
                          <a:solidFill>
                            <a:srgbClr val="002060"/>
                          </a:solidFill>
                          <a:latin typeface="Arial" panose="020B0604020202020204" pitchFamily="34" charset="0"/>
                          <a:ea typeface="+mn-ea"/>
                          <a:cs typeface="Arial" panose="020B0604020202020204" pitchFamily="34" charset="0"/>
                        </a:rPr>
                        <a:t>2.0</a:t>
                      </a:r>
                      <a:endParaRPr lang="en-US" sz="1100" b="1" kern="1200" dirty="0">
                        <a:solidFill>
                          <a:srgbClr val="002060"/>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0" hangingPunct="1"/>
                      <a:r>
                        <a:rPr lang="en-US" sz="1100" b="1" kern="1200" dirty="0" smtClean="0">
                          <a:solidFill>
                            <a:srgbClr val="002060"/>
                          </a:solidFill>
                          <a:latin typeface="Arial" panose="020B0604020202020204" pitchFamily="34" charset="0"/>
                          <a:ea typeface="+mn-ea"/>
                          <a:cs typeface="Arial" panose="020B0604020202020204" pitchFamily="34" charset="0"/>
                        </a:rPr>
                        <a:t>-</a:t>
                      </a:r>
                      <a:endParaRPr lang="en-US" sz="1100" b="1" kern="1200" dirty="0">
                        <a:solidFill>
                          <a:srgbClr val="002060"/>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baseline="0" dirty="0" smtClean="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4932">
                <a:tc gridSpan="2">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panose="020B0604020202020204" pitchFamily="34" charset="0"/>
                          <a:ea typeface="+mn-ea"/>
                          <a:cs typeface="Arial" panose="020B0604020202020204" pitchFamily="34" charset="0"/>
                        </a:rPr>
                        <a:t>Totals</a:t>
                      </a:r>
                      <a:endParaRPr lang="en-US" sz="1000" b="1" kern="1200" dirty="0" smtClean="0">
                        <a:solidFill>
                          <a:schemeClr val="tx1"/>
                        </a:solidFill>
                        <a:latin typeface="Arial" panose="020B0604020202020204"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a:txBody>
                    <a:bodyPr/>
                    <a:lstStyle/>
                    <a:p>
                      <a:pPr algn="ctr"/>
                      <a:r>
                        <a:rPr lang="en-US" sz="1100" b="1" dirty="0" smtClean="0">
                          <a:latin typeface="Arial" panose="020B0604020202020204" pitchFamily="34" charset="0"/>
                          <a:cs typeface="Arial" panose="020B0604020202020204" pitchFamily="34" charset="0"/>
                        </a:rPr>
                        <a:t>5.6</a:t>
                      </a:r>
                      <a:endParaRPr lang="en-US" sz="11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b="1" dirty="0" smtClean="0">
                          <a:latin typeface="Arial" panose="020B0604020202020204" pitchFamily="34" charset="0"/>
                          <a:cs typeface="Arial" panose="020B0604020202020204" pitchFamily="34" charset="0"/>
                        </a:rPr>
                        <a:t>23</a:t>
                      </a:r>
                      <a:endParaRPr lang="en-US" sz="11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b="1" dirty="0" smtClean="0">
                          <a:latin typeface="Arial" panose="020B0604020202020204" pitchFamily="34" charset="0"/>
                          <a:cs typeface="Arial" panose="020B0604020202020204" pitchFamily="34" charset="0"/>
                        </a:rPr>
                        <a:t>6.4</a:t>
                      </a:r>
                      <a:endParaRPr lang="en-US" sz="11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b="1" dirty="0" smtClean="0">
                          <a:latin typeface="Arial" panose="020B0604020202020204" pitchFamily="34" charset="0"/>
                          <a:cs typeface="Arial" panose="020B0604020202020204" pitchFamily="34" charset="0"/>
                        </a:rPr>
                        <a:t>23</a:t>
                      </a:r>
                      <a:endParaRPr lang="en-US" sz="11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aphicFrame>
        <p:nvGraphicFramePr>
          <p:cNvPr id="9" name="Table 8"/>
          <p:cNvGraphicFramePr>
            <a:graphicFrameLocks noGrp="1"/>
          </p:cNvGraphicFramePr>
          <p:nvPr>
            <p:extLst/>
          </p:nvPr>
        </p:nvGraphicFramePr>
        <p:xfrm>
          <a:off x="8058073" y="56704"/>
          <a:ext cx="3353454" cy="518160"/>
        </p:xfrm>
        <a:graphic>
          <a:graphicData uri="http://schemas.openxmlformats.org/drawingml/2006/table">
            <a:tbl>
              <a:tblPr firstRow="1" bandRow="1">
                <a:tableStyleId>{2D5ABB26-0587-4C30-8999-92F81FD0307C}</a:tableStyleId>
              </a:tblPr>
              <a:tblGrid>
                <a:gridCol w="1759969"/>
                <a:gridCol w="856200"/>
                <a:gridCol w="737285"/>
              </a:tblGrid>
              <a:tr h="209497">
                <a:tc>
                  <a:txBody>
                    <a:bodyPr/>
                    <a:lstStyle/>
                    <a:p>
                      <a:r>
                        <a:rPr lang="en-US" sz="1100" b="1" dirty="0" smtClean="0">
                          <a:solidFill>
                            <a:schemeClr val="bg1"/>
                          </a:solidFill>
                        </a:rPr>
                        <a:t>2018 Actuals/ </a:t>
                      </a:r>
                      <a:r>
                        <a:rPr lang="en-US" sz="1100" b="1" dirty="0" err="1" smtClean="0">
                          <a:solidFill>
                            <a:schemeClr val="bg1"/>
                          </a:solidFill>
                        </a:rPr>
                        <a:t>Fcst</a:t>
                      </a:r>
                      <a:endParaRPr lang="en-US" sz="1100" b="1" dirty="0">
                        <a:solidFill>
                          <a:schemeClr val="bg1"/>
                        </a:solidFill>
                      </a:endParaRPr>
                    </a:p>
                  </a:txBody>
                  <a:tcPr>
                    <a:lnR w="12700" cap="flat" cmpd="sng" algn="ctr">
                      <a:solidFill>
                        <a:schemeClr val="tx1"/>
                      </a:solidFill>
                      <a:prstDash val="solid"/>
                      <a:round/>
                      <a:headEnd type="none" w="med" len="med"/>
                      <a:tailEnd type="none" w="med" len="med"/>
                    </a:lnR>
                    <a:solidFill>
                      <a:schemeClr val="tx1"/>
                    </a:solidFill>
                  </a:tcPr>
                </a:tc>
                <a:tc>
                  <a:txBody>
                    <a:bodyPr/>
                    <a:lstStyle/>
                    <a:p>
                      <a:r>
                        <a:rPr lang="en-US" sz="1100" b="1" dirty="0" smtClean="0"/>
                        <a:t>23 FTEs</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dirty="0" smtClean="0"/>
                        <a:t>NIE $5.6</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9497">
                <a:tc>
                  <a:txBody>
                    <a:bodyPr/>
                    <a:lstStyle/>
                    <a:p>
                      <a:r>
                        <a:rPr lang="en-US" sz="1100" b="1" dirty="0" smtClean="0">
                          <a:solidFill>
                            <a:schemeClr val="bg1"/>
                          </a:solidFill>
                        </a:rPr>
                        <a:t>2019 Plan</a:t>
                      </a:r>
                      <a:endParaRPr lang="en-US" sz="1100" b="1" dirty="0">
                        <a:solidFill>
                          <a:schemeClr val="bg1"/>
                        </a:solidFill>
                      </a:endParaRPr>
                    </a:p>
                  </a:txBody>
                  <a:tcPr>
                    <a:lnR w="12700" cap="flat" cmpd="sng" algn="ctr">
                      <a:solidFill>
                        <a:schemeClr val="tx1"/>
                      </a:solidFill>
                      <a:prstDash val="solid"/>
                      <a:round/>
                      <a:headEnd type="none" w="med" len="med"/>
                      <a:tailEnd type="none" w="med" len="med"/>
                    </a:lnR>
                    <a:solidFill>
                      <a:schemeClr val="tx1"/>
                    </a:solidFill>
                  </a:tcPr>
                </a:tc>
                <a:tc>
                  <a:txBody>
                    <a:bodyPr/>
                    <a:lstStyle/>
                    <a:p>
                      <a:r>
                        <a:rPr lang="en-US" sz="1100" b="1" dirty="0" smtClean="0"/>
                        <a:t>23 FTEs</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dirty="0" smtClean="0"/>
                        <a:t>NIE</a:t>
                      </a:r>
                      <a:r>
                        <a:rPr lang="en-US" sz="1100" b="1" baseline="0" dirty="0" smtClean="0"/>
                        <a:t> </a:t>
                      </a:r>
                      <a:r>
                        <a:rPr lang="en-US" sz="1100" b="1" dirty="0" smtClean="0"/>
                        <a:t>$6.4</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Slide Number Placeholder 4"/>
          <p:cNvSpPr txBox="1">
            <a:spLocks/>
          </p:cNvSpPr>
          <p:nvPr/>
        </p:nvSpPr>
        <p:spPr>
          <a:xfrm>
            <a:off x="9274629" y="641751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23E4C9-7369-4C9D-9A2B-53C2430A01BD}" type="slidenum">
              <a:rPr lang="en-US" smtClean="0">
                <a:solidFill>
                  <a:prstClr val="black">
                    <a:tint val="75000"/>
                  </a:prstClr>
                </a:solidFill>
              </a:rPr>
              <a:t>70</a:t>
            </a:fld>
            <a:endParaRPr lang="en-US" dirty="0">
              <a:solidFill>
                <a:prstClr val="black">
                  <a:tint val="75000"/>
                </a:prstClr>
              </a:solidFill>
            </a:endParaRPr>
          </a:p>
        </p:txBody>
      </p:sp>
    </p:spTree>
    <p:custDataLst>
      <p:tags r:id="rId1"/>
    </p:custDataLst>
    <p:extLst>
      <p:ext uri="{BB962C8B-B14F-4D97-AF65-F5344CB8AC3E}">
        <p14:creationId xmlns:p14="http://schemas.microsoft.com/office/powerpoint/2010/main" val="13616928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030" y="101148"/>
            <a:ext cx="10969943" cy="440151"/>
          </a:xfrm>
        </p:spPr>
        <p:txBody>
          <a:bodyPr>
            <a:noAutofit/>
          </a:bodyPr>
          <a:lstStyle/>
          <a:p>
            <a:pPr defTabSz="483306">
              <a:defRPr/>
            </a:pPr>
            <a:r>
              <a:rPr lang="en-US" dirty="0" smtClean="0">
                <a:latin typeface="Calibri" panose="020F0502020204030204" pitchFamily="34" charset="0"/>
              </a:rPr>
              <a:t>Initiative 1:  </a:t>
            </a:r>
            <a:r>
              <a:rPr lang="en-CA" dirty="0" smtClean="0">
                <a:latin typeface="Calibri" panose="020F0502020204030204" pitchFamily="34" charset="0"/>
                <a:sym typeface="Arial"/>
              </a:rPr>
              <a:t>Environment</a:t>
            </a:r>
            <a:endParaRPr lang="en-CA" dirty="0">
              <a:latin typeface="Calibri" panose="020F0502020204030204" pitchFamily="34" charset="0"/>
              <a:sym typeface="Arial"/>
            </a:endParaRPr>
          </a:p>
        </p:txBody>
      </p:sp>
      <p:sp>
        <p:nvSpPr>
          <p:cNvPr id="4" name="Slide Number Placeholder 3"/>
          <p:cNvSpPr>
            <a:spLocks noGrp="1"/>
          </p:cNvSpPr>
          <p:nvPr>
            <p:ph type="sldNum" sz="quarter" idx="12"/>
          </p:nvPr>
        </p:nvSpPr>
        <p:spPr/>
        <p:txBody>
          <a:bodyPr/>
          <a:lstStyle/>
          <a:p>
            <a:fld id="{2A916FC7-36A5-47F8-AC6B-E8604D873A68}" type="slidenum">
              <a:rPr lang="en-US" smtClean="0">
                <a:solidFill>
                  <a:prstClr val="black">
                    <a:tint val="75000"/>
                  </a:prstClr>
                </a:solidFill>
              </a:rPr>
              <a:pPr/>
              <a:t>71</a:t>
            </a:fld>
            <a:endParaRPr lang="en-US" dirty="0">
              <a:solidFill>
                <a:prstClr val="black">
                  <a:tint val="75000"/>
                </a:prstClr>
              </a:solidFill>
            </a:endParaRPr>
          </a:p>
        </p:txBody>
      </p:sp>
      <p:graphicFrame>
        <p:nvGraphicFramePr>
          <p:cNvPr id="8" name="Content Placeholder 4"/>
          <p:cNvGraphicFramePr>
            <a:graphicFrameLocks/>
          </p:cNvGraphicFramePr>
          <p:nvPr>
            <p:extLst/>
          </p:nvPr>
        </p:nvGraphicFramePr>
        <p:xfrm>
          <a:off x="146263" y="873925"/>
          <a:ext cx="11900639" cy="4930736"/>
        </p:xfrm>
        <a:graphic>
          <a:graphicData uri="http://schemas.openxmlformats.org/drawingml/2006/table">
            <a:tbl>
              <a:tblPr firstRow="1" bandRow="1">
                <a:tableStyleId>{5940675A-B579-460E-94D1-54222C63F5DA}</a:tableStyleId>
              </a:tblPr>
              <a:tblGrid>
                <a:gridCol w="414655"/>
                <a:gridCol w="4081031"/>
                <a:gridCol w="5006985"/>
                <a:gridCol w="2397968"/>
              </a:tblGrid>
              <a:tr h="389216">
                <a:tc gridSpan="2">
                  <a:txBody>
                    <a:bodyPr/>
                    <a:lstStyle/>
                    <a:p>
                      <a:pPr marL="57150" indent="0" algn="l"/>
                      <a:r>
                        <a:rPr lang="en-US" sz="1200" b="1" dirty="0" smtClean="0">
                          <a:latin typeface="Arial" panose="020B0604020202020204" pitchFamily="34" charset="0"/>
                          <a:cs typeface="Arial" panose="020B0604020202020204" pitchFamily="34" charset="0"/>
                        </a:rPr>
                        <a:t>Initiative</a:t>
                      </a:r>
                      <a:endParaRPr lang="en-US" sz="1200" b="1" dirty="0">
                        <a:latin typeface="Arial" panose="020B0604020202020204" pitchFamily="34" charset="0"/>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l"/>
                      <a:endParaRPr lang="en-US" sz="12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smtClean="0">
                          <a:latin typeface="Arial" panose="020B0604020202020204" pitchFamily="34" charset="0"/>
                          <a:cs typeface="Arial" panose="020B0604020202020204" pitchFamily="34" charset="0"/>
                        </a:rPr>
                        <a:t>Highlights</a:t>
                      </a:r>
                      <a:endParaRPr lang="en-US" sz="12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Stakeholders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87423">
                <a:tc>
                  <a:txBody>
                    <a:bodyPr/>
                    <a:lstStyle/>
                    <a:p>
                      <a:pPr algn="ctr"/>
                      <a:r>
                        <a:rPr lang="en-US" sz="1100" dirty="0" smtClean="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1" kern="1200" dirty="0" smtClean="0">
                          <a:solidFill>
                            <a:srgbClr val="002060"/>
                          </a:solidFill>
                          <a:latin typeface="Arial" panose="020B0604020202020204" pitchFamily="34" charset="0"/>
                          <a:ea typeface="+mn-ea"/>
                          <a:cs typeface="Arial" panose="020B0604020202020204" pitchFamily="34" charset="0"/>
                        </a:rPr>
                        <a:t>Environment Health Check &amp; Dashboard</a:t>
                      </a:r>
                    </a:p>
                    <a:p>
                      <a:endParaRPr lang="en-US" sz="1200" dirty="0" smtClean="0">
                        <a:latin typeface="Arial" panose="020B0604020202020204" pitchFamily="34" charset="0"/>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2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200" b="0" dirty="0" smtClean="0">
                          <a:solidFill>
                            <a:schemeClr val="tx1"/>
                          </a:solidFill>
                          <a:latin typeface="Arial" panose="020B0604020202020204" pitchFamily="34" charset="0"/>
                          <a:cs typeface="Arial" panose="020B0604020202020204" pitchFamily="34" charset="0"/>
                        </a:rPr>
                        <a:t>Reduce</a:t>
                      </a:r>
                      <a:r>
                        <a:rPr lang="en-US" sz="1200" b="0" baseline="0" dirty="0" smtClean="0">
                          <a:solidFill>
                            <a:schemeClr val="tx1"/>
                          </a:solidFill>
                          <a:latin typeface="Arial" panose="020B0604020202020204" pitchFamily="34" charset="0"/>
                          <a:cs typeface="Arial" panose="020B0604020202020204" pitchFamily="34" charset="0"/>
                        </a:rPr>
                        <a:t> E</a:t>
                      </a:r>
                      <a:r>
                        <a:rPr lang="en-US" sz="1200" dirty="0" smtClean="0">
                          <a:latin typeface="Arial" panose="020B0604020202020204" pitchFamily="34" charset="0"/>
                          <a:cs typeface="Arial" panose="020B0604020202020204" pitchFamily="34" charset="0"/>
                        </a:rPr>
                        <a:t>nvironment</a:t>
                      </a:r>
                      <a:r>
                        <a:rPr lang="en-US" sz="1200" baseline="0" dirty="0" smtClean="0">
                          <a:latin typeface="Arial" panose="020B0604020202020204" pitchFamily="34" charset="0"/>
                          <a:cs typeface="Arial" panose="020B0604020202020204" pitchFamily="34" charset="0"/>
                        </a:rPr>
                        <a:t> downtime, promote efficient use of resources and ability to scale</a:t>
                      </a:r>
                      <a:endParaRPr lang="en-US" sz="1200" dirty="0" smtClean="0">
                        <a:solidFill>
                          <a:srgbClr val="002060"/>
                        </a:solidFill>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Wealth Management POC with 3 applications completed </a:t>
                      </a: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Prepare tool rollout within WM and HRM Planning</a:t>
                      </a: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Prepare material and train release managers and test environment users on the tool as well as the change release management process</a:t>
                      </a: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Establish baseline and track reduction in test environment downtime incidents due to communication issues; also collect user feedback on existing tool features and desired future capabilities</a:t>
                      </a: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Plan for future enhancements to the dashboard – further automate currently environment management tasks (e.g. online booking of environment activities as required etc.)</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DevOps team and WM</a:t>
                      </a: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r>
                        <a:rPr lang="en-US" sz="1000" kern="1200" baseline="0" dirty="0" smtClean="0">
                          <a:solidFill>
                            <a:schemeClr val="tx1"/>
                          </a:solidFill>
                          <a:latin typeface="Calibri" panose="020F0502020204030204" pitchFamily="34" charset="0"/>
                          <a:ea typeface="+mn-ea"/>
                          <a:cs typeface="Arial" panose="020B0604020202020204" pitchFamily="34" charset="0"/>
                        </a:rPr>
                        <a:t>WM, DevOps team,  HR and Procurement </a:t>
                      </a:r>
                    </a:p>
                    <a:p>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WM, DevOps team,  HR and Procurement </a:t>
                      </a: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WM, DevOps team,  HR and Procurement </a:t>
                      </a:r>
                    </a:p>
                    <a:p>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DevOps team and LOBs</a:t>
                      </a:r>
                    </a:p>
                    <a:p>
                      <a:endParaRPr lang="en-US" sz="1000" kern="1200" baseline="0" dirty="0">
                        <a:solidFill>
                          <a:schemeClr val="tx1"/>
                        </a:solidFill>
                        <a:latin typeface="Calibri" panose="020F0502020204030204" pitchFamily="34" charset="0"/>
                        <a:ea typeface="+mn-ea"/>
                        <a:cs typeface="Arial" panose="020B0604020202020204" pitchFamily="34" charset="0"/>
                      </a:endParaRPr>
                    </a:p>
                  </a:txBody>
                  <a:tcPr marL="4572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126" rtl="0" eaLnBrk="1" latinLnBrk="0" hangingPunct="1"/>
                      <a:r>
                        <a:rPr lang="en-US" sz="1200" b="1" kern="1200" dirty="0" smtClean="0">
                          <a:solidFill>
                            <a:srgbClr val="002060"/>
                          </a:solidFill>
                          <a:latin typeface="Arial" panose="020B0604020202020204" pitchFamily="34" charset="0"/>
                          <a:ea typeface="+mn-ea"/>
                          <a:cs typeface="Arial" panose="020B0604020202020204" pitchFamily="34" charset="0"/>
                        </a:rPr>
                        <a:t>Predictive Capacity Management (</a:t>
                      </a:r>
                      <a:r>
                        <a:rPr lang="en-CA" sz="1200" b="1" kern="1200" dirty="0" smtClean="0">
                          <a:solidFill>
                            <a:srgbClr val="002060"/>
                          </a:solidFill>
                          <a:latin typeface="Arial" panose="020B0604020202020204" pitchFamily="34" charset="0"/>
                          <a:ea typeface="+mn-ea"/>
                          <a:cs typeface="Arial" panose="020B0604020202020204" pitchFamily="34" charset="0"/>
                          <a:sym typeface="Arial"/>
                        </a:rPr>
                        <a:t>Leveraging Machine Learning &amp; AI)</a:t>
                      </a:r>
                    </a:p>
                    <a:p>
                      <a:endParaRPr lang="en-CA" sz="1200" kern="1200" dirty="0" smtClean="0">
                        <a:solidFill>
                          <a:schemeClr val="tx1"/>
                        </a:solidFill>
                        <a:latin typeface="Arial" panose="020B0604020202020204" pitchFamily="34" charset="0"/>
                        <a:ea typeface="+mn-ea"/>
                        <a:cs typeface="Arial" panose="020B0604020202020204" pitchFamily="34" charset="0"/>
                        <a:sym typeface="Arial"/>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2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200" dirty="0" smtClean="0">
                          <a:latin typeface="Arial" panose="020B0604020202020204" pitchFamily="34" charset="0"/>
                          <a:cs typeface="Arial" panose="020B0604020202020204" pitchFamily="34" charset="0"/>
                        </a:rPr>
                        <a:t>Business transaction level predictive analytics to forecast performance based on environment and influencers</a:t>
                      </a:r>
                      <a:endParaRPr lang="en-US" sz="1200" kern="1200" dirty="0" smtClean="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Finalize POC agreements for Predictive Capacity Management using Machine Learning (AI)</a:t>
                      </a: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Run POC and assess the tool’s machine learning (AI) predictive capabilities to generate future estimates where any future consumption which exceeds a configurable threshold is exposed as a capacity event, reporting and modeling</a:t>
                      </a: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Train the application teams on the usage of the tool</a:t>
                      </a: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On completion of successful POC, scale across the enterprise with GTI upon agreement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WM and GTI</a:t>
                      </a:r>
                    </a:p>
                    <a:p>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WM and GTI</a:t>
                      </a:r>
                    </a:p>
                    <a:p>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Application teams</a:t>
                      </a:r>
                    </a:p>
                    <a:p>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WM and GTI</a:t>
                      </a:r>
                    </a:p>
                  </a:txBody>
                  <a:tcPr marL="4572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126" rtl="0" eaLnBrk="1" latinLnBrk="0" hangingPunct="1"/>
                      <a:r>
                        <a:rPr lang="en-US" sz="1200" b="1" kern="1200" dirty="0" smtClean="0">
                          <a:solidFill>
                            <a:srgbClr val="002060"/>
                          </a:solidFill>
                          <a:latin typeface="Arial" panose="020B0604020202020204" pitchFamily="34" charset="0"/>
                          <a:ea typeface="+mn-ea"/>
                          <a:cs typeface="Arial" panose="020B0604020202020204" pitchFamily="34" charset="0"/>
                        </a:rPr>
                        <a:t>Proactive Infrastructure &amp; Application Level Monitoring </a:t>
                      </a:r>
                      <a:r>
                        <a:rPr lang="en-CA" sz="1200" b="1" kern="1200" dirty="0" smtClean="0">
                          <a:solidFill>
                            <a:srgbClr val="002060"/>
                          </a:solidFill>
                          <a:latin typeface="Arial" panose="020B0604020202020204" pitchFamily="34" charset="0"/>
                          <a:ea typeface="+mn-ea"/>
                          <a:cs typeface="Arial" panose="020B0604020202020204" pitchFamily="34" charset="0"/>
                          <a:sym typeface="Arial"/>
                        </a:rPr>
                        <a:t>&amp; Analytics (functional &amp; non-functional) </a:t>
                      </a:r>
                    </a:p>
                    <a:p>
                      <a:endParaRPr lang="en-CA" sz="1200" kern="1200" dirty="0" smtClean="0">
                        <a:solidFill>
                          <a:schemeClr val="tx1"/>
                        </a:solidFill>
                        <a:latin typeface="Arial" panose="020B0604020202020204" pitchFamily="34" charset="0"/>
                        <a:ea typeface="+mn-ea"/>
                        <a:cs typeface="Arial" panose="020B0604020202020204" pitchFamily="34" charset="0"/>
                        <a:sym typeface="Arial"/>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2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200" b="0" dirty="0" smtClean="0">
                          <a:solidFill>
                            <a:schemeClr val="tx1"/>
                          </a:solidFill>
                          <a:latin typeface="Arial" panose="020B0604020202020204" pitchFamily="34" charset="0"/>
                          <a:cs typeface="Arial" panose="020B0604020202020204" pitchFamily="34" charset="0"/>
                        </a:rPr>
                        <a:t>Enable an engineering mindset through insight driven development/planning</a:t>
                      </a:r>
                      <a:endParaRPr lang="en-US" sz="1200" kern="1200" dirty="0" smtClean="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kern="1200" baseline="0" dirty="0" smtClean="0">
                          <a:solidFill>
                            <a:schemeClr val="tx1"/>
                          </a:solidFill>
                          <a:latin typeface="Calibri" panose="020F0502020204030204" pitchFamily="34" charset="0"/>
                          <a:ea typeface="+mn-ea"/>
                          <a:cs typeface="Arial" panose="020B0604020202020204" pitchFamily="34" charset="0"/>
                        </a:rPr>
                        <a:t>Executive Dashboard &amp; </a:t>
                      </a:r>
                      <a:r>
                        <a:rPr lang="en-US" sz="1000" dirty="0" smtClean="0">
                          <a:latin typeface="Calibri" panose="020F0502020204030204" pitchFamily="34" charset="0"/>
                          <a:cs typeface="Calibri" panose="020F0502020204030204" pitchFamily="34" charset="0"/>
                        </a:rPr>
                        <a:t>Analytics Portal developed for all LOB’s</a:t>
                      </a:r>
                    </a:p>
                    <a:p>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latin typeface="Calibri" panose="020F0502020204030204" pitchFamily="34" charset="0"/>
                          <a:cs typeface="Arial" panose="020B0604020202020204" pitchFamily="34" charset="0"/>
                        </a:rPr>
                        <a:t>Code profiling and pre-production analytics capabilities</a:t>
                      </a:r>
                      <a:r>
                        <a:rPr lang="en-US" sz="1000" baseline="0" dirty="0" smtClean="0">
                          <a:latin typeface="Calibri" panose="020F0502020204030204" pitchFamily="34" charset="0"/>
                          <a:cs typeface="Arial" panose="020B0604020202020204" pitchFamily="34" charset="0"/>
                        </a:rPr>
                        <a:t> at scale</a:t>
                      </a:r>
                      <a:endParaRPr lang="en-US" sz="1000" dirty="0" smtClean="0">
                        <a:latin typeface="Calibri" panose="020F0502020204030204" pitchFamily="34" charset="0"/>
                        <a:cs typeface="Arial" panose="020B0604020202020204" pitchFamily="34" charset="0"/>
                      </a:endParaRPr>
                    </a:p>
                    <a:p>
                      <a:endParaRPr lang="en-US" sz="1000" kern="1200" baseline="0" dirty="0" smtClean="0">
                        <a:solidFill>
                          <a:schemeClr val="tx1"/>
                        </a:solidFill>
                        <a:latin typeface="Calibri" panose="020F0502020204030204" pitchFamily="34" charset="0"/>
                        <a:ea typeface="+mn-ea"/>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noProof="0" dirty="0" smtClean="0">
                          <a:solidFill>
                            <a:schemeClr val="tx1"/>
                          </a:solidFill>
                          <a:latin typeface="Calibri" panose="020F0502020204030204" pitchFamily="34" charset="0"/>
                          <a:ea typeface="+mn-ea"/>
                          <a:cs typeface="Arial" panose="020B0604020202020204" pitchFamily="34" charset="0"/>
                        </a:rPr>
                        <a:t>LOBs, QE Analytics and Insights Team</a:t>
                      </a: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noProof="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noProof="0" dirty="0" smtClean="0">
                          <a:solidFill>
                            <a:schemeClr val="tx1"/>
                          </a:solidFill>
                          <a:latin typeface="Calibri" panose="020F0502020204030204" pitchFamily="34" charset="0"/>
                          <a:ea typeface="+mn-ea"/>
                          <a:cs typeface="Arial" panose="020B0604020202020204" pitchFamily="34" charset="0"/>
                        </a:rPr>
                        <a:t>LOBs, QE Analytics and Insights Team</a:t>
                      </a: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noProof="0" dirty="0" smtClean="0">
                        <a:solidFill>
                          <a:schemeClr val="tx1"/>
                        </a:solidFill>
                        <a:latin typeface="Calibri" panose="020F0502020204030204" pitchFamily="34" charset="0"/>
                        <a:ea typeface="+mn-ea"/>
                        <a:cs typeface="Arial" panose="020B0604020202020204" pitchFamily="34" charset="0"/>
                      </a:endParaRPr>
                    </a:p>
                  </a:txBody>
                  <a:tcPr marL="4572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1" name="Table 10"/>
          <p:cNvGraphicFramePr>
            <a:graphicFrameLocks noGrp="1"/>
          </p:cNvGraphicFramePr>
          <p:nvPr>
            <p:extLst/>
          </p:nvPr>
        </p:nvGraphicFramePr>
        <p:xfrm>
          <a:off x="8058073" y="56704"/>
          <a:ext cx="3353454" cy="518160"/>
        </p:xfrm>
        <a:graphic>
          <a:graphicData uri="http://schemas.openxmlformats.org/drawingml/2006/table">
            <a:tbl>
              <a:tblPr firstRow="1" bandRow="1">
                <a:tableStyleId>{2D5ABB26-0587-4C30-8999-92F81FD0307C}</a:tableStyleId>
              </a:tblPr>
              <a:tblGrid>
                <a:gridCol w="1759969"/>
                <a:gridCol w="856200"/>
                <a:gridCol w="737285"/>
              </a:tblGrid>
              <a:tr h="209497">
                <a:tc>
                  <a:txBody>
                    <a:bodyPr/>
                    <a:lstStyle/>
                    <a:p>
                      <a:r>
                        <a:rPr lang="en-US" sz="1100" b="1" dirty="0" smtClean="0">
                          <a:solidFill>
                            <a:schemeClr val="bg1"/>
                          </a:solidFill>
                        </a:rPr>
                        <a:t>2018 Actuals/ </a:t>
                      </a:r>
                      <a:r>
                        <a:rPr lang="en-US" sz="1100" b="1" dirty="0" err="1" smtClean="0">
                          <a:solidFill>
                            <a:schemeClr val="bg1"/>
                          </a:solidFill>
                        </a:rPr>
                        <a:t>Fcst</a:t>
                      </a:r>
                      <a:endParaRPr lang="en-US" sz="1100" b="1" dirty="0">
                        <a:solidFill>
                          <a:schemeClr val="bg1"/>
                        </a:solidFill>
                      </a:endParaRPr>
                    </a:p>
                  </a:txBody>
                  <a:tcPr>
                    <a:lnR w="12700" cap="flat" cmpd="sng" algn="ctr">
                      <a:solidFill>
                        <a:schemeClr val="tx1"/>
                      </a:solidFill>
                      <a:prstDash val="solid"/>
                      <a:round/>
                      <a:headEnd type="none" w="med" len="med"/>
                      <a:tailEnd type="none" w="med" len="med"/>
                    </a:lnR>
                    <a:solidFill>
                      <a:schemeClr val="tx1"/>
                    </a:solidFill>
                  </a:tcPr>
                </a:tc>
                <a:tc>
                  <a:txBody>
                    <a:bodyPr/>
                    <a:lstStyle/>
                    <a:p>
                      <a:r>
                        <a:rPr lang="en-US" sz="1100" b="1" dirty="0" smtClean="0"/>
                        <a:t>5 FTEs</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dirty="0" smtClean="0"/>
                        <a:t>NIE $1.0</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9497">
                <a:tc>
                  <a:txBody>
                    <a:bodyPr/>
                    <a:lstStyle/>
                    <a:p>
                      <a:r>
                        <a:rPr lang="en-US" sz="1100" b="1" dirty="0" smtClean="0">
                          <a:solidFill>
                            <a:schemeClr val="bg1"/>
                          </a:solidFill>
                        </a:rPr>
                        <a:t>2019 Plan</a:t>
                      </a:r>
                      <a:endParaRPr lang="en-US" sz="1100" b="1" dirty="0">
                        <a:solidFill>
                          <a:schemeClr val="bg1"/>
                        </a:solidFill>
                      </a:endParaRPr>
                    </a:p>
                  </a:txBody>
                  <a:tcPr>
                    <a:lnR w="12700" cap="flat" cmpd="sng" algn="ctr">
                      <a:solidFill>
                        <a:schemeClr val="tx1"/>
                      </a:solidFill>
                      <a:prstDash val="solid"/>
                      <a:round/>
                      <a:headEnd type="none" w="med" len="med"/>
                      <a:tailEnd type="none" w="med" len="med"/>
                    </a:lnR>
                    <a:solidFill>
                      <a:schemeClr val="tx1"/>
                    </a:solidFill>
                  </a:tcPr>
                </a:tc>
                <a:tc>
                  <a:txBody>
                    <a:bodyPr/>
                    <a:lstStyle/>
                    <a:p>
                      <a:r>
                        <a:rPr lang="en-US" sz="1100" b="1" dirty="0" smtClean="0"/>
                        <a:t>6 FTEs</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dirty="0" smtClean="0"/>
                        <a:t>NIE</a:t>
                      </a:r>
                      <a:r>
                        <a:rPr lang="en-US" sz="1100" b="1" baseline="0" dirty="0" smtClean="0"/>
                        <a:t> </a:t>
                      </a:r>
                      <a:r>
                        <a:rPr lang="en-US" sz="1100" b="1" dirty="0" smtClean="0"/>
                        <a:t>$1.1</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ustDataLst>
      <p:tags r:id="rId1"/>
    </p:custDataLst>
    <p:extLst>
      <p:ext uri="{BB962C8B-B14F-4D97-AF65-F5344CB8AC3E}">
        <p14:creationId xmlns:p14="http://schemas.microsoft.com/office/powerpoint/2010/main" val="42879330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030" y="101148"/>
            <a:ext cx="10969943" cy="440151"/>
          </a:xfrm>
        </p:spPr>
        <p:txBody>
          <a:bodyPr>
            <a:noAutofit/>
          </a:bodyPr>
          <a:lstStyle/>
          <a:p>
            <a:pPr defTabSz="483306">
              <a:defRPr/>
            </a:pPr>
            <a:r>
              <a:rPr lang="en-US" dirty="0" smtClean="0">
                <a:latin typeface="Calibri" panose="020F0502020204030204" pitchFamily="34" charset="0"/>
              </a:rPr>
              <a:t>Initiative 2:  </a:t>
            </a:r>
            <a:r>
              <a:rPr lang="en-CA" dirty="0" smtClean="0">
                <a:latin typeface="Calibri" panose="020F0502020204030204" pitchFamily="34" charset="0"/>
                <a:sym typeface="Arial"/>
              </a:rPr>
              <a:t>Data</a:t>
            </a:r>
            <a:endParaRPr lang="en-CA" dirty="0">
              <a:latin typeface="Calibri" panose="020F0502020204030204" pitchFamily="34" charset="0"/>
              <a:sym typeface="Arial"/>
            </a:endParaRPr>
          </a:p>
        </p:txBody>
      </p:sp>
      <p:sp>
        <p:nvSpPr>
          <p:cNvPr id="4" name="Slide Number Placeholder 3"/>
          <p:cNvSpPr>
            <a:spLocks noGrp="1"/>
          </p:cNvSpPr>
          <p:nvPr>
            <p:ph type="sldNum" sz="quarter" idx="12"/>
          </p:nvPr>
        </p:nvSpPr>
        <p:spPr/>
        <p:txBody>
          <a:bodyPr/>
          <a:lstStyle/>
          <a:p>
            <a:fld id="{2A916FC7-36A5-47F8-AC6B-E8604D873A68}" type="slidenum">
              <a:rPr lang="en-US" smtClean="0">
                <a:solidFill>
                  <a:prstClr val="black">
                    <a:tint val="75000"/>
                  </a:prstClr>
                </a:solidFill>
              </a:rPr>
              <a:pPr/>
              <a:t>72</a:t>
            </a:fld>
            <a:endParaRPr lang="en-US" dirty="0">
              <a:solidFill>
                <a:prstClr val="black">
                  <a:tint val="75000"/>
                </a:prstClr>
              </a:solidFill>
            </a:endParaRPr>
          </a:p>
        </p:txBody>
      </p:sp>
      <p:graphicFrame>
        <p:nvGraphicFramePr>
          <p:cNvPr id="6" name="Table 5"/>
          <p:cNvGraphicFramePr>
            <a:graphicFrameLocks noGrp="1"/>
          </p:cNvGraphicFramePr>
          <p:nvPr>
            <p:extLst/>
          </p:nvPr>
        </p:nvGraphicFramePr>
        <p:xfrm>
          <a:off x="8058073" y="56704"/>
          <a:ext cx="3353454" cy="518160"/>
        </p:xfrm>
        <a:graphic>
          <a:graphicData uri="http://schemas.openxmlformats.org/drawingml/2006/table">
            <a:tbl>
              <a:tblPr firstRow="1" bandRow="1">
                <a:tableStyleId>{2D5ABB26-0587-4C30-8999-92F81FD0307C}</a:tableStyleId>
              </a:tblPr>
              <a:tblGrid>
                <a:gridCol w="1759969"/>
                <a:gridCol w="856200"/>
                <a:gridCol w="737285"/>
              </a:tblGrid>
              <a:tr h="209497">
                <a:tc>
                  <a:txBody>
                    <a:bodyPr/>
                    <a:lstStyle/>
                    <a:p>
                      <a:r>
                        <a:rPr lang="en-US" sz="1100" b="1" dirty="0" smtClean="0">
                          <a:solidFill>
                            <a:schemeClr val="bg1"/>
                          </a:solidFill>
                        </a:rPr>
                        <a:t>2018 Actuals/ </a:t>
                      </a:r>
                      <a:r>
                        <a:rPr lang="en-US" sz="1100" b="1" dirty="0" err="1" smtClean="0">
                          <a:solidFill>
                            <a:schemeClr val="bg1"/>
                          </a:solidFill>
                        </a:rPr>
                        <a:t>Fcst</a:t>
                      </a:r>
                      <a:endParaRPr lang="en-US" sz="1100" b="1" dirty="0">
                        <a:solidFill>
                          <a:schemeClr val="bg1"/>
                        </a:solidFill>
                      </a:endParaRPr>
                    </a:p>
                  </a:txBody>
                  <a:tcPr>
                    <a:lnR w="12700" cap="flat" cmpd="sng" algn="ctr">
                      <a:solidFill>
                        <a:schemeClr val="tx1"/>
                      </a:solidFill>
                      <a:prstDash val="solid"/>
                      <a:round/>
                      <a:headEnd type="none" w="med" len="med"/>
                      <a:tailEnd type="none" w="med" len="med"/>
                    </a:lnR>
                    <a:solidFill>
                      <a:schemeClr val="tx1"/>
                    </a:solidFill>
                  </a:tcPr>
                </a:tc>
                <a:tc>
                  <a:txBody>
                    <a:bodyPr/>
                    <a:lstStyle/>
                    <a:p>
                      <a:r>
                        <a:rPr lang="en-US" sz="1100" b="1" dirty="0" smtClean="0"/>
                        <a:t>6 FTEs</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dirty="0" smtClean="0"/>
                        <a:t>NIE $1.1</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9497">
                <a:tc>
                  <a:txBody>
                    <a:bodyPr/>
                    <a:lstStyle/>
                    <a:p>
                      <a:r>
                        <a:rPr lang="en-US" sz="1100" b="1" dirty="0" smtClean="0">
                          <a:solidFill>
                            <a:schemeClr val="bg1"/>
                          </a:solidFill>
                        </a:rPr>
                        <a:t>2019 Plan</a:t>
                      </a:r>
                      <a:endParaRPr lang="en-US" sz="1100" b="1" dirty="0">
                        <a:solidFill>
                          <a:schemeClr val="bg1"/>
                        </a:solidFill>
                      </a:endParaRPr>
                    </a:p>
                  </a:txBody>
                  <a:tcPr>
                    <a:lnR w="12700" cap="flat" cmpd="sng" algn="ctr">
                      <a:solidFill>
                        <a:schemeClr val="tx1"/>
                      </a:solidFill>
                      <a:prstDash val="solid"/>
                      <a:round/>
                      <a:headEnd type="none" w="med" len="med"/>
                      <a:tailEnd type="none" w="med" len="med"/>
                    </a:lnR>
                    <a:solidFill>
                      <a:schemeClr val="tx1"/>
                    </a:solidFill>
                  </a:tcPr>
                </a:tc>
                <a:tc>
                  <a:txBody>
                    <a:bodyPr/>
                    <a:lstStyle/>
                    <a:p>
                      <a:r>
                        <a:rPr lang="en-US" sz="1100" b="1" dirty="0" smtClean="0"/>
                        <a:t>5 FTEs</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dirty="0" smtClean="0"/>
                        <a:t>NIE</a:t>
                      </a:r>
                      <a:r>
                        <a:rPr lang="en-US" sz="1100" b="1" baseline="0" dirty="0" smtClean="0"/>
                        <a:t> </a:t>
                      </a:r>
                      <a:r>
                        <a:rPr lang="en-US" sz="1100" b="1" dirty="0" smtClean="0"/>
                        <a:t>$0.9</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7" name="Content Placeholder 4"/>
          <p:cNvGraphicFramePr>
            <a:graphicFrameLocks/>
          </p:cNvGraphicFramePr>
          <p:nvPr>
            <p:extLst/>
          </p:nvPr>
        </p:nvGraphicFramePr>
        <p:xfrm>
          <a:off x="146263" y="873925"/>
          <a:ext cx="11900639" cy="4382096"/>
        </p:xfrm>
        <a:graphic>
          <a:graphicData uri="http://schemas.openxmlformats.org/drawingml/2006/table">
            <a:tbl>
              <a:tblPr firstRow="1" bandRow="1">
                <a:tableStyleId>{5940675A-B579-460E-94D1-54222C63F5DA}</a:tableStyleId>
              </a:tblPr>
              <a:tblGrid>
                <a:gridCol w="414655"/>
                <a:gridCol w="4081031"/>
                <a:gridCol w="5006985"/>
                <a:gridCol w="2397968"/>
              </a:tblGrid>
              <a:tr h="389216">
                <a:tc gridSpan="2">
                  <a:txBody>
                    <a:bodyPr/>
                    <a:lstStyle/>
                    <a:p>
                      <a:pPr marL="57150" indent="0" algn="l"/>
                      <a:r>
                        <a:rPr lang="en-US" sz="1200" b="1" dirty="0" smtClean="0">
                          <a:latin typeface="Arial" panose="020B0604020202020204" pitchFamily="34" charset="0"/>
                          <a:cs typeface="Arial" panose="020B0604020202020204" pitchFamily="34" charset="0"/>
                        </a:rPr>
                        <a:t>Initiative</a:t>
                      </a:r>
                      <a:endParaRPr lang="en-US" sz="1200" b="1" dirty="0">
                        <a:latin typeface="Arial" panose="020B0604020202020204" pitchFamily="34" charset="0"/>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l"/>
                      <a:endParaRPr lang="en-US" sz="12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smtClean="0">
                          <a:latin typeface="Arial" panose="020B0604020202020204" pitchFamily="34" charset="0"/>
                          <a:cs typeface="Arial" panose="020B0604020202020204" pitchFamily="34" charset="0"/>
                        </a:rPr>
                        <a:t>Highlights</a:t>
                      </a:r>
                      <a:endParaRPr lang="en-US" sz="12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Stakeholders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87423">
                <a:tc>
                  <a:txBody>
                    <a:bodyPr/>
                    <a:lstStyle/>
                    <a:p>
                      <a:pPr algn="ctr"/>
                      <a:r>
                        <a:rPr lang="en-US" sz="1100" dirty="0" smtClean="0">
                          <a:latin typeface="Arial" panose="020B0604020202020204" pitchFamily="34" charset="0"/>
                          <a:cs typeface="Arial" panose="020B0604020202020204" pitchFamily="34" charset="0"/>
                        </a:rPr>
                        <a:t>2.1</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1" dirty="0" smtClean="0">
                          <a:solidFill>
                            <a:srgbClr val="002060"/>
                          </a:solidFill>
                          <a:latin typeface="Arial" panose="020B0604020202020204" pitchFamily="34" charset="0"/>
                          <a:cs typeface="Arial" panose="020B0604020202020204" pitchFamily="34" charset="0"/>
                        </a:rPr>
                        <a:t>Data as a Service – Data Hub, Test Data Virtualization &amp;</a:t>
                      </a:r>
                      <a:r>
                        <a:rPr lang="en-US" sz="1200" b="1" baseline="0" dirty="0" smtClean="0">
                          <a:solidFill>
                            <a:srgbClr val="002060"/>
                          </a:solidFill>
                          <a:latin typeface="Arial" panose="020B0604020202020204" pitchFamily="34" charset="0"/>
                          <a:cs typeface="Arial" panose="020B0604020202020204" pitchFamily="34" charset="0"/>
                        </a:rPr>
                        <a:t> Deployment</a:t>
                      </a:r>
                    </a:p>
                    <a:p>
                      <a:endParaRPr lang="en-US" sz="1200" b="1" dirty="0" smtClean="0">
                        <a:solidFill>
                          <a:srgbClr val="002060"/>
                        </a:solidFill>
                        <a:latin typeface="Arial" panose="020B0604020202020204" pitchFamily="34" charset="0"/>
                        <a:cs typeface="Arial" panose="020B0604020202020204" pitchFamily="34" charset="0"/>
                      </a:endParaRPr>
                    </a:p>
                    <a:p>
                      <a:r>
                        <a:rPr lang="en-US" sz="12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200" dirty="0" smtClean="0">
                          <a:latin typeface="Arial" panose="020B0604020202020204" pitchFamily="34" charset="0"/>
                          <a:cs typeface="Arial" panose="020B0604020202020204" pitchFamily="34" charset="0"/>
                        </a:rPr>
                        <a:t>Accelerated access to relevant test data and reduced back up and storage times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API redesign</a:t>
                      </a: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DDA Enhancements</a:t>
                      </a: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VSA Enhancements </a:t>
                      </a: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OLN Enhancements* - Loans credit lines</a:t>
                      </a: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OLM Enhancements* Mortgages</a:t>
                      </a: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Data Utilities </a:t>
                      </a:r>
                      <a:r>
                        <a:rPr lang="mr-IN" sz="1000" kern="1200" baseline="0" dirty="0" smtClean="0">
                          <a:solidFill>
                            <a:schemeClr val="tx1"/>
                          </a:solidFill>
                          <a:latin typeface="Calibri" panose="020F0502020204030204" pitchFamily="34" charset="0"/>
                          <a:ea typeface="+mn-ea"/>
                          <a:cs typeface="Arial" panose="020B0604020202020204" pitchFamily="34" charset="0"/>
                        </a:rPr>
                        <a:t>–</a:t>
                      </a:r>
                      <a:r>
                        <a:rPr lang="en-US" sz="1000" kern="1200" baseline="0" dirty="0" smtClean="0">
                          <a:solidFill>
                            <a:schemeClr val="tx1"/>
                          </a:solidFill>
                          <a:latin typeface="Calibri" panose="020F0502020204030204" pitchFamily="34" charset="0"/>
                          <a:ea typeface="+mn-ea"/>
                          <a:cs typeface="Arial" panose="020B0604020202020204" pitchFamily="34" charset="0"/>
                        </a:rPr>
                        <a:t> Create Profile*</a:t>
                      </a: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Scaling to WM*</a:t>
                      </a: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Virtualization and compression of test data</a:t>
                      </a: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*Tools/frameworks are targeting Fiscal 2020 given the current funding allocation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Automation Solutions Engineering</a:t>
                      </a: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GTI and DBAs</a:t>
                      </a:r>
                    </a:p>
                    <a:p>
                      <a:r>
                        <a:rPr lang="en-US" sz="1000" kern="1200" baseline="0" dirty="0" smtClean="0">
                          <a:solidFill>
                            <a:schemeClr val="tx1"/>
                          </a:solidFill>
                          <a:latin typeface="Calibri" panose="020F0502020204030204" pitchFamily="34" charset="0"/>
                          <a:ea typeface="+mn-ea"/>
                          <a:cs typeface="Arial" panose="020B0604020202020204" pitchFamily="34" charset="0"/>
                        </a:rPr>
                        <a:t> </a:t>
                      </a:r>
                    </a:p>
                  </a:txBody>
                  <a:tcPr marL="4572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2.2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1" dirty="0" smtClean="0">
                          <a:solidFill>
                            <a:srgbClr val="002060"/>
                          </a:solidFill>
                          <a:latin typeface="Arial" panose="020B0604020202020204" pitchFamily="34" charset="0"/>
                          <a:cs typeface="Arial" panose="020B0604020202020204" pitchFamily="34" charset="0"/>
                        </a:rPr>
                        <a:t>Analytics &amp; Insights Driven</a:t>
                      </a:r>
                      <a:r>
                        <a:rPr lang="en-US" sz="1200" b="1" baseline="0" dirty="0" smtClean="0">
                          <a:solidFill>
                            <a:srgbClr val="002060"/>
                          </a:solidFill>
                          <a:latin typeface="Arial" panose="020B0604020202020204" pitchFamily="34" charset="0"/>
                          <a:cs typeface="Arial" panose="020B0604020202020204" pitchFamily="34" charset="0"/>
                        </a:rPr>
                        <a:t> Productivity Framework</a:t>
                      </a:r>
                    </a:p>
                    <a:p>
                      <a:endParaRPr lang="en-US" sz="1200" b="1" dirty="0" smtClean="0">
                        <a:solidFill>
                          <a:srgbClr val="002060"/>
                        </a:solidFill>
                        <a:latin typeface="Arial" panose="020B0604020202020204" pitchFamily="34" charset="0"/>
                        <a:cs typeface="Arial" panose="020B0604020202020204" pitchFamily="34" charset="0"/>
                      </a:endParaRPr>
                    </a:p>
                    <a:p>
                      <a:r>
                        <a:rPr lang="en-US" sz="1200" b="1" dirty="0" smtClean="0">
                          <a:solidFill>
                            <a:prstClr val="black">
                              <a:lumMod val="50000"/>
                              <a:lumOff val="50000"/>
                            </a:prstClr>
                          </a:solidFill>
                          <a:latin typeface="Arial" panose="020B0604020202020204" pitchFamily="34" charset="0"/>
                          <a:cs typeface="Arial" panose="020B0604020202020204" pitchFamily="34" charset="0"/>
                        </a:rPr>
                        <a:t>Goal:</a:t>
                      </a:r>
                      <a:r>
                        <a:rPr lang="en-US" sz="1200" b="1" baseline="0" dirty="0" smtClean="0">
                          <a:solidFill>
                            <a:prstClr val="black">
                              <a:lumMod val="50000"/>
                              <a:lumOff val="50000"/>
                            </a:prstClr>
                          </a:solidFill>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Define, develop and implement productivity framework for developers and testers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Design and socialize the productivity framework</a:t>
                      </a: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Data collection and baseline calculations</a:t>
                      </a: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Validation and roll-out</a:t>
                      </a: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Fine-tuning and enhancements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QE </a:t>
                      </a:r>
                      <a:r>
                        <a:rPr lang="en-US" sz="1000" kern="1200" baseline="0" dirty="0" err="1" smtClean="0">
                          <a:solidFill>
                            <a:schemeClr val="tx1"/>
                          </a:solidFill>
                          <a:latin typeface="Calibri" panose="020F0502020204030204" pitchFamily="34" charset="0"/>
                          <a:ea typeface="+mn-ea"/>
                          <a:cs typeface="Arial" panose="020B0604020202020204" pitchFamily="34" charset="0"/>
                        </a:rPr>
                        <a:t>CoE</a:t>
                      </a:r>
                      <a:r>
                        <a:rPr lang="en-US" sz="1000" kern="1200" baseline="0" dirty="0" smtClean="0">
                          <a:solidFill>
                            <a:schemeClr val="tx1"/>
                          </a:solidFill>
                          <a:latin typeface="Calibri" panose="020F0502020204030204" pitchFamily="34" charset="0"/>
                          <a:ea typeface="+mn-ea"/>
                          <a:cs typeface="Arial" panose="020B0604020202020204" pitchFamily="34" charset="0"/>
                        </a:rPr>
                        <a:t> and </a:t>
                      </a:r>
                      <a:r>
                        <a:rPr lang="en-US" sz="1000" kern="1200" baseline="0" dirty="0" err="1" smtClean="0">
                          <a:solidFill>
                            <a:schemeClr val="tx1"/>
                          </a:solidFill>
                          <a:latin typeface="Calibri" panose="020F0502020204030204" pitchFamily="34" charset="0"/>
                          <a:ea typeface="+mn-ea"/>
                          <a:cs typeface="Arial" panose="020B0604020202020204" pitchFamily="34" charset="0"/>
                        </a:rPr>
                        <a:t>LoBs</a:t>
                      </a: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txBody>
                  <a:tcPr marL="4572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ustDataLst>
      <p:tags r:id="rId1"/>
    </p:custDataLst>
    <p:extLst>
      <p:ext uri="{BB962C8B-B14F-4D97-AF65-F5344CB8AC3E}">
        <p14:creationId xmlns:p14="http://schemas.microsoft.com/office/powerpoint/2010/main" val="8373568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030" y="101148"/>
            <a:ext cx="10969943" cy="440151"/>
          </a:xfrm>
        </p:spPr>
        <p:txBody>
          <a:bodyPr>
            <a:noAutofit/>
          </a:bodyPr>
          <a:lstStyle/>
          <a:p>
            <a:pPr defTabSz="483306">
              <a:defRPr/>
            </a:pPr>
            <a:r>
              <a:rPr lang="en-US" dirty="0" smtClean="0">
                <a:latin typeface="Calibri" panose="020F0502020204030204" pitchFamily="34" charset="0"/>
              </a:rPr>
              <a:t>Initiative 3:  </a:t>
            </a:r>
            <a:r>
              <a:rPr lang="en-CA" dirty="0" smtClean="0">
                <a:latin typeface="Calibri" panose="020F0502020204030204" pitchFamily="34" charset="0"/>
                <a:sym typeface="Arial"/>
              </a:rPr>
              <a:t>Products &amp; Tooling</a:t>
            </a:r>
            <a:endParaRPr lang="en-CA" dirty="0">
              <a:latin typeface="Calibri" panose="020F0502020204030204" pitchFamily="34" charset="0"/>
              <a:sym typeface="Arial"/>
            </a:endParaRPr>
          </a:p>
        </p:txBody>
      </p:sp>
      <p:sp>
        <p:nvSpPr>
          <p:cNvPr id="4" name="Slide Number Placeholder 3"/>
          <p:cNvSpPr>
            <a:spLocks noGrp="1"/>
          </p:cNvSpPr>
          <p:nvPr>
            <p:ph type="sldNum" sz="quarter" idx="12"/>
          </p:nvPr>
        </p:nvSpPr>
        <p:spPr/>
        <p:txBody>
          <a:bodyPr/>
          <a:lstStyle/>
          <a:p>
            <a:fld id="{2A916FC7-36A5-47F8-AC6B-E8604D873A68}" type="slidenum">
              <a:rPr lang="en-US" smtClean="0">
                <a:solidFill>
                  <a:prstClr val="black">
                    <a:tint val="75000"/>
                  </a:prstClr>
                </a:solidFill>
              </a:rPr>
              <a:pPr/>
              <a:t>73</a:t>
            </a:fld>
            <a:endParaRPr lang="en-US" dirty="0">
              <a:solidFill>
                <a:prstClr val="black">
                  <a:tint val="75000"/>
                </a:prstClr>
              </a:solidFill>
            </a:endParaRPr>
          </a:p>
        </p:txBody>
      </p:sp>
      <p:graphicFrame>
        <p:nvGraphicFramePr>
          <p:cNvPr id="6" name="Table 5"/>
          <p:cNvGraphicFramePr>
            <a:graphicFrameLocks noGrp="1"/>
          </p:cNvGraphicFramePr>
          <p:nvPr>
            <p:extLst/>
          </p:nvPr>
        </p:nvGraphicFramePr>
        <p:xfrm>
          <a:off x="8058073" y="56704"/>
          <a:ext cx="3353454" cy="518160"/>
        </p:xfrm>
        <a:graphic>
          <a:graphicData uri="http://schemas.openxmlformats.org/drawingml/2006/table">
            <a:tbl>
              <a:tblPr firstRow="1" bandRow="1">
                <a:tableStyleId>{2D5ABB26-0587-4C30-8999-92F81FD0307C}</a:tableStyleId>
              </a:tblPr>
              <a:tblGrid>
                <a:gridCol w="1759969"/>
                <a:gridCol w="856200"/>
                <a:gridCol w="737285"/>
              </a:tblGrid>
              <a:tr h="209497">
                <a:tc>
                  <a:txBody>
                    <a:bodyPr/>
                    <a:lstStyle/>
                    <a:p>
                      <a:r>
                        <a:rPr lang="en-US" sz="1100" b="1" dirty="0" smtClean="0">
                          <a:solidFill>
                            <a:schemeClr val="bg1"/>
                          </a:solidFill>
                        </a:rPr>
                        <a:t>2018 Actuals/ </a:t>
                      </a:r>
                      <a:r>
                        <a:rPr lang="en-US" sz="1100" b="1" dirty="0" err="1" smtClean="0">
                          <a:solidFill>
                            <a:schemeClr val="bg1"/>
                          </a:solidFill>
                        </a:rPr>
                        <a:t>Fcst</a:t>
                      </a:r>
                      <a:endParaRPr lang="en-US" sz="1100" b="1" dirty="0">
                        <a:solidFill>
                          <a:schemeClr val="bg1"/>
                        </a:solidFill>
                      </a:endParaRPr>
                    </a:p>
                  </a:txBody>
                  <a:tcPr>
                    <a:lnR w="12700" cap="flat" cmpd="sng" algn="ctr">
                      <a:solidFill>
                        <a:schemeClr val="tx1"/>
                      </a:solidFill>
                      <a:prstDash val="solid"/>
                      <a:round/>
                      <a:headEnd type="none" w="med" len="med"/>
                      <a:tailEnd type="none" w="med" len="med"/>
                    </a:lnR>
                    <a:solidFill>
                      <a:schemeClr val="tx1"/>
                    </a:solidFill>
                  </a:tcPr>
                </a:tc>
                <a:tc>
                  <a:txBody>
                    <a:bodyPr/>
                    <a:lstStyle/>
                    <a:p>
                      <a:r>
                        <a:rPr lang="en-US" sz="1100" b="1" dirty="0" smtClean="0"/>
                        <a:t>2 FTEs</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dirty="0" smtClean="0"/>
                        <a:t>NIE $0.4</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9497">
                <a:tc>
                  <a:txBody>
                    <a:bodyPr/>
                    <a:lstStyle/>
                    <a:p>
                      <a:r>
                        <a:rPr lang="en-US" sz="1100" b="1" dirty="0" smtClean="0">
                          <a:solidFill>
                            <a:schemeClr val="bg1"/>
                          </a:solidFill>
                        </a:rPr>
                        <a:t>2019 Plan</a:t>
                      </a:r>
                      <a:endParaRPr lang="en-US" sz="1100" b="1" dirty="0">
                        <a:solidFill>
                          <a:schemeClr val="bg1"/>
                        </a:solidFill>
                      </a:endParaRPr>
                    </a:p>
                  </a:txBody>
                  <a:tcPr>
                    <a:lnR w="12700" cap="flat" cmpd="sng" algn="ctr">
                      <a:solidFill>
                        <a:schemeClr val="tx1"/>
                      </a:solidFill>
                      <a:prstDash val="solid"/>
                      <a:round/>
                      <a:headEnd type="none" w="med" len="med"/>
                      <a:tailEnd type="none" w="med" len="med"/>
                    </a:lnR>
                    <a:solidFill>
                      <a:schemeClr val="tx1"/>
                    </a:solidFill>
                  </a:tcPr>
                </a:tc>
                <a:tc>
                  <a:txBody>
                    <a:bodyPr/>
                    <a:lstStyle/>
                    <a:p>
                      <a:r>
                        <a:rPr lang="en-US" sz="1100" b="1" dirty="0" smtClean="0"/>
                        <a:t>2 FTEs</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dirty="0" smtClean="0"/>
                        <a:t>NIE</a:t>
                      </a:r>
                      <a:r>
                        <a:rPr lang="en-US" sz="1100" b="1" baseline="0" dirty="0" smtClean="0"/>
                        <a:t> </a:t>
                      </a:r>
                      <a:r>
                        <a:rPr lang="en-US" sz="1100" b="1" dirty="0" smtClean="0"/>
                        <a:t>$0.4</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8" name="Content Placeholder 4"/>
          <p:cNvGraphicFramePr>
            <a:graphicFrameLocks/>
          </p:cNvGraphicFramePr>
          <p:nvPr>
            <p:extLst/>
          </p:nvPr>
        </p:nvGraphicFramePr>
        <p:xfrm>
          <a:off x="146263" y="873925"/>
          <a:ext cx="11900639" cy="3528656"/>
        </p:xfrm>
        <a:graphic>
          <a:graphicData uri="http://schemas.openxmlformats.org/drawingml/2006/table">
            <a:tbl>
              <a:tblPr firstRow="1" bandRow="1">
                <a:tableStyleId>{5940675A-B579-460E-94D1-54222C63F5DA}</a:tableStyleId>
              </a:tblPr>
              <a:tblGrid>
                <a:gridCol w="414655"/>
                <a:gridCol w="4081031"/>
                <a:gridCol w="5006985"/>
                <a:gridCol w="2397968"/>
              </a:tblGrid>
              <a:tr h="389216">
                <a:tc gridSpan="2">
                  <a:txBody>
                    <a:bodyPr/>
                    <a:lstStyle/>
                    <a:p>
                      <a:pPr marL="57150" indent="0" algn="l"/>
                      <a:r>
                        <a:rPr lang="en-US" sz="1200" b="1" dirty="0" smtClean="0">
                          <a:latin typeface="Arial" panose="020B0604020202020204" pitchFamily="34" charset="0"/>
                          <a:cs typeface="Arial" panose="020B0604020202020204" pitchFamily="34" charset="0"/>
                        </a:rPr>
                        <a:t>Initiative</a:t>
                      </a:r>
                      <a:endParaRPr lang="en-US" sz="1200" b="1" dirty="0">
                        <a:latin typeface="Arial" panose="020B0604020202020204" pitchFamily="34" charset="0"/>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l"/>
                      <a:endParaRPr lang="en-US" sz="12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smtClean="0">
                          <a:latin typeface="Arial" panose="020B0604020202020204" pitchFamily="34" charset="0"/>
                          <a:cs typeface="Arial" panose="020B0604020202020204" pitchFamily="34" charset="0"/>
                        </a:rPr>
                        <a:t>Highlights</a:t>
                      </a:r>
                      <a:endParaRPr lang="en-US" sz="12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Stakeholders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87423">
                <a:tc>
                  <a:txBody>
                    <a:bodyPr/>
                    <a:lstStyle/>
                    <a:p>
                      <a:pPr algn="ctr"/>
                      <a:r>
                        <a:rPr lang="en-US" sz="1100" dirty="0" smtClean="0">
                          <a:latin typeface="Arial" panose="020B0604020202020204" pitchFamily="34" charset="0"/>
                          <a:cs typeface="Arial" panose="020B0604020202020204" pitchFamily="34" charset="0"/>
                        </a:rPr>
                        <a:t>3.1</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1" dirty="0" smtClean="0">
                          <a:solidFill>
                            <a:srgbClr val="002060"/>
                          </a:solidFill>
                          <a:latin typeface="Arial" panose="020B0604020202020204" pitchFamily="34" charset="0"/>
                          <a:cs typeface="Arial" panose="020B0604020202020204" pitchFamily="34" charset="0"/>
                        </a:rPr>
                        <a:t>Automation &amp; Performance</a:t>
                      </a:r>
                      <a:r>
                        <a:rPr lang="en-US" sz="1200" b="1" baseline="0" dirty="0" smtClean="0">
                          <a:solidFill>
                            <a:srgbClr val="002060"/>
                          </a:solidFill>
                          <a:latin typeface="Arial" panose="020B0604020202020204" pitchFamily="34" charset="0"/>
                          <a:cs typeface="Arial" panose="020B0604020202020204" pitchFamily="34" charset="0"/>
                        </a:rPr>
                        <a:t> Solution E</a:t>
                      </a:r>
                      <a:r>
                        <a:rPr lang="en-US" sz="1200" b="1" dirty="0" smtClean="0">
                          <a:solidFill>
                            <a:srgbClr val="002060"/>
                          </a:solidFill>
                          <a:latin typeface="Arial" panose="020B0604020202020204" pitchFamily="34" charset="0"/>
                          <a:cs typeface="Arial" panose="020B0604020202020204" pitchFamily="34" charset="0"/>
                        </a:rPr>
                        <a:t>ngineering (Support Libraries &amp; Starter Packs)</a:t>
                      </a:r>
                    </a:p>
                    <a:p>
                      <a:endParaRPr lang="en-US" sz="1200" b="1" dirty="0" smtClean="0">
                        <a:solidFill>
                          <a:srgbClr val="002060"/>
                        </a:solidFill>
                        <a:latin typeface="Arial" panose="020B0604020202020204" pitchFamily="34" charset="0"/>
                        <a:cs typeface="Arial" panose="020B0604020202020204" pitchFamily="34" charset="0"/>
                      </a:endParaRPr>
                    </a:p>
                    <a:p>
                      <a:r>
                        <a:rPr lang="en-US" sz="12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200" b="0" baseline="0" dirty="0" smtClean="0">
                          <a:solidFill>
                            <a:schemeClr val="tx1"/>
                          </a:solidFill>
                          <a:latin typeface="Arial" panose="020B0604020202020204" pitchFamily="34" charset="0"/>
                          <a:cs typeface="Arial" panose="020B0604020202020204" pitchFamily="34" charset="0"/>
                        </a:rPr>
                        <a:t>Reduction of upfront automation effort and promote reusability across different automation frameworks integrated with the DevOps Pipeline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1000" dirty="0" smtClean="0">
                          <a:latin typeface="Calibri" panose="020F0502020204030204" pitchFamily="34" charset="0"/>
                          <a:cs typeface="Arial" panose="020B0604020202020204" pitchFamily="34" charset="0"/>
                        </a:rPr>
                        <a:t>Development</a:t>
                      </a:r>
                      <a:r>
                        <a:rPr lang="en-US" sz="1000" baseline="0" dirty="0" smtClean="0">
                          <a:latin typeface="Calibri" panose="020F0502020204030204" pitchFamily="34" charset="0"/>
                          <a:cs typeface="Arial" panose="020B0604020202020204" pitchFamily="34" charset="0"/>
                        </a:rPr>
                        <a:t> and delivery of the automation capabilities:</a:t>
                      </a: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baseline="0" dirty="0" smtClean="0">
                        <a:latin typeface="Calibri" panose="020F0502020204030204" pitchFamily="34" charset="0"/>
                        <a:cs typeface="Arial" panose="020B0604020202020204" pitchFamily="34" charset="0"/>
                      </a:endParaRPr>
                    </a:p>
                    <a:p>
                      <a:pPr marL="457063" marR="0" lvl="1" indent="0" algn="l" defTabSz="914498" rtl="0" eaLnBrk="1" fontAlgn="auto" latinLnBrk="0" hangingPunct="1">
                        <a:lnSpc>
                          <a:spcPct val="100000"/>
                        </a:lnSpc>
                        <a:spcBef>
                          <a:spcPts val="0"/>
                        </a:spcBef>
                        <a:spcAft>
                          <a:spcPts val="0"/>
                        </a:spcAft>
                        <a:buClrTx/>
                        <a:buSzTx/>
                        <a:buFontTx/>
                        <a:buNone/>
                        <a:tabLst/>
                        <a:defRPr/>
                      </a:pPr>
                      <a:r>
                        <a:rPr lang="en-US" sz="1000" dirty="0" smtClean="0">
                          <a:latin typeface="Calibri" panose="020F0502020204030204" pitchFamily="34" charset="0"/>
                          <a:cs typeface="Arial" panose="020B0604020202020204" pitchFamily="34" charset="0"/>
                        </a:rPr>
                        <a:t>Cucumber automation framework</a:t>
                      </a:r>
                    </a:p>
                    <a:p>
                      <a:pPr marL="457063" marR="0" lvl="1" indent="0" algn="l" defTabSz="914498" rtl="0" eaLnBrk="1" fontAlgn="auto" latinLnBrk="0" hangingPunct="1">
                        <a:lnSpc>
                          <a:spcPct val="100000"/>
                        </a:lnSpc>
                        <a:spcBef>
                          <a:spcPts val="0"/>
                        </a:spcBef>
                        <a:spcAft>
                          <a:spcPts val="0"/>
                        </a:spcAft>
                        <a:buClrTx/>
                        <a:buSzTx/>
                        <a:buFontTx/>
                        <a:buNone/>
                        <a:tabLst/>
                        <a:defRPr/>
                      </a:pPr>
                      <a:endParaRPr lang="en-US" sz="1000" kern="1200" dirty="0" smtClean="0">
                        <a:solidFill>
                          <a:schemeClr val="tx1"/>
                        </a:solidFill>
                        <a:latin typeface="Calibri" panose="020F0502020204030204" pitchFamily="34" charset="0"/>
                        <a:ea typeface="+mn-ea"/>
                        <a:cs typeface="Arial" panose="020B0604020202020204" pitchFamily="34" charset="0"/>
                      </a:endParaRPr>
                    </a:p>
                    <a:p>
                      <a:pPr marL="457063" marR="0" lvl="1" indent="0" algn="l" defTabSz="914498"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Calibri" panose="020F0502020204030204" pitchFamily="34" charset="0"/>
                          <a:ea typeface="+mn-ea"/>
                          <a:cs typeface="Arial" panose="020B0604020202020204" pitchFamily="34" charset="0"/>
                        </a:rPr>
                        <a:t>Protractor automation framework*</a:t>
                      </a:r>
                    </a:p>
                    <a:p>
                      <a:pPr marL="457063" marR="0" lvl="1" indent="0" algn="l" defTabSz="914498" rtl="0" eaLnBrk="1" fontAlgn="auto" latinLnBrk="0" hangingPunct="1">
                        <a:lnSpc>
                          <a:spcPct val="100000"/>
                        </a:lnSpc>
                        <a:spcBef>
                          <a:spcPts val="0"/>
                        </a:spcBef>
                        <a:spcAft>
                          <a:spcPts val="0"/>
                        </a:spcAft>
                        <a:buClrTx/>
                        <a:buSzTx/>
                        <a:buFontTx/>
                        <a:buNone/>
                        <a:tabLst/>
                        <a:defRPr/>
                      </a:pPr>
                      <a:endParaRPr lang="en-US" sz="1000" kern="1200" dirty="0" smtClean="0">
                        <a:solidFill>
                          <a:schemeClr val="tx1"/>
                        </a:solidFill>
                        <a:latin typeface="Calibri" panose="020F0502020204030204" pitchFamily="34" charset="0"/>
                        <a:ea typeface="+mn-ea"/>
                        <a:cs typeface="Arial" panose="020B0604020202020204" pitchFamily="34" charset="0"/>
                      </a:endParaRPr>
                    </a:p>
                    <a:p>
                      <a:pPr marL="457063" marR="0" lvl="1" indent="0" algn="l" defTabSz="914498"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Calibri" panose="020F0502020204030204" pitchFamily="34" charset="0"/>
                          <a:ea typeface="+mn-ea"/>
                          <a:cs typeface="Arial" panose="020B0604020202020204" pitchFamily="34" charset="0"/>
                        </a:rPr>
                        <a:t>Jasmine ALM connector*</a:t>
                      </a:r>
                    </a:p>
                    <a:p>
                      <a:pPr marL="457063" marR="0" lvl="1" indent="0" algn="l" defTabSz="914498" rtl="0" eaLnBrk="1" fontAlgn="auto" latinLnBrk="0" hangingPunct="1">
                        <a:lnSpc>
                          <a:spcPct val="100000"/>
                        </a:lnSpc>
                        <a:spcBef>
                          <a:spcPts val="0"/>
                        </a:spcBef>
                        <a:spcAft>
                          <a:spcPts val="0"/>
                        </a:spcAft>
                        <a:buClrTx/>
                        <a:buSzTx/>
                        <a:buFontTx/>
                        <a:buNone/>
                        <a:tabLst/>
                        <a:defRPr/>
                      </a:pPr>
                      <a:endParaRPr lang="en-US" sz="1000" kern="1200" dirty="0" smtClean="0">
                        <a:solidFill>
                          <a:schemeClr val="tx1"/>
                        </a:solidFill>
                        <a:latin typeface="Calibri" panose="020F0502020204030204" pitchFamily="34" charset="0"/>
                        <a:ea typeface="+mn-ea"/>
                        <a:cs typeface="Arial" panose="020B0604020202020204" pitchFamily="34" charset="0"/>
                      </a:endParaRPr>
                    </a:p>
                    <a:p>
                      <a:pPr marL="457063" marR="0" lvl="1" indent="0" algn="l" defTabSz="914498"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Calibri" panose="020F0502020204030204" pitchFamily="34" charset="0"/>
                          <a:ea typeface="+mn-ea"/>
                          <a:cs typeface="Arial" panose="020B0604020202020204" pitchFamily="34" charset="0"/>
                        </a:rPr>
                        <a:t>SoapUI ALM connector</a:t>
                      </a:r>
                    </a:p>
                    <a:p>
                      <a:pPr marL="457063" marR="0" lvl="1" indent="0" algn="l" defTabSz="914498" rtl="0" eaLnBrk="1" fontAlgn="auto" latinLnBrk="0" hangingPunct="1">
                        <a:lnSpc>
                          <a:spcPct val="100000"/>
                        </a:lnSpc>
                        <a:spcBef>
                          <a:spcPts val="0"/>
                        </a:spcBef>
                        <a:spcAft>
                          <a:spcPts val="0"/>
                        </a:spcAft>
                        <a:buClrTx/>
                        <a:buSzTx/>
                        <a:buFontTx/>
                        <a:buNone/>
                        <a:tabLst/>
                        <a:defRPr/>
                      </a:pPr>
                      <a:endParaRPr lang="en-US" sz="1000" kern="1200" dirty="0" smtClean="0">
                        <a:solidFill>
                          <a:schemeClr val="tx1"/>
                        </a:solidFill>
                        <a:latin typeface="Calibri" panose="020F0502020204030204" pitchFamily="34" charset="0"/>
                        <a:ea typeface="+mn-ea"/>
                        <a:cs typeface="Arial" panose="020B0604020202020204" pitchFamily="34" charset="0"/>
                      </a:endParaRPr>
                    </a:p>
                    <a:p>
                      <a:pPr marL="457063" marR="0" lvl="1" indent="0" algn="l" defTabSz="914498"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Calibri" panose="020F0502020204030204" pitchFamily="34" charset="0"/>
                          <a:ea typeface="+mn-ea"/>
                          <a:cs typeface="Arial" panose="020B0604020202020204" pitchFamily="34" charset="0"/>
                        </a:rPr>
                        <a:t>Cucumber ALM connector</a:t>
                      </a:r>
                    </a:p>
                    <a:p>
                      <a:pPr marL="457063" marR="0" lvl="1" indent="0" algn="l" defTabSz="914498" rtl="0" eaLnBrk="1" fontAlgn="auto" latinLnBrk="0" hangingPunct="1">
                        <a:lnSpc>
                          <a:spcPct val="100000"/>
                        </a:lnSpc>
                        <a:spcBef>
                          <a:spcPts val="0"/>
                        </a:spcBef>
                        <a:spcAft>
                          <a:spcPts val="0"/>
                        </a:spcAft>
                        <a:buClrTx/>
                        <a:buSzTx/>
                        <a:buFontTx/>
                        <a:buNone/>
                        <a:tabLst/>
                        <a:defRPr/>
                      </a:pPr>
                      <a:endParaRPr lang="en-US" sz="1000" kern="1200" dirty="0" smtClean="0">
                        <a:solidFill>
                          <a:schemeClr val="tx1"/>
                        </a:solidFill>
                        <a:latin typeface="Calibri" panose="020F0502020204030204" pitchFamily="34" charset="0"/>
                        <a:ea typeface="+mn-ea"/>
                        <a:cs typeface="Arial" panose="020B0604020202020204" pitchFamily="34" charset="0"/>
                      </a:endParaRPr>
                    </a:p>
                    <a:p>
                      <a:pPr marL="457063" marR="0" lvl="1" indent="0" algn="l" defTabSz="914498"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Calibri" panose="020F0502020204030204" pitchFamily="34" charset="0"/>
                          <a:ea typeface="+mn-ea"/>
                          <a:cs typeface="Arial" panose="020B0604020202020204" pitchFamily="34" charset="0"/>
                        </a:rPr>
                        <a:t>SoapUI </a:t>
                      </a:r>
                      <a:r>
                        <a:rPr lang="en-US" sz="1000" kern="1200" dirty="0" err="1" smtClean="0">
                          <a:solidFill>
                            <a:schemeClr val="tx1"/>
                          </a:solidFill>
                          <a:latin typeface="Calibri" panose="020F0502020204030204" pitchFamily="34" charset="0"/>
                          <a:ea typeface="+mn-ea"/>
                          <a:cs typeface="Arial" panose="020B0604020202020204" pitchFamily="34" charset="0"/>
                        </a:rPr>
                        <a:t>Scriptless</a:t>
                      </a:r>
                      <a:r>
                        <a:rPr lang="en-US" sz="1000" kern="1200" dirty="0" smtClean="0">
                          <a:solidFill>
                            <a:schemeClr val="tx1"/>
                          </a:solidFill>
                          <a:latin typeface="Calibri" panose="020F0502020204030204" pitchFamily="34" charset="0"/>
                          <a:ea typeface="+mn-ea"/>
                          <a:cs typeface="Arial" panose="020B0604020202020204" pitchFamily="34" charset="0"/>
                        </a:rPr>
                        <a:t> Framework*</a:t>
                      </a:r>
                    </a:p>
                    <a:p>
                      <a:pPr marL="457063" marR="0" lvl="1" indent="0" algn="l" defTabSz="914498" rtl="0" eaLnBrk="1" fontAlgn="auto" latinLnBrk="0" hangingPunct="1">
                        <a:lnSpc>
                          <a:spcPct val="100000"/>
                        </a:lnSpc>
                        <a:spcBef>
                          <a:spcPts val="0"/>
                        </a:spcBef>
                        <a:spcAft>
                          <a:spcPts val="0"/>
                        </a:spcAft>
                        <a:buClrTx/>
                        <a:buSzTx/>
                        <a:buFontTx/>
                        <a:buNone/>
                        <a:tabLst/>
                        <a:defRPr/>
                      </a:pPr>
                      <a:endParaRPr lang="en-US" sz="1000" kern="1200" dirty="0" smtClean="0">
                        <a:solidFill>
                          <a:schemeClr val="tx1"/>
                        </a:solidFill>
                        <a:latin typeface="Calibri" panose="020F0502020204030204" pitchFamily="34" charset="0"/>
                        <a:ea typeface="+mn-ea"/>
                        <a:cs typeface="Arial" panose="020B0604020202020204" pitchFamily="34" charset="0"/>
                      </a:endParaRPr>
                    </a:p>
                    <a:p>
                      <a:pPr marL="457063" marR="0" lvl="1" indent="0" algn="l" defTabSz="914498"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Calibri" panose="020F0502020204030204" pitchFamily="34" charset="0"/>
                          <a:ea typeface="+mn-ea"/>
                          <a:cs typeface="Arial" panose="020B0604020202020204" pitchFamily="34" charset="0"/>
                        </a:rPr>
                        <a:t>SoapUI Scripted Framework*</a:t>
                      </a:r>
                    </a:p>
                    <a:p>
                      <a:pPr marL="457063" marR="0" lvl="1" indent="0" algn="l" defTabSz="914498" rtl="0" eaLnBrk="1" fontAlgn="auto" latinLnBrk="0" hangingPunct="1">
                        <a:lnSpc>
                          <a:spcPct val="100000"/>
                        </a:lnSpc>
                        <a:spcBef>
                          <a:spcPts val="0"/>
                        </a:spcBef>
                        <a:spcAft>
                          <a:spcPts val="0"/>
                        </a:spcAft>
                        <a:buClrTx/>
                        <a:buSzTx/>
                        <a:buFontTx/>
                        <a:buNone/>
                        <a:tabLst/>
                        <a:defRPr/>
                      </a:pPr>
                      <a:endParaRPr lang="en-US" sz="1000" baseline="0" dirty="0" smtClean="0">
                        <a:solidFill>
                          <a:schemeClr val="tx1"/>
                        </a:solidFill>
                        <a:latin typeface="Calibri" panose="020F0502020204030204" pitchFamily="34" charset="0"/>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baseline="0" dirty="0" smtClean="0">
                          <a:solidFill>
                            <a:schemeClr val="tx1"/>
                          </a:solidFill>
                          <a:latin typeface="Calibri" panose="020F0502020204030204" pitchFamily="34" charset="0"/>
                          <a:cs typeface="Arial" panose="020B0604020202020204" pitchFamily="34" charset="0"/>
                        </a:rPr>
                        <a:t>Architecture Proposal for End to End Banking Automation</a:t>
                      </a:r>
                      <a:endParaRPr lang="en-US" sz="1000" dirty="0" smtClean="0">
                        <a:solidFill>
                          <a:schemeClr val="tx1"/>
                        </a:solidFill>
                        <a:latin typeface="Calibri" panose="020F0502020204030204" pitchFamily="34" charset="0"/>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*Tools/frameworks are targeting Fiscal 2020 given the current funding allocation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baseline="0" dirty="0" smtClean="0">
                        <a:latin typeface="Calibri" panose="020F0502020204030204" pitchFamily="34" charset="0"/>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baseline="0" dirty="0" smtClean="0">
                        <a:latin typeface="Calibri" panose="020F0502020204030204" pitchFamily="34" charset="0"/>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baseline="0" dirty="0" smtClean="0">
                          <a:latin typeface="Calibri" panose="020F0502020204030204" pitchFamily="34" charset="0"/>
                          <a:cs typeface="Arial" panose="020B0604020202020204" pitchFamily="34" charset="0"/>
                        </a:rPr>
                        <a:t>QE Practice team</a:t>
                      </a:r>
                      <a:endParaRPr lang="en-US" sz="1000" dirty="0" smtClean="0">
                        <a:latin typeface="Calibri" panose="020F0502020204030204" pitchFamily="34" charset="0"/>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Automation Solutions Engineering</a:t>
                      </a: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Automation Solutions Engineering</a:t>
                      </a: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Automation Solutions Engineering</a:t>
                      </a: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baseline="0" dirty="0" smtClean="0">
                          <a:latin typeface="Calibri" panose="020F0502020204030204" pitchFamily="34" charset="0"/>
                          <a:cs typeface="Arial" panose="020B0604020202020204" pitchFamily="34" charset="0"/>
                        </a:rPr>
                        <a:t>QE Practice team</a:t>
                      </a:r>
                      <a:endParaRPr lang="en-US" sz="1000" dirty="0" smtClean="0">
                        <a:latin typeface="Calibri" panose="020F0502020204030204" pitchFamily="34" charset="0"/>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Automation Solutions Engineering</a:t>
                      </a: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Automation Solutions Engineering</a:t>
                      </a: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latin typeface="Calibri" panose="020F0502020204030204" pitchFamily="34" charset="0"/>
                          <a:ea typeface="+mn-ea"/>
                          <a:cs typeface="Arial" panose="020B0604020202020204" pitchFamily="34" charset="0"/>
                        </a:rPr>
                        <a:t>Automation Solutions Engineering</a:t>
                      </a:r>
                    </a:p>
                  </a:txBody>
                  <a:tcPr marL="4572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ustDataLst>
      <p:tags r:id="rId1"/>
    </p:custDataLst>
    <p:extLst>
      <p:ext uri="{BB962C8B-B14F-4D97-AF65-F5344CB8AC3E}">
        <p14:creationId xmlns:p14="http://schemas.microsoft.com/office/powerpoint/2010/main" val="34507815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030" y="101148"/>
            <a:ext cx="10969943" cy="440151"/>
          </a:xfrm>
        </p:spPr>
        <p:txBody>
          <a:bodyPr>
            <a:noAutofit/>
          </a:bodyPr>
          <a:lstStyle/>
          <a:p>
            <a:pPr defTabSz="483306">
              <a:defRPr/>
            </a:pPr>
            <a:r>
              <a:rPr lang="en-US" dirty="0" smtClean="0">
                <a:latin typeface="Calibri" panose="020F0502020204030204" pitchFamily="34" charset="0"/>
              </a:rPr>
              <a:t>Initiative 4:  </a:t>
            </a:r>
            <a:r>
              <a:rPr lang="en-CA" dirty="0" smtClean="0">
                <a:latin typeface="Calibri" panose="020F0502020204030204" pitchFamily="34" charset="0"/>
                <a:sym typeface="Arial"/>
              </a:rPr>
              <a:t>Practice &amp; Enablement</a:t>
            </a:r>
            <a:endParaRPr lang="en-CA" dirty="0">
              <a:latin typeface="Calibri" panose="020F0502020204030204" pitchFamily="34" charset="0"/>
              <a:sym typeface="Arial"/>
            </a:endParaRPr>
          </a:p>
        </p:txBody>
      </p:sp>
      <p:sp>
        <p:nvSpPr>
          <p:cNvPr id="4" name="Slide Number Placeholder 3"/>
          <p:cNvSpPr>
            <a:spLocks noGrp="1"/>
          </p:cNvSpPr>
          <p:nvPr>
            <p:ph type="sldNum" sz="quarter" idx="12"/>
          </p:nvPr>
        </p:nvSpPr>
        <p:spPr/>
        <p:txBody>
          <a:bodyPr/>
          <a:lstStyle/>
          <a:p>
            <a:fld id="{2A916FC7-36A5-47F8-AC6B-E8604D873A68}" type="slidenum">
              <a:rPr lang="en-US" smtClean="0">
                <a:solidFill>
                  <a:prstClr val="black">
                    <a:tint val="75000"/>
                  </a:prstClr>
                </a:solidFill>
              </a:rPr>
              <a:pPr/>
              <a:t>74</a:t>
            </a:fld>
            <a:endParaRPr lang="en-US" dirty="0">
              <a:solidFill>
                <a:prstClr val="black">
                  <a:tint val="75000"/>
                </a:prstClr>
              </a:solidFill>
            </a:endParaRPr>
          </a:p>
        </p:txBody>
      </p:sp>
      <p:graphicFrame>
        <p:nvGraphicFramePr>
          <p:cNvPr id="6" name="Table 5"/>
          <p:cNvGraphicFramePr>
            <a:graphicFrameLocks noGrp="1"/>
          </p:cNvGraphicFramePr>
          <p:nvPr>
            <p:extLst/>
          </p:nvPr>
        </p:nvGraphicFramePr>
        <p:xfrm>
          <a:off x="8058073" y="56704"/>
          <a:ext cx="3353454" cy="518160"/>
        </p:xfrm>
        <a:graphic>
          <a:graphicData uri="http://schemas.openxmlformats.org/drawingml/2006/table">
            <a:tbl>
              <a:tblPr firstRow="1" bandRow="1">
                <a:tableStyleId>{2D5ABB26-0587-4C30-8999-92F81FD0307C}</a:tableStyleId>
              </a:tblPr>
              <a:tblGrid>
                <a:gridCol w="1759969"/>
                <a:gridCol w="856200"/>
                <a:gridCol w="737285"/>
              </a:tblGrid>
              <a:tr h="209497">
                <a:tc>
                  <a:txBody>
                    <a:bodyPr/>
                    <a:lstStyle/>
                    <a:p>
                      <a:r>
                        <a:rPr lang="en-US" sz="1100" b="1" dirty="0" smtClean="0">
                          <a:solidFill>
                            <a:schemeClr val="bg1"/>
                          </a:solidFill>
                        </a:rPr>
                        <a:t>2018 Actuals/ </a:t>
                      </a:r>
                      <a:r>
                        <a:rPr lang="en-US" sz="1100" b="1" dirty="0" err="1" smtClean="0">
                          <a:solidFill>
                            <a:schemeClr val="bg1"/>
                          </a:solidFill>
                        </a:rPr>
                        <a:t>Fcst</a:t>
                      </a:r>
                      <a:endParaRPr lang="en-US" sz="1100" b="1" dirty="0">
                        <a:solidFill>
                          <a:schemeClr val="bg1"/>
                        </a:solidFill>
                      </a:endParaRPr>
                    </a:p>
                  </a:txBody>
                  <a:tcPr>
                    <a:lnR w="12700" cap="flat" cmpd="sng" algn="ctr">
                      <a:solidFill>
                        <a:schemeClr val="tx1"/>
                      </a:solidFill>
                      <a:prstDash val="solid"/>
                      <a:round/>
                      <a:headEnd type="none" w="med" len="med"/>
                      <a:tailEnd type="none" w="med" len="med"/>
                    </a:lnR>
                    <a:solidFill>
                      <a:schemeClr val="tx1"/>
                    </a:solidFill>
                  </a:tcPr>
                </a:tc>
                <a:tc>
                  <a:txBody>
                    <a:bodyPr/>
                    <a:lstStyle/>
                    <a:p>
                      <a:r>
                        <a:rPr lang="en-US" sz="1100" b="1" dirty="0" smtClean="0"/>
                        <a:t>10 FTEs</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dirty="0" smtClean="0"/>
                        <a:t>NIE $1.9</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9497">
                <a:tc>
                  <a:txBody>
                    <a:bodyPr/>
                    <a:lstStyle/>
                    <a:p>
                      <a:r>
                        <a:rPr lang="en-US" sz="1100" b="1" dirty="0" smtClean="0">
                          <a:solidFill>
                            <a:schemeClr val="bg1"/>
                          </a:solidFill>
                        </a:rPr>
                        <a:t>2019 Plan</a:t>
                      </a:r>
                      <a:endParaRPr lang="en-US" sz="1100" b="1" dirty="0">
                        <a:solidFill>
                          <a:schemeClr val="bg1"/>
                        </a:solidFill>
                      </a:endParaRPr>
                    </a:p>
                  </a:txBody>
                  <a:tcPr>
                    <a:lnR w="12700" cap="flat" cmpd="sng" algn="ctr">
                      <a:solidFill>
                        <a:schemeClr val="tx1"/>
                      </a:solidFill>
                      <a:prstDash val="solid"/>
                      <a:round/>
                      <a:headEnd type="none" w="med" len="med"/>
                      <a:tailEnd type="none" w="med" len="med"/>
                    </a:lnR>
                    <a:solidFill>
                      <a:schemeClr val="tx1"/>
                    </a:solidFill>
                  </a:tcPr>
                </a:tc>
                <a:tc>
                  <a:txBody>
                    <a:bodyPr/>
                    <a:lstStyle/>
                    <a:p>
                      <a:r>
                        <a:rPr lang="en-US" sz="1100" b="1" dirty="0" smtClean="0"/>
                        <a:t>10 FTEs</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b="1" dirty="0" smtClean="0"/>
                        <a:t>NIE</a:t>
                      </a:r>
                      <a:r>
                        <a:rPr lang="en-US" sz="1100" b="1" baseline="0" dirty="0" smtClean="0"/>
                        <a:t> </a:t>
                      </a:r>
                      <a:r>
                        <a:rPr lang="en-US" sz="1100" b="1" dirty="0" smtClean="0"/>
                        <a:t>$2.0</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7" name="Content Placeholder 4"/>
          <p:cNvGraphicFramePr>
            <a:graphicFrameLocks/>
          </p:cNvGraphicFramePr>
          <p:nvPr>
            <p:extLst/>
          </p:nvPr>
        </p:nvGraphicFramePr>
        <p:xfrm>
          <a:off x="146263" y="873925"/>
          <a:ext cx="11900639" cy="5845136"/>
        </p:xfrm>
        <a:graphic>
          <a:graphicData uri="http://schemas.openxmlformats.org/drawingml/2006/table">
            <a:tbl>
              <a:tblPr firstRow="1" bandRow="1">
                <a:tableStyleId>{5940675A-B579-460E-94D1-54222C63F5DA}</a:tableStyleId>
              </a:tblPr>
              <a:tblGrid>
                <a:gridCol w="414655"/>
                <a:gridCol w="4081031"/>
                <a:gridCol w="5006985"/>
                <a:gridCol w="2397968"/>
              </a:tblGrid>
              <a:tr h="389216">
                <a:tc gridSpan="2">
                  <a:txBody>
                    <a:bodyPr/>
                    <a:lstStyle/>
                    <a:p>
                      <a:pPr marL="57150" indent="0" algn="l"/>
                      <a:r>
                        <a:rPr lang="en-US" sz="1200" b="1" dirty="0" smtClean="0">
                          <a:latin typeface="Arial" panose="020B0604020202020204" pitchFamily="34" charset="0"/>
                          <a:cs typeface="Arial" panose="020B0604020202020204" pitchFamily="34" charset="0"/>
                        </a:rPr>
                        <a:t>Initiative</a:t>
                      </a:r>
                      <a:endParaRPr lang="en-US" sz="1200" b="1" dirty="0">
                        <a:latin typeface="Arial" panose="020B0604020202020204" pitchFamily="34" charset="0"/>
                        <a:cs typeface="Arial" panose="020B0604020202020204" pitchFamily="34" charset="0"/>
                      </a:endParaRPr>
                    </a:p>
                  </a:txBody>
                  <a:tcPr marL="0" marR="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l"/>
                      <a:endParaRPr lang="en-US" sz="12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smtClean="0">
                          <a:latin typeface="Arial" panose="020B0604020202020204" pitchFamily="34" charset="0"/>
                          <a:cs typeface="Arial" panose="020B0604020202020204" pitchFamily="34" charset="0"/>
                        </a:rPr>
                        <a:t>Highlights</a:t>
                      </a:r>
                      <a:endParaRPr lang="en-US" sz="1200" b="1"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98" rtl="0" eaLnBrk="1" fontAlgn="auto" latinLnBrk="0" hangingPunct="1">
                        <a:lnSpc>
                          <a:spcPct val="100000"/>
                        </a:lnSpc>
                        <a:spcBef>
                          <a:spcPts val="0"/>
                        </a:spcBef>
                        <a:spcAft>
                          <a:spcPts val="0"/>
                        </a:spcAft>
                        <a:buClrTx/>
                        <a:buSzTx/>
                        <a:buFontTx/>
                        <a:buNone/>
                        <a:tabLst/>
                        <a:defRPr/>
                      </a:pPr>
                      <a:r>
                        <a:rPr lang="en-US" sz="1200" b="1" dirty="0" smtClean="0">
                          <a:latin typeface="Arial" panose="020B0604020202020204" pitchFamily="34" charset="0"/>
                          <a:cs typeface="Arial" panose="020B0604020202020204" pitchFamily="34" charset="0"/>
                        </a:rPr>
                        <a:t>Stakeholders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87423">
                <a:tc>
                  <a:txBody>
                    <a:bodyPr/>
                    <a:lstStyle/>
                    <a:p>
                      <a:pPr algn="ctr"/>
                      <a:r>
                        <a:rPr lang="en-US" sz="1100" dirty="0" smtClean="0">
                          <a:latin typeface="Arial" panose="020B0604020202020204" pitchFamily="34" charset="0"/>
                          <a:cs typeface="Arial" panose="020B0604020202020204" pitchFamily="34" charset="0"/>
                        </a:rPr>
                        <a:t>4.1</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1" dirty="0" smtClean="0">
                          <a:solidFill>
                            <a:srgbClr val="002060"/>
                          </a:solidFill>
                          <a:latin typeface="Arial" panose="020B0604020202020204" pitchFamily="34" charset="0"/>
                          <a:cs typeface="Arial" panose="020B0604020202020204" pitchFamily="34" charset="0"/>
                        </a:rPr>
                        <a:t>Establish Site</a:t>
                      </a:r>
                      <a:r>
                        <a:rPr lang="en-US" sz="1200" b="1" baseline="0" dirty="0" smtClean="0">
                          <a:solidFill>
                            <a:srgbClr val="002060"/>
                          </a:solidFill>
                          <a:latin typeface="Arial" panose="020B0604020202020204" pitchFamily="34" charset="0"/>
                          <a:cs typeface="Arial" panose="020B0604020202020204" pitchFamily="34" charset="0"/>
                        </a:rPr>
                        <a:t> Reliability Engineering Practice</a:t>
                      </a:r>
                    </a:p>
                    <a:p>
                      <a:endParaRPr lang="en-US" sz="1200" b="1" dirty="0" smtClean="0">
                        <a:solidFill>
                          <a:srgbClr val="002060"/>
                        </a:solidFill>
                        <a:latin typeface="Arial" panose="020B0604020202020204" pitchFamily="34" charset="0"/>
                        <a:cs typeface="Arial" panose="020B0604020202020204" pitchFamily="34" charset="0"/>
                      </a:endParaRPr>
                    </a:p>
                    <a:p>
                      <a:r>
                        <a:rPr lang="en-US" sz="12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200" b="0" baseline="0" dirty="0" smtClean="0">
                          <a:solidFill>
                            <a:schemeClr val="tx1"/>
                          </a:solidFill>
                          <a:latin typeface="Arial" panose="020B0604020202020204" pitchFamily="34" charset="0"/>
                          <a:cs typeface="Arial" panose="020B0604020202020204" pitchFamily="34" charset="0"/>
                        </a:rPr>
                        <a:t>Reduced overall risk of system failure in production due to fewer production incidents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98" rtl="0" eaLnBrk="1" fontAlgn="auto" latinLnBrk="0" hangingPunct="1">
                        <a:lnSpc>
                          <a:spcPct val="100000"/>
                        </a:lnSpc>
                        <a:spcBef>
                          <a:spcPts val="0"/>
                        </a:spcBef>
                        <a:spcAft>
                          <a:spcPts val="0"/>
                        </a:spcAft>
                        <a:buClrTx/>
                        <a:buSzTx/>
                        <a:buFontTx/>
                        <a:buNone/>
                        <a:tabLst/>
                        <a:defRPr/>
                      </a:pPr>
                      <a:r>
                        <a:rPr lang="en-US" sz="1000" dirty="0" smtClean="0">
                          <a:latin typeface="Calibri" charset="0"/>
                          <a:ea typeface="Calibri" charset="0"/>
                          <a:cs typeface="Calibri" charset="0"/>
                        </a:rPr>
                        <a:t>Define Governance</a:t>
                      </a:r>
                      <a:r>
                        <a:rPr lang="en-US" sz="1000" baseline="0" dirty="0" smtClean="0">
                          <a:latin typeface="Calibri" charset="0"/>
                          <a:ea typeface="Calibri" charset="0"/>
                          <a:cs typeface="Calibri" charset="0"/>
                        </a:rPr>
                        <a:t> Model and key SRE roles</a:t>
                      </a:r>
                      <a:endParaRPr lang="en-US" sz="1000" dirty="0" smtClean="0">
                        <a:latin typeface="Calibri" charset="0"/>
                        <a:ea typeface="Calibri" charset="0"/>
                        <a:cs typeface="Calibri" charset="0"/>
                      </a:endParaRP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dirty="0" smtClean="0">
                        <a:latin typeface="Calibri" charset="0"/>
                        <a:ea typeface="Calibri" charset="0"/>
                        <a:cs typeface="Calibri"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dirty="0" smtClean="0">
                          <a:latin typeface="Calibri" charset="0"/>
                          <a:ea typeface="Calibri" charset="0"/>
                          <a:cs typeface="Calibri" charset="0"/>
                        </a:rPr>
                        <a:t>SRE key</a:t>
                      </a:r>
                      <a:r>
                        <a:rPr lang="en-US" sz="1000" baseline="0" dirty="0" smtClean="0">
                          <a:latin typeface="Calibri" charset="0"/>
                          <a:ea typeface="Calibri" charset="0"/>
                          <a:cs typeface="Calibri" charset="0"/>
                        </a:rPr>
                        <a:t> pillars confirmed (Resilience, Performance and Scalability, Release engineering, Production incidents) and methodology </a:t>
                      </a:r>
                      <a:r>
                        <a:rPr lang="en-US" sz="1000" dirty="0" smtClean="0">
                          <a:latin typeface="Calibri" charset="0"/>
                          <a:ea typeface="Calibri" charset="0"/>
                          <a:cs typeface="Calibri" charset="0"/>
                        </a:rPr>
                        <a:t>reviewed</a:t>
                      </a:r>
                      <a:r>
                        <a:rPr lang="en-US" sz="1000" baseline="0" dirty="0" smtClean="0">
                          <a:latin typeface="Calibri" charset="0"/>
                          <a:ea typeface="Calibri" charset="0"/>
                          <a:cs typeface="Calibri" charset="0"/>
                        </a:rPr>
                        <a:t> (SRE key pillars, ownership, success criteria and measure of success) with </a:t>
                      </a:r>
                      <a:r>
                        <a:rPr lang="en-US" sz="1000" baseline="0" dirty="0" err="1" smtClean="0">
                          <a:latin typeface="Calibri" charset="0"/>
                          <a:ea typeface="Calibri" charset="0"/>
                          <a:cs typeface="Calibri" charset="0"/>
                        </a:rPr>
                        <a:t>LoB</a:t>
                      </a:r>
                      <a:endParaRPr lang="en-US" sz="1000" dirty="0" smtClean="0">
                        <a:latin typeface="Calibri" charset="0"/>
                        <a:ea typeface="Calibri" charset="0"/>
                        <a:cs typeface="Calibri" charset="0"/>
                      </a:endParaRP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baseline="0" dirty="0" smtClean="0">
                        <a:latin typeface="Calibri" charset="0"/>
                        <a:ea typeface="Calibri" charset="0"/>
                        <a:cs typeface="Calibri"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baseline="0" dirty="0" smtClean="0">
                          <a:latin typeface="Calibri" charset="0"/>
                          <a:ea typeface="Calibri" charset="0"/>
                          <a:cs typeface="Calibri" charset="0"/>
                        </a:rPr>
                        <a:t>Execute SRE methodology for POC, review results with </a:t>
                      </a:r>
                      <a:r>
                        <a:rPr lang="en-US" sz="1000" baseline="0" dirty="0" err="1" smtClean="0">
                          <a:latin typeface="Calibri" charset="0"/>
                          <a:ea typeface="Calibri" charset="0"/>
                          <a:cs typeface="Calibri" charset="0"/>
                        </a:rPr>
                        <a:t>LoB</a:t>
                      </a:r>
                      <a:r>
                        <a:rPr lang="en-US" sz="1000" baseline="0" dirty="0" smtClean="0">
                          <a:latin typeface="Calibri" charset="0"/>
                          <a:ea typeface="Calibri" charset="0"/>
                          <a:cs typeface="Calibri" charset="0"/>
                        </a:rPr>
                        <a:t>, and u</a:t>
                      </a:r>
                      <a:r>
                        <a:rPr lang="en-US" sz="1000" dirty="0" smtClean="0">
                          <a:latin typeface="Calibri" charset="0"/>
                          <a:ea typeface="Calibri" charset="0"/>
                          <a:cs typeface="Calibri" charset="0"/>
                        </a:rPr>
                        <a:t>pdate</a:t>
                      </a:r>
                      <a:r>
                        <a:rPr lang="en-US" sz="1000" baseline="0" dirty="0" smtClean="0">
                          <a:latin typeface="Calibri" charset="0"/>
                          <a:ea typeface="Calibri" charset="0"/>
                          <a:cs typeface="Calibri" charset="0"/>
                        </a:rPr>
                        <a:t> SRE methodology based on feedback</a:t>
                      </a:r>
                      <a:endParaRPr lang="en-US" sz="1000" dirty="0" smtClean="0">
                        <a:latin typeface="Calibri" charset="0"/>
                        <a:ea typeface="Calibri" charset="0"/>
                        <a:cs typeface="Calibri"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latin typeface="Calibri" charset="0"/>
                          <a:ea typeface="Calibri" charset="0"/>
                          <a:cs typeface="Calibri" charset="0"/>
                        </a:rPr>
                        <a:t>LOBs and GTI</a:t>
                      </a: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latin typeface="Calibri" charset="0"/>
                          <a:ea typeface="Calibri" charset="0"/>
                          <a:cs typeface="Calibri" charset="0"/>
                        </a:rPr>
                        <a:t>LOBs</a:t>
                      </a: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dirty="0" smtClean="0">
                        <a:latin typeface="Calibri" charset="0"/>
                        <a:ea typeface="Calibri" charset="0"/>
                        <a:cs typeface="Calibri"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dirty="0" smtClean="0">
                        <a:latin typeface="Calibri" charset="0"/>
                        <a:ea typeface="Calibri" charset="0"/>
                        <a:cs typeface="Calibri"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latin typeface="Calibri" charset="0"/>
                          <a:ea typeface="Calibri" charset="0"/>
                          <a:cs typeface="Calibri" charset="0"/>
                        </a:rPr>
                        <a:t>QE Analytics and insights</a:t>
                      </a:r>
                      <a:r>
                        <a:rPr lang="en-US" sz="1000" baseline="0" dirty="0" smtClean="0">
                          <a:latin typeface="Calibri" charset="0"/>
                          <a:ea typeface="Calibri" charset="0"/>
                          <a:cs typeface="Calibri" charset="0"/>
                        </a:rPr>
                        <a:t>, LOBs</a:t>
                      </a:r>
                      <a:endParaRPr lang="en-US" sz="1000" dirty="0" smtClean="0">
                        <a:latin typeface="Calibri" charset="0"/>
                        <a:ea typeface="Calibri" charset="0"/>
                        <a:cs typeface="Calibri" charset="0"/>
                      </a:endParaRPr>
                    </a:p>
                  </a:txBody>
                  <a:tcPr marL="4572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4.2</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200" b="1" dirty="0" smtClean="0">
                          <a:solidFill>
                            <a:srgbClr val="002060"/>
                          </a:solidFill>
                          <a:latin typeface="Arial" panose="020B0604020202020204" pitchFamily="34" charset="0"/>
                          <a:cs typeface="Arial" panose="020B0604020202020204" pitchFamily="34" charset="0"/>
                        </a:rPr>
                        <a:t>Test</a:t>
                      </a:r>
                      <a:r>
                        <a:rPr lang="en-US" sz="1200" b="1" baseline="0" dirty="0" smtClean="0">
                          <a:solidFill>
                            <a:srgbClr val="002060"/>
                          </a:solidFill>
                          <a:latin typeface="Arial" panose="020B0604020202020204" pitchFamily="34" charset="0"/>
                          <a:cs typeface="Arial" panose="020B0604020202020204" pitchFamily="34" charset="0"/>
                        </a:rPr>
                        <a:t> &amp; Behavior Driven Development</a:t>
                      </a:r>
                      <a:r>
                        <a:rPr lang="en-US" sz="1200" b="1" dirty="0" smtClean="0">
                          <a:solidFill>
                            <a:srgbClr val="002060"/>
                          </a:solidFill>
                          <a:latin typeface="Arial" panose="020B0604020202020204" pitchFamily="34" charset="0"/>
                          <a:cs typeface="Arial" panose="020B0604020202020204" pitchFamily="34" charset="0"/>
                        </a:rPr>
                        <a:t> </a:t>
                      </a: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200" b="1" dirty="0" smtClean="0">
                        <a:solidFill>
                          <a:srgbClr val="002060"/>
                        </a:solidFill>
                        <a:latin typeface="Arial" panose="020B0604020202020204" pitchFamily="34" charset="0"/>
                        <a:cs typeface="Arial" panose="020B0604020202020204" pitchFamily="34" charset="0"/>
                      </a:endParaRPr>
                    </a:p>
                    <a:p>
                      <a:r>
                        <a:rPr lang="en-US" sz="12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200" b="0" baseline="0" dirty="0" smtClean="0">
                          <a:solidFill>
                            <a:schemeClr val="tx1"/>
                          </a:solidFill>
                          <a:latin typeface="Arial" panose="020B0604020202020204" pitchFamily="34" charset="0"/>
                          <a:cs typeface="Arial" panose="020B0604020202020204" pitchFamily="34" charset="0"/>
                        </a:rPr>
                        <a:t>Greater efficiency &amp; shorter release cycles through collaboration and early course correction</a:t>
                      </a:r>
                      <a:endParaRPr lang="en-US" sz="1200" dirty="0" smtClean="0">
                        <a:solidFill>
                          <a:srgbClr val="002060"/>
                        </a:solidFill>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smtClean="0">
                          <a:latin typeface="Calibri" panose="020F0502020204030204" pitchFamily="34" charset="0"/>
                          <a:cs typeface="Arial" panose="020B0604020202020204" pitchFamily="34" charset="0"/>
                        </a:rPr>
                        <a:t>Cucumber automation framework created</a:t>
                      </a:r>
                      <a:r>
                        <a:rPr lang="en-US" sz="1000" baseline="0" dirty="0" smtClean="0">
                          <a:latin typeface="Calibri" panose="020F0502020204030204" pitchFamily="34" charset="0"/>
                          <a:cs typeface="Arial" panose="020B0604020202020204" pitchFamily="34" charset="0"/>
                        </a:rPr>
                        <a:t> </a:t>
                      </a:r>
                      <a:endParaRPr lang="en-US" sz="1000" dirty="0" smtClean="0">
                        <a:latin typeface="Calibri" panose="020F0502020204030204" pitchFamily="34" charset="0"/>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dirty="0" smtClean="0">
                          <a:latin typeface="Calibri" panose="020F0502020204030204" pitchFamily="34" charset="0"/>
                          <a:cs typeface="Arial" panose="020B0604020202020204" pitchFamily="34" charset="0"/>
                        </a:rPr>
                        <a:t>BDD</a:t>
                      </a:r>
                      <a:r>
                        <a:rPr lang="en-US" sz="1000" baseline="0" dirty="0" smtClean="0">
                          <a:latin typeface="Calibri" panose="020F0502020204030204" pitchFamily="34" charset="0"/>
                          <a:cs typeface="Arial" panose="020B0604020202020204" pitchFamily="34" charset="0"/>
                        </a:rPr>
                        <a:t> training materials developed in collaboration with product and DevOps teams</a:t>
                      </a:r>
                      <a:endParaRPr lang="en-US" sz="1000" dirty="0" smtClean="0">
                        <a:latin typeface="Calibri" panose="020F0502020204030204" pitchFamily="34" charset="0"/>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baseline="0" dirty="0" smtClean="0">
                          <a:latin typeface="Calibri" panose="020F0502020204030204" pitchFamily="34" charset="0"/>
                          <a:cs typeface="Arial" panose="020B0604020202020204" pitchFamily="34" charset="0"/>
                        </a:rPr>
                        <a:t>Coaches identified, trained, and </a:t>
                      </a:r>
                      <a:r>
                        <a:rPr lang="en-US" sz="1000" dirty="0" smtClean="0">
                          <a:latin typeface="Calibri" panose="020F0502020204030204" pitchFamily="34" charset="0"/>
                          <a:cs typeface="Arial" panose="020B0604020202020204" pitchFamily="34" charset="0"/>
                        </a:rPr>
                        <a:t>BDD introductory workshops</a:t>
                      </a:r>
                      <a:r>
                        <a:rPr lang="en-US" sz="1000" baseline="0" dirty="0" smtClean="0">
                          <a:latin typeface="Calibri" panose="020F0502020204030204" pitchFamily="34" charset="0"/>
                          <a:cs typeface="Arial" panose="020B0604020202020204" pitchFamily="34" charset="0"/>
                        </a:rPr>
                        <a:t> conducted</a:t>
                      </a: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baseline="0" dirty="0" smtClean="0">
                        <a:latin typeface="Calibri" panose="020F0502020204030204" pitchFamily="34" charset="0"/>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dirty="0" smtClean="0">
                          <a:latin typeface="Calibri" panose="020F0502020204030204" pitchFamily="34" charset="0"/>
                          <a:cs typeface="Arial" panose="020B0604020202020204" pitchFamily="34" charset="0"/>
                        </a:rPr>
                        <a:t>Rollout</a:t>
                      </a:r>
                      <a:r>
                        <a:rPr lang="en-US" sz="1000" baseline="0" dirty="0" smtClean="0">
                          <a:latin typeface="Calibri" panose="020F0502020204030204" pitchFamily="34" charset="0"/>
                          <a:cs typeface="Arial" panose="020B0604020202020204" pitchFamily="34" charset="0"/>
                        </a:rPr>
                        <a:t> BDD to selected pilot teams and monitor success (Number of products/projects completed, r</a:t>
                      </a:r>
                      <a:r>
                        <a:rPr lang="en-US" sz="1000" dirty="0" smtClean="0">
                          <a:latin typeface="Calibri" panose="020F0502020204030204" pitchFamily="34" charset="0"/>
                          <a:cs typeface="Arial" panose="020B0604020202020204" pitchFamily="34" charset="0"/>
                        </a:rPr>
                        <a:t>eduction in defects, higher</a:t>
                      </a:r>
                      <a:r>
                        <a:rPr lang="en-US" sz="1000" baseline="0" dirty="0" smtClean="0">
                          <a:latin typeface="Calibri" panose="020F0502020204030204" pitchFamily="34" charset="0"/>
                          <a:cs typeface="Arial" panose="020B0604020202020204" pitchFamily="34" charset="0"/>
                        </a:rPr>
                        <a:t> automation passing rate test throughput)</a:t>
                      </a:r>
                    </a:p>
                    <a:p>
                      <a:pPr marL="0" marR="0" lvl="0" indent="0" algn="l" defTabSz="914498" rtl="0" eaLnBrk="1" fontAlgn="auto" latinLnBrk="0" hangingPunct="1">
                        <a:lnSpc>
                          <a:spcPct val="100000"/>
                        </a:lnSpc>
                        <a:spcBef>
                          <a:spcPts val="0"/>
                        </a:spcBef>
                        <a:spcAft>
                          <a:spcPts val="0"/>
                        </a:spcAft>
                        <a:buClrTx/>
                        <a:buSzTx/>
                        <a:buFontTx/>
                        <a:buNone/>
                        <a:tabLst/>
                        <a:defRPr/>
                      </a:pPr>
                      <a:endParaRPr lang="en-US" sz="1000" baseline="0" dirty="0" smtClean="0">
                        <a:latin typeface="Calibri" panose="020F0502020204030204" pitchFamily="34" charset="0"/>
                        <a:cs typeface="Arial" panose="020B0604020202020204" pitchFamily="34" charset="0"/>
                      </a:endParaRPr>
                    </a:p>
                    <a:p>
                      <a:pPr marL="0" marR="0" lvl="0" indent="0" algn="l" defTabSz="914498" rtl="0" eaLnBrk="1" fontAlgn="auto" latinLnBrk="0" hangingPunct="1">
                        <a:lnSpc>
                          <a:spcPct val="100000"/>
                        </a:lnSpc>
                        <a:spcBef>
                          <a:spcPts val="0"/>
                        </a:spcBef>
                        <a:spcAft>
                          <a:spcPts val="0"/>
                        </a:spcAft>
                        <a:buClrTx/>
                        <a:buSzTx/>
                        <a:buFontTx/>
                        <a:buNone/>
                        <a:tabLst/>
                        <a:defRPr/>
                      </a:pPr>
                      <a:r>
                        <a:rPr lang="en-US" sz="1000" baseline="0" dirty="0" smtClean="0">
                          <a:latin typeface="Calibri" panose="020F0502020204030204" pitchFamily="34" charset="0"/>
                          <a:cs typeface="Arial" panose="020B0604020202020204" pitchFamily="34" charset="0"/>
                        </a:rPr>
                        <a:t>Update BDD framework in collaboration with pilot teams based on feedback</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baseline="0" dirty="0" smtClean="0">
                          <a:latin typeface="Calibri" panose="020F0502020204030204" pitchFamily="34" charset="0"/>
                          <a:cs typeface="Arial" panose="020B0604020202020204" pitchFamily="34" charset="0"/>
                        </a:rPr>
                        <a:t>LOBs and Automation team</a:t>
                      </a:r>
                      <a:endParaRPr lang="en-US" sz="1000" dirty="0" smtClean="0">
                        <a:latin typeface="Calibri" panose="020F0502020204030204" pitchFamily="34" charset="0"/>
                        <a:cs typeface="Arial" panose="020B0604020202020204" pitchFamily="34" charset="0"/>
                      </a:endParaRPr>
                    </a:p>
                    <a:p>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r>
                        <a:rPr lang="en-US" sz="1000" dirty="0" smtClean="0">
                          <a:latin typeface="Calibri" panose="020F0502020204030204" pitchFamily="34" charset="0"/>
                          <a:cs typeface="Arial" panose="020B0604020202020204" pitchFamily="34" charset="0"/>
                        </a:rPr>
                        <a:t>DevOps &amp; Requirements COE</a:t>
                      </a:r>
                    </a:p>
                    <a:p>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latin typeface="Calibri" panose="020F0502020204030204" pitchFamily="34" charset="0"/>
                          <a:cs typeface="Arial" panose="020B0604020202020204" pitchFamily="34" charset="0"/>
                        </a:rPr>
                        <a:t>Agile &amp; </a:t>
                      </a:r>
                      <a:r>
                        <a:rPr lang="en-US" sz="1000" baseline="0" dirty="0" smtClean="0">
                          <a:latin typeface="Calibri" panose="020F0502020204030204" pitchFamily="34" charset="0"/>
                          <a:cs typeface="Arial" panose="020B0604020202020204" pitchFamily="34" charset="0"/>
                        </a:rPr>
                        <a:t>Requirements COE</a:t>
                      </a:r>
                      <a:endParaRPr lang="en-US" sz="1000" dirty="0" smtClean="0">
                        <a:latin typeface="Calibri" panose="020F0502020204030204" pitchFamily="34" charset="0"/>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r>
                        <a:rPr lang="en-US" sz="1000" dirty="0" smtClean="0">
                          <a:latin typeface="Calibri" panose="020F0502020204030204" pitchFamily="34" charset="0"/>
                          <a:cs typeface="Arial" panose="020B0604020202020204" pitchFamily="34" charset="0"/>
                        </a:rPr>
                        <a:t>LOBs</a:t>
                      </a:r>
                    </a:p>
                    <a:p>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r>
                        <a:rPr lang="en-US" sz="1000" dirty="0" smtClean="0">
                          <a:latin typeface="Calibri" panose="020F0502020204030204" pitchFamily="34" charset="0"/>
                          <a:cs typeface="Arial" panose="020B0604020202020204" pitchFamily="34" charset="0"/>
                        </a:rPr>
                        <a:t>LOBs, QE Analytics and Insights</a:t>
                      </a:r>
                      <a:r>
                        <a:rPr lang="en-US" sz="1000" baseline="0" dirty="0" smtClean="0">
                          <a:latin typeface="Calibri" panose="020F0502020204030204" pitchFamily="34" charset="0"/>
                          <a:cs typeface="Arial" panose="020B0604020202020204" pitchFamily="34" charset="0"/>
                        </a:rPr>
                        <a:t> Team</a:t>
                      </a:r>
                      <a:endParaRPr lang="en-US" sz="1000" dirty="0" smtClean="0">
                        <a:latin typeface="Calibri" panose="020F0502020204030204" pitchFamily="34" charset="0"/>
                        <a:cs typeface="Arial" panose="020B0604020202020204" pitchFamily="34" charset="0"/>
                      </a:endParaRPr>
                    </a:p>
                  </a:txBody>
                  <a:tcPr marL="4572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ctr"/>
                      <a:r>
                        <a:rPr lang="en-US" sz="1100" dirty="0" smtClean="0">
                          <a:latin typeface="Arial" panose="020B0604020202020204" pitchFamily="34" charset="0"/>
                          <a:cs typeface="Arial" panose="020B0604020202020204" pitchFamily="34" charset="0"/>
                        </a:rPr>
                        <a:t>4.3</a:t>
                      </a:r>
                      <a:endParaRPr lang="en-US" sz="1100" dirty="0">
                        <a:latin typeface="Arial" panose="020B0604020202020204" pitchFamily="34" charset="0"/>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1" dirty="0" smtClean="0">
                          <a:solidFill>
                            <a:srgbClr val="002060"/>
                          </a:solidFill>
                          <a:latin typeface="Arial" panose="020B0604020202020204" pitchFamily="34" charset="0"/>
                          <a:cs typeface="Arial" panose="020B0604020202020204" pitchFamily="34" charset="0"/>
                        </a:rPr>
                        <a:t>Learning,</a:t>
                      </a:r>
                      <a:r>
                        <a:rPr lang="en-US" sz="1200" b="1" baseline="0" dirty="0" smtClean="0">
                          <a:solidFill>
                            <a:srgbClr val="002060"/>
                          </a:solidFill>
                          <a:latin typeface="Arial" panose="020B0604020202020204" pitchFamily="34" charset="0"/>
                          <a:cs typeface="Arial" panose="020B0604020202020204" pitchFamily="34" charset="0"/>
                        </a:rPr>
                        <a:t> Coaching, Consulting, &amp; Supplier Management</a:t>
                      </a:r>
                      <a:r>
                        <a:rPr lang="en-US" sz="1200" b="1" dirty="0" smtClean="0">
                          <a:solidFill>
                            <a:srgbClr val="002060"/>
                          </a:solidFill>
                          <a:latin typeface="Arial" panose="020B0604020202020204" pitchFamily="34" charset="0"/>
                          <a:cs typeface="Arial" panose="020B0604020202020204" pitchFamily="34" charset="0"/>
                        </a:rPr>
                        <a:t> </a:t>
                      </a:r>
                    </a:p>
                    <a:p>
                      <a:endParaRPr lang="en-US" sz="1200" b="1" dirty="0" smtClean="0">
                        <a:solidFill>
                          <a:srgbClr val="002060"/>
                        </a:solidFill>
                        <a:latin typeface="Arial" panose="020B0604020202020204" pitchFamily="34" charset="0"/>
                        <a:cs typeface="Arial" panose="020B0604020202020204" pitchFamily="34" charset="0"/>
                      </a:endParaRPr>
                    </a:p>
                    <a:p>
                      <a:r>
                        <a:rPr lang="en-US" sz="1200" b="1" dirty="0" smtClean="0">
                          <a:solidFill>
                            <a:prstClr val="black">
                              <a:lumMod val="50000"/>
                              <a:lumOff val="50000"/>
                            </a:prstClr>
                          </a:solidFill>
                          <a:latin typeface="Arial" panose="020B0604020202020204" pitchFamily="34" charset="0"/>
                          <a:cs typeface="Arial" panose="020B0604020202020204" pitchFamily="34" charset="0"/>
                        </a:rPr>
                        <a:t>Goal: </a:t>
                      </a:r>
                      <a:r>
                        <a:rPr lang="en-US" sz="1200" b="0" baseline="0" dirty="0" smtClean="0">
                          <a:solidFill>
                            <a:schemeClr val="tx1"/>
                          </a:solidFill>
                          <a:latin typeface="Arial" panose="020B0604020202020204" pitchFamily="34" charset="0"/>
                          <a:cs typeface="Arial" panose="020B0604020202020204" pitchFamily="34" charset="0"/>
                        </a:rPr>
                        <a:t>Drive solutions through the community to eliminate pain points and improve collaboration</a:t>
                      </a:r>
                      <a:endParaRPr lang="en-US" sz="1200" dirty="0" smtClean="0">
                        <a:solidFill>
                          <a:srgbClr val="002060"/>
                        </a:solidFill>
                        <a:latin typeface="Arial" panose="020B0604020202020204" pitchFamily="34"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smtClean="0">
                          <a:latin typeface="Calibri" panose="020F0502020204030204" pitchFamily="34" charset="0"/>
                          <a:cs typeface="Arial" panose="020B0604020202020204" pitchFamily="34" charset="0"/>
                        </a:rPr>
                        <a:t>Program QE</a:t>
                      </a:r>
                      <a:r>
                        <a:rPr lang="en-US" sz="1000" baseline="0" dirty="0" smtClean="0">
                          <a:latin typeface="Calibri" panose="020F0502020204030204" pitchFamily="34" charset="0"/>
                          <a:cs typeface="Arial" panose="020B0604020202020204" pitchFamily="34" charset="0"/>
                        </a:rPr>
                        <a:t> assessments and recommendations completed and presented to program BU/ leadership team</a:t>
                      </a:r>
                      <a:endParaRPr lang="en-US" sz="1000" dirty="0" smtClean="0">
                        <a:latin typeface="Calibri" panose="020F0502020204030204" pitchFamily="34" charset="0"/>
                        <a:cs typeface="Arial" panose="020B0604020202020204" pitchFamily="34" charset="0"/>
                      </a:endParaRPr>
                    </a:p>
                    <a:p>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latin typeface="Calibri" panose="020F0502020204030204" pitchFamily="34" charset="0"/>
                          <a:cs typeface="Arial" panose="020B0604020202020204" pitchFamily="34" charset="0"/>
                        </a:rPr>
                        <a:t>Report on overall QE program dashboard and close communication gaps across silo teams</a:t>
                      </a:r>
                    </a:p>
                    <a:p>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latin typeface="Calibri" panose="020F0502020204030204" pitchFamily="34" charset="0"/>
                          <a:cs typeface="Arial" panose="020B0604020202020204" pitchFamily="34" charset="0"/>
                        </a:rPr>
                        <a:t>Touch points with BU/</a:t>
                      </a:r>
                      <a:r>
                        <a:rPr lang="en-US" sz="1000" baseline="0" dirty="0" smtClean="0">
                          <a:latin typeface="Calibri" panose="020F0502020204030204" pitchFamily="34" charset="0"/>
                          <a:cs typeface="Arial" panose="020B0604020202020204" pitchFamily="34" charset="0"/>
                        </a:rPr>
                        <a:t> leadership teams to meet metrics targets and highlight risks</a:t>
                      </a:r>
                      <a:endParaRPr lang="en-US" sz="1000" dirty="0" smtClean="0">
                        <a:latin typeface="Calibri" panose="020F0502020204030204" pitchFamily="34" charset="0"/>
                        <a:cs typeface="Arial" panose="020B0604020202020204" pitchFamily="34" charset="0"/>
                      </a:endParaRPr>
                    </a:p>
                    <a:p>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latin typeface="Calibri" panose="020F0502020204030204" pitchFamily="34" charset="0"/>
                          <a:cs typeface="Arial" panose="020B0604020202020204" pitchFamily="34" charset="0"/>
                        </a:rPr>
                        <a:t>Improve/</a:t>
                      </a:r>
                      <a:r>
                        <a:rPr lang="en-US" sz="1000" baseline="0" dirty="0" smtClean="0">
                          <a:latin typeface="Calibri" panose="020F0502020204030204" pitchFamily="34" charset="0"/>
                          <a:cs typeface="Arial" panose="020B0604020202020204" pitchFamily="34" charset="0"/>
                        </a:rPr>
                        <a:t> add horizontal integration automation and DevOps</a:t>
                      </a:r>
                      <a:endParaRPr lang="en-US" sz="1000" dirty="0" smtClean="0">
                        <a:latin typeface="Calibri" panose="020F0502020204030204" pitchFamily="34" charset="0"/>
                        <a:cs typeface="Arial" panose="020B0604020202020204" pitchFamily="34" charset="0"/>
                      </a:endParaRPr>
                    </a:p>
                    <a:p>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dirty="0" smtClean="0">
                        <a:latin typeface="Calibri" panose="020F0502020204030204" pitchFamily="34" charset="0"/>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latin typeface="Calibri" panose="020F0502020204030204" pitchFamily="34" charset="0"/>
                          <a:cs typeface="Arial" panose="020B0604020202020204" pitchFamily="34" charset="0"/>
                        </a:rPr>
                        <a:t>Assessment and recommendation of current code coverage,</a:t>
                      </a:r>
                      <a:r>
                        <a:rPr lang="en-US" sz="1000" baseline="0" dirty="0" smtClean="0">
                          <a:latin typeface="Calibri" panose="020F0502020204030204" pitchFamily="34" charset="0"/>
                          <a:cs typeface="Arial" panose="020B0604020202020204" pitchFamily="34" charset="0"/>
                        </a:rPr>
                        <a:t> unit and integration test</a:t>
                      </a:r>
                      <a:endParaRPr lang="en-US" sz="1000" dirty="0" smtClean="0">
                        <a:latin typeface="Calibri" panose="020F0502020204030204" pitchFamily="34" charset="0"/>
                        <a:cs typeface="Arial" panose="020B0604020202020204" pitchFamily="34" charset="0"/>
                      </a:endParaRPr>
                    </a:p>
                    <a:p>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latin typeface="Calibri" panose="020F0502020204030204" pitchFamily="34" charset="0"/>
                          <a:cs typeface="Arial" panose="020B0604020202020204" pitchFamily="34" charset="0"/>
                        </a:rPr>
                        <a:t>Deliver</a:t>
                      </a:r>
                      <a:r>
                        <a:rPr lang="en-US" sz="1000" baseline="0" dirty="0" smtClean="0">
                          <a:latin typeface="Calibri" panose="020F0502020204030204" pitchFamily="34" charset="0"/>
                          <a:cs typeface="Arial" panose="020B0604020202020204" pitchFamily="34" charset="0"/>
                        </a:rPr>
                        <a:t> hands-on training, workshops and learning assets on QE transformational capabilities; </a:t>
                      </a:r>
                      <a:r>
                        <a:rPr lang="en-US" sz="1000" dirty="0" smtClean="0">
                          <a:latin typeface="Calibri" panose="020F0502020204030204" pitchFamily="34" charset="0"/>
                          <a:cs typeface="Arial" panose="020B0604020202020204" pitchFamily="34" charset="0"/>
                        </a:rPr>
                        <a:t>Community building –</a:t>
                      </a:r>
                      <a:r>
                        <a:rPr lang="en-US" sz="1000" baseline="0" dirty="0" smtClean="0">
                          <a:latin typeface="Calibri" panose="020F0502020204030204" pitchFamily="34" charset="0"/>
                          <a:cs typeface="Arial" panose="020B0604020202020204" pitchFamily="34" charset="0"/>
                        </a:rPr>
                        <a:t> </a:t>
                      </a:r>
                      <a:r>
                        <a:rPr lang="en-US" sz="1000" dirty="0" smtClean="0">
                          <a:latin typeface="Calibri" panose="020F0502020204030204" pitchFamily="34" charset="0"/>
                          <a:cs typeface="Arial" panose="020B0604020202020204" pitchFamily="34" charset="0"/>
                        </a:rPr>
                        <a:t>forums, events,</a:t>
                      </a:r>
                      <a:r>
                        <a:rPr lang="en-US" sz="1000" baseline="0" dirty="0" smtClean="0">
                          <a:latin typeface="Calibri" panose="020F0502020204030204" pitchFamily="34" charset="0"/>
                          <a:cs typeface="Arial" panose="020B0604020202020204" pitchFamily="34" charset="0"/>
                        </a:rPr>
                        <a:t> </a:t>
                      </a:r>
                      <a:r>
                        <a:rPr lang="en-US" sz="1000" dirty="0" smtClean="0">
                          <a:latin typeface="Calibri" panose="020F0502020204030204" pitchFamily="34" charset="0"/>
                          <a:cs typeface="Arial" panose="020B0604020202020204" pitchFamily="34" charset="0"/>
                        </a:rPr>
                        <a:t>communications</a:t>
                      </a:r>
                      <a:r>
                        <a:rPr lang="en-US" sz="1000" baseline="0" dirty="0" smtClean="0">
                          <a:latin typeface="Calibri" panose="020F0502020204030204" pitchFamily="34" charset="0"/>
                          <a:cs typeface="Arial" panose="020B0604020202020204" pitchFamily="34" charset="0"/>
                        </a:rPr>
                        <a:t> </a:t>
                      </a:r>
                      <a:endParaRPr lang="en-US" sz="1000" dirty="0" smtClean="0">
                        <a:latin typeface="Calibri" panose="020F0502020204030204" pitchFamily="34" charset="0"/>
                        <a:cs typeface="Arial" panose="020B0604020202020204" pitchFamily="34" charset="0"/>
                      </a:endParaRPr>
                    </a:p>
                    <a:p>
                      <a:endParaRPr lang="en-US" sz="1000" kern="1200" baseline="0" dirty="0" smtClean="0">
                        <a:solidFill>
                          <a:schemeClr val="tx1"/>
                        </a:solidFill>
                        <a:latin typeface="Calibri" panose="020F0502020204030204" pitchFamily="34" charset="0"/>
                        <a:ea typeface="+mn-ea"/>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latin typeface="Calibri" panose="020F0502020204030204" pitchFamily="34" charset="0"/>
                          <a:cs typeface="Arial" panose="020B0604020202020204" pitchFamily="34" charset="0"/>
                        </a:rPr>
                        <a:t>Partner with Technology Supplier Management team on contract extensions and new RFPs</a:t>
                      </a:r>
                      <a:endParaRPr lang="en-US" sz="1000" kern="1200" baseline="0" dirty="0" smtClean="0">
                        <a:solidFill>
                          <a:schemeClr val="tx1"/>
                        </a:solidFill>
                        <a:latin typeface="Calibri" panose="020F0502020204030204" pitchFamily="34" charset="0"/>
                        <a:ea typeface="+mn-ea"/>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smtClean="0">
                          <a:latin typeface="Calibri" panose="020F0502020204030204" pitchFamily="34" charset="0"/>
                          <a:cs typeface="Arial" panose="020B0604020202020204" pitchFamily="34" charset="0"/>
                        </a:rPr>
                        <a:t>Program</a:t>
                      </a:r>
                      <a:r>
                        <a:rPr lang="en-US" sz="1000" baseline="0" dirty="0" smtClean="0">
                          <a:latin typeface="Calibri" panose="020F0502020204030204" pitchFamily="34" charset="0"/>
                          <a:cs typeface="Arial" panose="020B0604020202020204" pitchFamily="34" charset="0"/>
                        </a:rPr>
                        <a:t> teams (</a:t>
                      </a:r>
                      <a:r>
                        <a:rPr lang="en-US" sz="1000" baseline="0" dirty="0" err="1" smtClean="0">
                          <a:latin typeface="Calibri" panose="020F0502020204030204" pitchFamily="34" charset="0"/>
                          <a:cs typeface="Arial" panose="020B0604020202020204" pitchFamily="34" charset="0"/>
                        </a:rPr>
                        <a:t>SmartATM</a:t>
                      </a:r>
                      <a:r>
                        <a:rPr lang="en-US" sz="1000" baseline="0" dirty="0" smtClean="0">
                          <a:latin typeface="Calibri" panose="020F0502020204030204" pitchFamily="34" charset="0"/>
                          <a:cs typeface="Arial" panose="020B0604020202020204" pitchFamily="34" charset="0"/>
                        </a:rPr>
                        <a:t>, ECI/ Client 360, GTI DevOps ART, CPR, POS)</a:t>
                      </a:r>
                    </a:p>
                    <a:p>
                      <a:endParaRPr lang="en-US" sz="1000" baseline="0" dirty="0" smtClean="0">
                        <a:latin typeface="Calibri" panose="020F0502020204030204" pitchFamily="34" charset="0"/>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latin typeface="Calibri" panose="020F0502020204030204" pitchFamily="34" charset="0"/>
                          <a:cs typeface="Arial" panose="020B0604020202020204" pitchFamily="34" charset="0"/>
                        </a:rPr>
                        <a:t>Program teams,</a:t>
                      </a:r>
                      <a:r>
                        <a:rPr lang="en-US" sz="1000" baseline="0" dirty="0" smtClean="0">
                          <a:latin typeface="Calibri" panose="020F0502020204030204" pitchFamily="34" charset="0"/>
                          <a:cs typeface="Arial" panose="020B0604020202020204" pitchFamily="34" charset="0"/>
                        </a:rPr>
                        <a:t> </a:t>
                      </a:r>
                      <a:r>
                        <a:rPr lang="en-US" sz="1000" baseline="0" dirty="0" err="1" smtClean="0">
                          <a:latin typeface="Calibri" panose="020F0502020204030204" pitchFamily="34" charset="0"/>
                          <a:cs typeface="Arial" panose="020B0604020202020204" pitchFamily="34" charset="0"/>
                        </a:rPr>
                        <a:t>CoE</a:t>
                      </a:r>
                      <a:r>
                        <a:rPr lang="en-US" sz="1000" baseline="0" dirty="0" smtClean="0">
                          <a:latin typeface="Calibri" panose="020F0502020204030204" pitchFamily="34" charset="0"/>
                          <a:cs typeface="Arial" panose="020B0604020202020204" pitchFamily="34" charset="0"/>
                        </a:rPr>
                        <a:t> Analytics &amp; Insights</a:t>
                      </a:r>
                      <a:endParaRPr lang="en-US" sz="1000" dirty="0" smtClean="0">
                        <a:latin typeface="Calibri" panose="020F0502020204030204" pitchFamily="34" charset="0"/>
                        <a:cs typeface="Arial" panose="020B0604020202020204" pitchFamily="34" charset="0"/>
                      </a:endParaRPr>
                    </a:p>
                    <a:p>
                      <a:endParaRPr lang="en-US" sz="1000" baseline="0" dirty="0" smtClean="0">
                        <a:latin typeface="Calibri" panose="020F0502020204030204" pitchFamily="34" charset="0"/>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latin typeface="Calibri" panose="020F0502020204030204" pitchFamily="34" charset="0"/>
                          <a:cs typeface="Arial" panose="020B0604020202020204" pitchFamily="34" charset="0"/>
                        </a:rPr>
                        <a:t>Program teams</a:t>
                      </a:r>
                    </a:p>
                    <a:p>
                      <a:endParaRPr lang="en-US" sz="1000" baseline="0" dirty="0" smtClean="0">
                        <a:latin typeface="Calibri" panose="020F0502020204030204" pitchFamily="34" charset="0"/>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latin typeface="Calibri" panose="020F0502020204030204" pitchFamily="34" charset="0"/>
                          <a:cs typeface="Arial" panose="020B0604020202020204" pitchFamily="34" charset="0"/>
                        </a:rPr>
                        <a:t>Program</a:t>
                      </a:r>
                      <a:r>
                        <a:rPr lang="en-US" sz="1000" baseline="0" dirty="0" smtClean="0">
                          <a:latin typeface="Calibri" panose="020F0502020204030204" pitchFamily="34" charset="0"/>
                          <a:cs typeface="Arial" panose="020B0604020202020204" pitchFamily="34" charset="0"/>
                        </a:rPr>
                        <a:t> teams, Automation Solutions Engineering, and DevOps</a:t>
                      </a:r>
                      <a:endParaRPr lang="en-US" sz="1000" dirty="0" smtClean="0">
                        <a:latin typeface="Calibri" panose="020F0502020204030204" pitchFamily="34" charset="0"/>
                        <a:cs typeface="Arial" panose="020B0604020202020204" pitchFamily="34" charset="0"/>
                      </a:endParaRPr>
                    </a:p>
                    <a:p>
                      <a:endParaRPr lang="en-US" sz="1000" dirty="0" smtClean="0">
                        <a:latin typeface="Calibri" panose="020F0502020204030204" pitchFamily="34" charset="0"/>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err="1" smtClean="0">
                          <a:latin typeface="Calibri" panose="020F0502020204030204" pitchFamily="34" charset="0"/>
                          <a:cs typeface="Arial" panose="020B0604020202020204" pitchFamily="34" charset="0"/>
                        </a:rPr>
                        <a:t>LoB</a:t>
                      </a:r>
                      <a:r>
                        <a:rPr lang="en-US" sz="1000" dirty="0" smtClean="0">
                          <a:latin typeface="Calibri" panose="020F0502020204030204" pitchFamily="34" charset="0"/>
                          <a:cs typeface="Arial" panose="020B0604020202020204" pitchFamily="34" charset="0"/>
                        </a:rPr>
                        <a:t> development teams </a:t>
                      </a:r>
                    </a:p>
                    <a:p>
                      <a:endParaRPr lang="en-US" sz="1000" dirty="0" smtClean="0">
                        <a:latin typeface="Calibri" panose="020F0502020204030204" pitchFamily="34" charset="0"/>
                        <a:cs typeface="Arial" panose="020B0604020202020204" pitchFamily="34"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000" dirty="0" smtClean="0">
                          <a:latin typeface="Calibri" panose="020F0502020204030204" pitchFamily="34" charset="0"/>
                          <a:cs typeface="Arial" panose="020B0604020202020204" pitchFamily="34" charset="0"/>
                        </a:rPr>
                        <a:t>LOBs, Agile and DevOps COE,</a:t>
                      </a:r>
                      <a:r>
                        <a:rPr lang="en-US" sz="1000" baseline="0" dirty="0" smtClean="0">
                          <a:latin typeface="Calibri" panose="020F0502020204030204" pitchFamily="34" charset="0"/>
                          <a:cs typeface="Arial" panose="020B0604020202020204" pitchFamily="34" charset="0"/>
                        </a:rPr>
                        <a:t> Practitioners</a:t>
                      </a:r>
                      <a:endParaRPr lang="en-US" sz="1000" dirty="0" smtClean="0">
                        <a:latin typeface="Calibri" panose="020F0502020204030204" pitchFamily="34" charset="0"/>
                        <a:cs typeface="Arial" panose="020B0604020202020204" pitchFamily="34" charset="0"/>
                      </a:endParaRPr>
                    </a:p>
                    <a:p>
                      <a:endParaRPr lang="en-US" sz="1000" dirty="0" smtClean="0">
                        <a:latin typeface="Calibri" panose="020F0502020204030204" pitchFamily="34" charset="0"/>
                        <a:cs typeface="Arial" panose="020B0604020202020204" pitchFamily="34" charset="0"/>
                      </a:endParaRPr>
                    </a:p>
                    <a:p>
                      <a:endParaRPr lang="en-US" sz="1000" dirty="0" smtClean="0">
                        <a:latin typeface="Calibri" panose="020F0502020204030204" pitchFamily="34" charset="0"/>
                        <a:cs typeface="Arial" panose="020B0604020202020204" pitchFamily="34" charset="0"/>
                      </a:endParaRPr>
                    </a:p>
                    <a:p>
                      <a:r>
                        <a:rPr lang="en-US" sz="1000" dirty="0" smtClean="0">
                          <a:latin typeface="Calibri" panose="020F0502020204030204" pitchFamily="34" charset="0"/>
                          <a:cs typeface="Arial" panose="020B0604020202020204" pitchFamily="34" charset="0"/>
                        </a:rPr>
                        <a:t>LOBs, GSM, Procurement and the Business </a:t>
                      </a:r>
                      <a:endParaRPr lang="en-US" sz="1000" dirty="0">
                        <a:latin typeface="Calibri" panose="020F0502020204030204" pitchFamily="34" charset="0"/>
                        <a:cs typeface="Arial" panose="020B0604020202020204" pitchFamily="34" charset="0"/>
                      </a:endParaRPr>
                    </a:p>
                  </a:txBody>
                  <a:tcPr marL="4572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ustDataLst>
      <p:tags r:id="rId1"/>
    </p:custDataLst>
    <p:extLst>
      <p:ext uri="{BB962C8B-B14F-4D97-AF65-F5344CB8AC3E}">
        <p14:creationId xmlns:p14="http://schemas.microsoft.com/office/powerpoint/2010/main" val="6891496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5. Enterprise Software – Licenses &amp; Tools</a:t>
            </a:r>
            <a:endParaRPr lang="en-US" dirty="0">
              <a:latin typeface="Calibri" panose="020F0502020204030204" pitchFamily="34" charset="0"/>
            </a:endParaRPr>
          </a:p>
        </p:txBody>
      </p:sp>
      <p:sp>
        <p:nvSpPr>
          <p:cNvPr id="5" name="Slide Number Placeholder 4"/>
          <p:cNvSpPr>
            <a:spLocks noGrp="1"/>
          </p:cNvSpPr>
          <p:nvPr>
            <p:ph type="sldNum" sz="quarter" idx="12"/>
          </p:nvPr>
        </p:nvSpPr>
        <p:spPr>
          <a:xfrm>
            <a:off x="9274629" y="6331249"/>
            <a:ext cx="2743200" cy="365125"/>
          </a:xfrm>
        </p:spPr>
        <p:txBody>
          <a:bodyPr/>
          <a:lstStyle/>
          <a:p>
            <a:fld id="{1D320145-5A42-4B8C-9FA0-48AB795416E1}" type="slidenum">
              <a:rPr lang="en-US" smtClean="0">
                <a:solidFill>
                  <a:prstClr val="black">
                    <a:tint val="75000"/>
                  </a:prstClr>
                </a:solidFill>
              </a:rPr>
              <a:pPr/>
              <a:t>75</a:t>
            </a:fld>
            <a:endParaRPr lang="en-US" dirty="0">
              <a:solidFill>
                <a:prstClr val="black">
                  <a:tint val="75000"/>
                </a:prstClr>
              </a:solidFill>
            </a:endParaRPr>
          </a:p>
        </p:txBody>
      </p:sp>
      <p:graphicFrame>
        <p:nvGraphicFramePr>
          <p:cNvPr id="13" name="Table 12"/>
          <p:cNvGraphicFramePr>
            <a:graphicFrameLocks noGrp="1"/>
          </p:cNvGraphicFramePr>
          <p:nvPr>
            <p:extLst/>
          </p:nvPr>
        </p:nvGraphicFramePr>
        <p:xfrm>
          <a:off x="2667001" y="5820392"/>
          <a:ext cx="5942945" cy="693420"/>
        </p:xfrm>
        <a:graphic>
          <a:graphicData uri="http://schemas.openxmlformats.org/drawingml/2006/table">
            <a:tbl>
              <a:tblPr/>
              <a:tblGrid>
                <a:gridCol w="407849"/>
                <a:gridCol w="1223548"/>
                <a:gridCol w="4311548"/>
              </a:tblGrid>
              <a:tr h="167640">
                <a:tc>
                  <a:txBody>
                    <a:bodyPr/>
                    <a:lstStyle/>
                    <a:p>
                      <a:pPr algn="r" fontAlgn="b"/>
                      <a:r>
                        <a:rPr lang="en-US" sz="1200" b="1" i="0" u="none" strike="noStrike" dirty="0">
                          <a:solidFill>
                            <a:srgbClr val="000000"/>
                          </a:solidFill>
                          <a:effectLst/>
                          <a:latin typeface="Arial" panose="020B0604020202020204" pitchFamily="34" charset="0"/>
                        </a:rPr>
                        <a:t>Note:</a:t>
                      </a:r>
                      <a:r>
                        <a:rPr lang="en-US" sz="1000" b="1" i="0" u="none" strike="noStrike" dirty="0">
                          <a:solidFill>
                            <a:srgbClr val="000000"/>
                          </a:solidFill>
                          <a:effectLst/>
                          <a:latin typeface="Arial" panose="020B0604020202020204" pitchFamily="34" charset="0"/>
                        </a:rPr>
                        <a:t> </a:t>
                      </a:r>
                    </a:p>
                  </a:txBody>
                  <a:tcPr marL="7620" marR="7620" marT="7620"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7620" marR="7620" marT="7620" marB="0" anchor="b">
                    <a:lnL>
                      <a:noFill/>
                    </a:lnL>
                    <a:lnR>
                      <a:noFill/>
                    </a:lnR>
                    <a:lnT>
                      <a:noFill/>
                    </a:lnT>
                    <a:lnB>
                      <a:noFill/>
                    </a:lnB>
                  </a:tcPr>
                </a:tc>
              </a:tr>
              <a:tr h="167640">
                <a:tc>
                  <a:txBody>
                    <a:bodyPr/>
                    <a:lstStyle/>
                    <a:p>
                      <a:pPr algn="l" fontAlgn="b"/>
                      <a:endParaRPr lang="en-US" sz="1000" b="0" i="0" u="none" strike="noStrike" dirty="0">
                        <a:solidFill>
                          <a:srgbClr val="000000"/>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r>
                        <a:rPr lang="en-US" sz="1000" b="0" i="0" u="none" strike="noStrike" dirty="0">
                          <a:solidFill>
                            <a:srgbClr val="000000"/>
                          </a:solidFill>
                          <a:effectLst/>
                          <a:latin typeface="Arial" panose="020B0604020202020204" pitchFamily="34" charset="0"/>
                        </a:rPr>
                        <a:t>IBM RIT**</a:t>
                      </a:r>
                    </a:p>
                  </a:txBody>
                  <a:tcPr marL="7620" marR="7620" marT="7620" marB="0" anchor="b">
                    <a:lnL>
                      <a:noFill/>
                    </a:lnL>
                    <a:lnR>
                      <a:noFill/>
                    </a:lnR>
                    <a:lnT>
                      <a:noFill/>
                    </a:lnT>
                    <a:lnB>
                      <a:noFill/>
                    </a:lnB>
                  </a:tcPr>
                </a:tc>
                <a:tc>
                  <a:txBody>
                    <a:bodyPr/>
                    <a:lstStyle/>
                    <a:p>
                      <a:pPr algn="l" fontAlgn="b"/>
                      <a:r>
                        <a:rPr lang="en-US" sz="1000" b="0" i="0" u="none" strike="noStrike" dirty="0">
                          <a:solidFill>
                            <a:srgbClr val="000000"/>
                          </a:solidFill>
                          <a:effectLst/>
                          <a:latin typeface="Arial" panose="020B0604020202020204" pitchFamily="34" charset="0"/>
                        </a:rPr>
                        <a:t>Maintenance costs to be confirmed with vendor for 2019</a:t>
                      </a:r>
                    </a:p>
                  </a:txBody>
                  <a:tcPr marL="7620" marR="7620" marT="7620" marB="0" anchor="b">
                    <a:lnL>
                      <a:noFill/>
                    </a:lnL>
                    <a:lnR>
                      <a:noFill/>
                    </a:lnR>
                    <a:lnT>
                      <a:noFill/>
                    </a:lnT>
                    <a:lnB>
                      <a:noFill/>
                    </a:lnB>
                  </a:tcPr>
                </a:tc>
              </a:tr>
              <a:tr h="167640">
                <a:tc>
                  <a:txBody>
                    <a:bodyPr/>
                    <a:lstStyle/>
                    <a:p>
                      <a:pPr algn="l" fontAlgn="b"/>
                      <a:endParaRPr lang="en-US" sz="1000" b="0" i="0" u="none" strike="noStrike" dirty="0">
                        <a:solidFill>
                          <a:srgbClr val="000000"/>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r>
                        <a:rPr lang="en-US" sz="1000" b="0" i="0" u="none" strike="noStrike" dirty="0">
                          <a:solidFill>
                            <a:srgbClr val="000000"/>
                          </a:solidFill>
                          <a:effectLst/>
                          <a:latin typeface="Arial" panose="020B0604020202020204" pitchFamily="34" charset="0"/>
                        </a:rPr>
                        <a:t>BDD***</a:t>
                      </a:r>
                    </a:p>
                  </a:txBody>
                  <a:tcPr marL="7620" marR="7620" marT="7620" marB="0" anchor="b">
                    <a:lnL>
                      <a:noFill/>
                    </a:lnL>
                    <a:lnR>
                      <a:noFill/>
                    </a:lnR>
                    <a:lnT>
                      <a:noFill/>
                    </a:lnT>
                    <a:lnB>
                      <a:noFill/>
                    </a:lnB>
                  </a:tcPr>
                </a:tc>
                <a:tc>
                  <a:txBody>
                    <a:bodyPr/>
                    <a:lstStyle/>
                    <a:p>
                      <a:pPr algn="l" fontAlgn="b"/>
                      <a:r>
                        <a:rPr lang="en-US" sz="1000" b="0" i="0" u="none" strike="noStrike" dirty="0">
                          <a:solidFill>
                            <a:srgbClr val="000000"/>
                          </a:solidFill>
                          <a:effectLst/>
                          <a:latin typeface="Arial" panose="020B0604020202020204" pitchFamily="34" charset="0"/>
                        </a:rPr>
                        <a:t>BDD tools currently being evaluated</a:t>
                      </a:r>
                    </a:p>
                  </a:txBody>
                  <a:tcPr marL="7620" marR="7620" marT="7620" marB="0" anchor="b">
                    <a:lnL>
                      <a:noFill/>
                    </a:lnL>
                    <a:lnR>
                      <a:noFill/>
                    </a:lnR>
                    <a:lnT>
                      <a:noFill/>
                    </a:lnT>
                    <a:lnB>
                      <a:noFill/>
                    </a:lnB>
                  </a:tcPr>
                </a:tc>
              </a:tr>
              <a:tr h="167640">
                <a:tc>
                  <a:txBody>
                    <a:bodyPr/>
                    <a:lstStyle/>
                    <a:p>
                      <a:pPr algn="l" fontAlgn="b"/>
                      <a:endParaRPr lang="en-US" sz="1000" b="0" i="0" u="none" strike="noStrike" dirty="0">
                        <a:solidFill>
                          <a:srgbClr val="000000"/>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7620" marR="7620" marT="7620" marB="0" anchor="b">
                    <a:lnL>
                      <a:noFill/>
                    </a:lnL>
                    <a:lnR>
                      <a:noFill/>
                    </a:lnR>
                    <a:lnT>
                      <a:noFill/>
                    </a:lnT>
                    <a:lnB>
                      <a:noFill/>
                    </a:lnB>
                  </a:tcPr>
                </a:tc>
              </a:tr>
            </a:tbl>
          </a:graphicData>
        </a:graphic>
      </p:graphicFrame>
      <p:pic>
        <p:nvPicPr>
          <p:cNvPr id="6" name="Picture 5"/>
          <p:cNvPicPr>
            <a:picLocks noChangeAspect="1"/>
          </p:cNvPicPr>
          <p:nvPr/>
        </p:nvPicPr>
        <p:blipFill>
          <a:blip r:embed="rId4"/>
          <a:stretch>
            <a:fillRect/>
          </a:stretch>
        </p:blipFill>
        <p:spPr>
          <a:xfrm>
            <a:off x="1959844" y="972018"/>
            <a:ext cx="8021344" cy="4489450"/>
          </a:xfrm>
          <a:prstGeom prst="rect">
            <a:avLst/>
          </a:prstGeom>
        </p:spPr>
      </p:pic>
      <p:graphicFrame>
        <p:nvGraphicFramePr>
          <p:cNvPr id="7" name="Table 6"/>
          <p:cNvGraphicFramePr>
            <a:graphicFrameLocks noGrp="1"/>
          </p:cNvGraphicFramePr>
          <p:nvPr>
            <p:extLst/>
          </p:nvPr>
        </p:nvGraphicFramePr>
        <p:xfrm>
          <a:off x="8916496" y="56704"/>
          <a:ext cx="2497254" cy="518160"/>
        </p:xfrm>
        <a:graphic>
          <a:graphicData uri="http://schemas.openxmlformats.org/drawingml/2006/table">
            <a:tbl>
              <a:tblPr firstRow="1" bandRow="1">
                <a:tableStyleId>{2D5ABB26-0587-4C30-8999-92F81FD0307C}</a:tableStyleId>
              </a:tblPr>
              <a:tblGrid>
                <a:gridCol w="1759969"/>
                <a:gridCol w="737285"/>
              </a:tblGrid>
              <a:tr h="209497">
                <a:tc>
                  <a:txBody>
                    <a:bodyPr/>
                    <a:lstStyle/>
                    <a:p>
                      <a:r>
                        <a:rPr lang="en-US" sz="1100" b="1" dirty="0" smtClean="0">
                          <a:solidFill>
                            <a:schemeClr val="bg1"/>
                          </a:solidFill>
                        </a:rPr>
                        <a:t>2018 Actuals/ </a:t>
                      </a:r>
                      <a:r>
                        <a:rPr lang="en-US" sz="1100" b="1" dirty="0" err="1" smtClean="0">
                          <a:solidFill>
                            <a:schemeClr val="bg1"/>
                          </a:solidFill>
                        </a:rPr>
                        <a:t>Fcst</a:t>
                      </a:r>
                      <a:endParaRPr lang="en-US" sz="1100" b="1" dirty="0">
                        <a:solidFill>
                          <a:schemeClr val="bg1"/>
                        </a:solidFill>
                      </a:endParaRPr>
                    </a:p>
                  </a:txBody>
                  <a:tcPr>
                    <a:lnR w="12700" cap="flat" cmpd="sng" algn="ctr">
                      <a:solidFill>
                        <a:schemeClr val="tx1"/>
                      </a:solidFill>
                      <a:prstDash val="solid"/>
                      <a:round/>
                      <a:headEnd type="none" w="med" len="med"/>
                      <a:tailEnd type="none" w="med" len="med"/>
                    </a:lnR>
                    <a:solidFill>
                      <a:schemeClr val="tx1"/>
                    </a:solidFill>
                  </a:tcPr>
                </a:tc>
                <a:tc>
                  <a:txBody>
                    <a:bodyPr/>
                    <a:lstStyle/>
                    <a:p>
                      <a:r>
                        <a:rPr lang="en-US" sz="1100" b="1" dirty="0" smtClean="0"/>
                        <a:t>NIE $1.2</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9497">
                <a:tc>
                  <a:txBody>
                    <a:bodyPr/>
                    <a:lstStyle/>
                    <a:p>
                      <a:r>
                        <a:rPr lang="en-US" sz="1100" b="1" dirty="0" smtClean="0">
                          <a:solidFill>
                            <a:schemeClr val="bg1"/>
                          </a:solidFill>
                        </a:rPr>
                        <a:t>2019 Plan</a:t>
                      </a:r>
                      <a:endParaRPr lang="en-US" sz="1100" b="1" dirty="0">
                        <a:solidFill>
                          <a:schemeClr val="bg1"/>
                        </a:solidFill>
                      </a:endParaRPr>
                    </a:p>
                  </a:txBody>
                  <a:tcPr>
                    <a:lnR w="12700" cap="flat" cmpd="sng" algn="ctr">
                      <a:solidFill>
                        <a:schemeClr val="tx1"/>
                      </a:solidFill>
                      <a:prstDash val="solid"/>
                      <a:round/>
                      <a:headEnd type="none" w="med" len="med"/>
                      <a:tailEnd type="none" w="med" len="med"/>
                    </a:lnR>
                    <a:solidFill>
                      <a:schemeClr val="tx1"/>
                    </a:solidFill>
                  </a:tcPr>
                </a:tc>
                <a:tc>
                  <a:txBody>
                    <a:bodyPr/>
                    <a:lstStyle/>
                    <a:p>
                      <a:r>
                        <a:rPr lang="en-US" sz="1100" b="1" dirty="0" smtClean="0"/>
                        <a:t>NIE</a:t>
                      </a:r>
                      <a:r>
                        <a:rPr lang="en-US" sz="1100" b="1" baseline="0" dirty="0" smtClean="0"/>
                        <a:t> </a:t>
                      </a:r>
                      <a:r>
                        <a:rPr lang="en-US" sz="1100" b="1" dirty="0" smtClean="0"/>
                        <a:t>$2.0</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ustDataLst>
      <p:tags r:id="rId1"/>
    </p:custDataLst>
    <p:extLst>
      <p:ext uri="{BB962C8B-B14F-4D97-AF65-F5344CB8AC3E}">
        <p14:creationId xmlns:p14="http://schemas.microsoft.com/office/powerpoint/2010/main" val="2446800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CA" smtClean="0"/>
              <a:t>(</a:t>
            </a:r>
            <a:fld id="{CAD11889-3418-4F98-86E1-5534921AC818}" type="slidenum">
              <a:rPr lang="en-CA" smtClean="0"/>
              <a:pPr/>
              <a:t>8</a:t>
            </a:fld>
            <a:r>
              <a:rPr lang="en-CA" smtClean="0"/>
              <a:t>)</a:t>
            </a:r>
            <a:endParaRPr lang="en-CA" dirty="0"/>
          </a:p>
        </p:txBody>
      </p:sp>
      <p:sp>
        <p:nvSpPr>
          <p:cNvPr id="19" name="Rectangle 18"/>
          <p:cNvSpPr/>
          <p:nvPr/>
        </p:nvSpPr>
        <p:spPr>
          <a:xfrm>
            <a:off x="741246" y="1"/>
            <a:ext cx="10715625" cy="528464"/>
          </a:xfrm>
          <a:prstGeom prst="rect">
            <a:avLst/>
          </a:prstGeom>
          <a:solidFill>
            <a:srgbClr val="1F6CB5"/>
          </a:solidFill>
          <a:ln w="10795" cap="flat" cmpd="sng" algn="ctr">
            <a:noFill/>
            <a:prstDash val="solid"/>
          </a:ln>
          <a:effectLst/>
        </p:spPr>
        <p:txBody>
          <a:bodyPr rtlCol="0" anchor="ctr"/>
          <a:lstStyle/>
          <a:p>
            <a:pPr algn="ctr" eaLnBrk="0" fontAlgn="base" hangingPunct="0">
              <a:spcBef>
                <a:spcPct val="0"/>
              </a:spcBef>
              <a:spcAft>
                <a:spcPct val="0"/>
              </a:spcAft>
              <a:defRPr/>
            </a:pPr>
            <a:endParaRPr lang="en-US" sz="1350" kern="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grpSp>
        <p:nvGrpSpPr>
          <p:cNvPr id="20" name="Group 19"/>
          <p:cNvGrpSpPr/>
          <p:nvPr/>
        </p:nvGrpSpPr>
        <p:grpSpPr>
          <a:xfrm>
            <a:off x="9769757" y="85222"/>
            <a:ext cx="1687114" cy="352148"/>
            <a:chOff x="7307866" y="79389"/>
            <a:chExt cx="1799588" cy="375624"/>
          </a:xfrm>
        </p:grpSpPr>
        <p:sp>
          <p:nvSpPr>
            <p:cNvPr id="21" name="Oval 20"/>
            <p:cNvSpPr/>
            <p:nvPr/>
          </p:nvSpPr>
          <p:spPr>
            <a:xfrm>
              <a:off x="7307866" y="79389"/>
              <a:ext cx="370562" cy="370562"/>
            </a:xfrm>
            <a:prstGeom prst="ellipse">
              <a:avLst/>
            </a:prstGeom>
            <a:solidFill>
              <a:sysClr val="window" lastClr="FFFFFF"/>
            </a:solidFill>
            <a:ln w="10795" cap="flat" cmpd="sng" algn="ctr">
              <a:noFill/>
              <a:prstDash val="solid"/>
            </a:ln>
            <a:effectLst/>
          </p:spPr>
          <p:txBody>
            <a:bodyPr rtlCol="0" anchor="ctr"/>
            <a:lstStyle/>
            <a:p>
              <a:pPr algn="ctr" eaLnBrk="0" fontAlgn="base" hangingPunct="0">
                <a:spcBef>
                  <a:spcPct val="0"/>
                </a:spcBef>
                <a:spcAft>
                  <a:spcPct val="0"/>
                </a:spcAft>
                <a:defRPr/>
              </a:pPr>
              <a:endParaRPr lang="en-CA" sz="1688" kern="0">
                <a:solidFill>
                  <a:prstClr val="white"/>
                </a:solidFill>
                <a:latin typeface="Arial"/>
              </a:endParaRPr>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07866" y="81154"/>
              <a:ext cx="370562" cy="367033"/>
            </a:xfrm>
            <a:prstGeom prst="rect">
              <a:avLst/>
            </a:prstGeom>
          </p:spPr>
        </p:pic>
        <p:sp>
          <p:nvSpPr>
            <p:cNvPr id="23" name="TextBox 22"/>
            <p:cNvSpPr txBox="1"/>
            <p:nvPr/>
          </p:nvSpPr>
          <p:spPr>
            <a:xfrm>
              <a:off x="7678428" y="79389"/>
              <a:ext cx="1429026" cy="375624"/>
            </a:xfrm>
            <a:prstGeom prst="rect">
              <a:avLst/>
            </a:prstGeom>
            <a:noFill/>
          </p:spPr>
          <p:txBody>
            <a:bodyPr wrap="square" rtlCol="0">
              <a:spAutoFit/>
            </a:bodyPr>
            <a:lstStyle/>
            <a:p>
              <a:pPr eaLnBrk="0" fontAlgn="base" hangingPunct="0">
                <a:spcBef>
                  <a:spcPct val="0"/>
                </a:spcBef>
                <a:spcAft>
                  <a:spcPct val="0"/>
                </a:spcAft>
                <a:defRPr/>
              </a:pPr>
              <a:r>
                <a:rPr lang="en-US" sz="844" b="1" kern="0" dirty="0">
                  <a:solidFill>
                    <a:prstClr val="white"/>
                  </a:solidFill>
                  <a:latin typeface="Arial" panose="020B0604020202020204" pitchFamily="34" charset="0"/>
                  <a:ea typeface="Tahoma" panose="020B0604030504040204" pitchFamily="34" charset="0"/>
                  <a:cs typeface="Arial" panose="020B0604020202020204" pitchFamily="34" charset="0"/>
                </a:rPr>
                <a:t>Wealth Management</a:t>
              </a:r>
            </a:p>
            <a:p>
              <a:pPr eaLnBrk="0" fontAlgn="base" hangingPunct="0">
                <a:spcBef>
                  <a:spcPct val="0"/>
                </a:spcBef>
                <a:spcAft>
                  <a:spcPct val="0"/>
                </a:spcAft>
                <a:defRPr/>
              </a:pPr>
              <a:r>
                <a:rPr lang="en-US" sz="844" kern="0" dirty="0">
                  <a:solidFill>
                    <a:prstClr val="white"/>
                  </a:solidFill>
                  <a:latin typeface="Arial" panose="020B0604020202020204" pitchFamily="34" charset="0"/>
                  <a:ea typeface="Tahoma" panose="020B0604030504040204" pitchFamily="34" charset="0"/>
                  <a:cs typeface="Arial" panose="020B0604020202020204" pitchFamily="34" charset="0"/>
                </a:rPr>
                <a:t>Technology &amp; Solutions</a:t>
              </a:r>
              <a:endParaRPr lang="en-CA" sz="844" kern="0" dirty="0">
                <a:solidFill>
                  <a:prstClr val="white"/>
                </a:solidFill>
                <a:latin typeface="Arial" panose="020B0604020202020204" pitchFamily="34" charset="0"/>
                <a:ea typeface="Tahoma" panose="020B0604030504040204" pitchFamily="34" charset="0"/>
                <a:cs typeface="Arial" panose="020B0604020202020204" pitchFamily="34" charset="0"/>
              </a:endParaRPr>
            </a:p>
          </p:txBody>
        </p:sp>
      </p:grpSp>
      <p:sp>
        <p:nvSpPr>
          <p:cNvPr id="24" name="Title 1"/>
          <p:cNvSpPr txBox="1">
            <a:spLocks/>
          </p:cNvSpPr>
          <p:nvPr/>
        </p:nvSpPr>
        <p:spPr>
          <a:xfrm>
            <a:off x="977186" y="157865"/>
            <a:ext cx="5673255" cy="274760"/>
          </a:xfrm>
          <a:prstGeom prst="rect">
            <a:avLst/>
          </a:prstGeom>
        </p:spPr>
        <p:txBody>
          <a:bodyPr vert="horz" lIns="85725" tIns="42863" rIns="85725" bIns="42863"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base">
              <a:spcAft>
                <a:spcPct val="0"/>
              </a:spcAft>
            </a:pPr>
            <a:r>
              <a:rPr lang="en-US" sz="2625" b="1" dirty="0">
                <a:solidFill>
                  <a:prstClr val="white"/>
                </a:solidFill>
                <a:latin typeface="Tahoma" panose="020B0604030504040204" pitchFamily="34" charset="0"/>
                <a:ea typeface="Tahoma" panose="020B0604030504040204" pitchFamily="34" charset="0"/>
                <a:cs typeface="Tahoma" panose="020B0604030504040204" pitchFamily="34" charset="0"/>
              </a:rPr>
              <a:t>2019 WMTS Financial</a:t>
            </a:r>
          </a:p>
        </p:txBody>
      </p:sp>
      <p:graphicFrame>
        <p:nvGraphicFramePr>
          <p:cNvPr id="2" name="Table 1"/>
          <p:cNvGraphicFramePr>
            <a:graphicFrameLocks noGrp="1"/>
          </p:cNvGraphicFramePr>
          <p:nvPr>
            <p:extLst/>
          </p:nvPr>
        </p:nvGraphicFramePr>
        <p:xfrm>
          <a:off x="1175322" y="3730216"/>
          <a:ext cx="4485424" cy="2906536"/>
        </p:xfrm>
        <a:graphic>
          <a:graphicData uri="http://schemas.openxmlformats.org/drawingml/2006/table">
            <a:tbl>
              <a:tblPr firstRow="1" bandRow="1">
                <a:tableStyleId>{21E4AEA4-8DFA-4A89-87EB-49C32662AFE0}</a:tableStyleId>
              </a:tblPr>
              <a:tblGrid>
                <a:gridCol w="1051191"/>
                <a:gridCol w="1191521"/>
                <a:gridCol w="1121356"/>
                <a:gridCol w="1121356"/>
              </a:tblGrid>
              <a:tr h="249052">
                <a:tc>
                  <a:txBody>
                    <a:bodyPr/>
                    <a:lstStyle/>
                    <a:p>
                      <a:r>
                        <a:rPr lang="en-US" sz="1000" dirty="0" smtClean="0"/>
                        <a:t>LOB</a:t>
                      </a:r>
                      <a:endParaRPr lang="en-US" sz="1000" dirty="0"/>
                    </a:p>
                  </a:txBody>
                  <a:tcPr marL="85725" marR="85725" marT="42863" marB="42863"/>
                </a:tc>
                <a:tc>
                  <a:txBody>
                    <a:bodyPr/>
                    <a:lstStyle/>
                    <a:p>
                      <a:r>
                        <a:rPr lang="en-US" sz="1000" dirty="0" smtClean="0"/>
                        <a:t>Carryover</a:t>
                      </a:r>
                      <a:endParaRPr lang="en-US" sz="1000" dirty="0"/>
                    </a:p>
                  </a:txBody>
                  <a:tcPr marL="85725" marR="85725" marT="42863" marB="42863"/>
                </a:tc>
                <a:tc>
                  <a:txBody>
                    <a:bodyPr/>
                    <a:lstStyle/>
                    <a:p>
                      <a:r>
                        <a:rPr lang="en-US" sz="1000" dirty="0" smtClean="0"/>
                        <a:t>New - Must Do</a:t>
                      </a:r>
                      <a:endParaRPr lang="en-US" sz="1000" dirty="0"/>
                    </a:p>
                  </a:txBody>
                  <a:tcPr marL="85725" marR="85725" marT="42863" marB="42863"/>
                </a:tc>
                <a:tc>
                  <a:txBody>
                    <a:bodyPr/>
                    <a:lstStyle/>
                    <a:p>
                      <a:r>
                        <a:rPr lang="en-US" sz="1000" dirty="0" smtClean="0"/>
                        <a:t>New - Should</a:t>
                      </a:r>
                      <a:r>
                        <a:rPr lang="en-US" sz="1000" baseline="0" dirty="0" smtClean="0"/>
                        <a:t> Do</a:t>
                      </a:r>
                      <a:endParaRPr lang="en-US" sz="1000" dirty="0"/>
                    </a:p>
                  </a:txBody>
                  <a:tcPr marL="85725" marR="85725" marT="42863" marB="42863"/>
                </a:tc>
              </a:tr>
              <a:tr h="257175">
                <a:tc gridSpan="4">
                  <a:txBody>
                    <a:bodyPr/>
                    <a:lstStyle/>
                    <a:p>
                      <a:r>
                        <a:rPr lang="en-US" sz="1100" b="1" dirty="0" smtClean="0"/>
                        <a:t>Non-US</a:t>
                      </a:r>
                      <a:endParaRPr lang="en-US" sz="1100" b="1" dirty="0"/>
                    </a:p>
                  </a:txBody>
                  <a:tcPr marL="85725" marR="85725" marT="42863" marB="42863">
                    <a:solidFill>
                      <a:schemeClr val="accent5">
                        <a:lumMod val="60000"/>
                        <a:lumOff val="40000"/>
                      </a:schemeClr>
                    </a:solidFill>
                  </a:tcPr>
                </a:tc>
                <a:tc hMerge="1">
                  <a:txBody>
                    <a:bodyPr/>
                    <a:lstStyle/>
                    <a:p>
                      <a:pPr algn="ctr"/>
                      <a:endParaRPr lang="en-US" sz="1200" b="1" dirty="0"/>
                    </a:p>
                  </a:txBody>
                  <a:tcPr>
                    <a:solidFill>
                      <a:schemeClr val="accent5">
                        <a:lumMod val="60000"/>
                        <a:lumOff val="40000"/>
                      </a:schemeClr>
                    </a:solidFill>
                  </a:tcPr>
                </a:tc>
                <a:tc hMerge="1">
                  <a:txBody>
                    <a:bodyPr/>
                    <a:lstStyle/>
                    <a:p>
                      <a:pPr algn="ctr"/>
                      <a:endParaRPr lang="en-US" sz="1200" b="1" dirty="0"/>
                    </a:p>
                  </a:txBody>
                  <a:tcPr>
                    <a:solidFill>
                      <a:schemeClr val="accent5">
                        <a:lumMod val="60000"/>
                        <a:lumOff val="40000"/>
                      </a:schemeClr>
                    </a:solidFill>
                  </a:tcPr>
                </a:tc>
                <a:tc hMerge="1">
                  <a:txBody>
                    <a:bodyPr/>
                    <a:lstStyle/>
                    <a:p>
                      <a:pPr algn="ctr"/>
                      <a:endParaRPr lang="en-US" sz="1200" b="1" dirty="0"/>
                    </a:p>
                  </a:txBody>
                  <a:tcPr>
                    <a:solidFill>
                      <a:schemeClr val="accent5">
                        <a:lumMod val="60000"/>
                        <a:lumOff val="40000"/>
                      </a:schemeClr>
                    </a:solidFill>
                  </a:tcPr>
                </a:tc>
              </a:tr>
              <a:tr h="235744">
                <a:tc>
                  <a:txBody>
                    <a:bodyPr/>
                    <a:lstStyle/>
                    <a:p>
                      <a:pPr lvl="0"/>
                      <a:r>
                        <a:rPr lang="en-US" sz="1000" dirty="0" smtClean="0"/>
                        <a:t>     WMC</a:t>
                      </a:r>
                      <a:endParaRPr lang="en-US" sz="1000" dirty="0"/>
                    </a:p>
                  </a:txBody>
                  <a:tcPr marL="85725" marR="85725" marT="42863" marB="42863"/>
                </a:tc>
                <a:tc>
                  <a:txBody>
                    <a:bodyPr/>
                    <a:lstStyle/>
                    <a:p>
                      <a:pPr algn="ctr"/>
                      <a:r>
                        <a:rPr lang="en-US" sz="1000" dirty="0" smtClean="0"/>
                        <a:t>$16.24</a:t>
                      </a:r>
                      <a:endParaRPr lang="en-US" sz="1000" dirty="0"/>
                    </a:p>
                  </a:txBody>
                  <a:tcPr marL="85725" marR="85725" marT="42863" marB="42863"/>
                </a:tc>
                <a:tc>
                  <a:txBody>
                    <a:bodyPr/>
                    <a:lstStyle/>
                    <a:p>
                      <a:pPr algn="ctr"/>
                      <a:r>
                        <a:rPr lang="en-US" sz="1000" dirty="0" smtClean="0"/>
                        <a:t>$17.35</a:t>
                      </a:r>
                      <a:endParaRPr lang="en-US" sz="1000" dirty="0"/>
                    </a:p>
                  </a:txBody>
                  <a:tcPr marL="85725" marR="85725" marT="42863" marB="42863"/>
                </a:tc>
                <a:tc>
                  <a:txBody>
                    <a:bodyPr/>
                    <a:lstStyle/>
                    <a:p>
                      <a:pPr algn="ctr"/>
                      <a:r>
                        <a:rPr lang="en-US" sz="1000" dirty="0" smtClean="0"/>
                        <a:t>$4.8</a:t>
                      </a:r>
                      <a:endParaRPr lang="en-US" sz="1000" dirty="0"/>
                    </a:p>
                  </a:txBody>
                  <a:tcPr marL="85725" marR="85725" marT="42863" marB="42863"/>
                </a:tc>
              </a:tr>
              <a:tr h="237724">
                <a:tc>
                  <a:txBody>
                    <a:bodyPr/>
                    <a:lstStyle/>
                    <a:p>
                      <a:pPr lvl="0"/>
                      <a:r>
                        <a:rPr lang="en-US" sz="1000" dirty="0" smtClean="0"/>
                        <a:t>     O&amp;T Can</a:t>
                      </a:r>
                      <a:r>
                        <a:rPr lang="en-US" sz="1000" baseline="0" dirty="0" smtClean="0"/>
                        <a:t> Ops</a:t>
                      </a:r>
                      <a:endParaRPr lang="en-US" sz="1000" dirty="0"/>
                    </a:p>
                  </a:txBody>
                  <a:tcPr marL="85725" marR="85725" marT="42863" marB="42863"/>
                </a:tc>
                <a:tc>
                  <a:txBody>
                    <a:bodyPr/>
                    <a:lstStyle/>
                    <a:p>
                      <a:pPr algn="ctr"/>
                      <a:r>
                        <a:rPr lang="en-US" sz="1000" dirty="0" smtClean="0"/>
                        <a:t>$5.5</a:t>
                      </a:r>
                      <a:endParaRPr lang="en-US" sz="1000" dirty="0"/>
                    </a:p>
                  </a:txBody>
                  <a:tcPr marL="85725" marR="85725" marT="42863" marB="42863"/>
                </a:tc>
                <a:tc>
                  <a:txBody>
                    <a:bodyPr/>
                    <a:lstStyle/>
                    <a:p>
                      <a:pPr algn="ctr"/>
                      <a:r>
                        <a:rPr lang="en-US" sz="1000" dirty="0" smtClean="0"/>
                        <a:t>$3.05</a:t>
                      </a:r>
                      <a:endParaRPr lang="en-US" sz="1000" dirty="0"/>
                    </a:p>
                  </a:txBody>
                  <a:tcPr marL="85725" marR="85725" marT="42863" marB="42863"/>
                </a:tc>
                <a:tc>
                  <a:txBody>
                    <a:bodyPr/>
                    <a:lstStyle/>
                    <a:p>
                      <a:pPr algn="ctr"/>
                      <a:r>
                        <a:rPr lang="en-US" sz="1000" dirty="0" smtClean="0"/>
                        <a:t>$8.55</a:t>
                      </a:r>
                      <a:endParaRPr lang="en-US" sz="1000" dirty="0"/>
                    </a:p>
                  </a:txBody>
                  <a:tcPr marL="85725" marR="85725" marT="42863" marB="42863"/>
                </a:tc>
              </a:tr>
              <a:tr h="237724">
                <a:tc>
                  <a:txBody>
                    <a:bodyPr/>
                    <a:lstStyle/>
                    <a:p>
                      <a:pPr lvl="0"/>
                      <a:r>
                        <a:rPr lang="en-US" sz="1000" dirty="0" smtClean="0"/>
                        <a:t>     O&amp;T Global</a:t>
                      </a:r>
                      <a:endParaRPr lang="en-US" sz="1000" dirty="0"/>
                    </a:p>
                  </a:txBody>
                  <a:tcPr marL="85725" marR="85725" marT="42863" marB="42863"/>
                </a:tc>
                <a:tc>
                  <a:txBody>
                    <a:bodyPr/>
                    <a:lstStyle/>
                    <a:p>
                      <a:pPr algn="ctr"/>
                      <a:r>
                        <a:rPr lang="en-US" sz="1000" dirty="0" smtClean="0"/>
                        <a:t>$3.2</a:t>
                      </a:r>
                      <a:endParaRPr lang="en-US" sz="1000" dirty="0"/>
                    </a:p>
                  </a:txBody>
                  <a:tcPr marL="85725" marR="85725" marT="42863" marB="42863"/>
                </a:tc>
                <a:tc>
                  <a:txBody>
                    <a:bodyPr/>
                    <a:lstStyle/>
                    <a:p>
                      <a:pPr algn="ctr"/>
                      <a:r>
                        <a:rPr lang="en-US" sz="1000" dirty="0" smtClean="0"/>
                        <a:t>$1.85</a:t>
                      </a:r>
                      <a:endParaRPr lang="en-US" sz="1000" dirty="0"/>
                    </a:p>
                  </a:txBody>
                  <a:tcPr marL="85725" marR="85725" marT="42863" marB="42863"/>
                </a:tc>
                <a:tc>
                  <a:txBody>
                    <a:bodyPr/>
                    <a:lstStyle/>
                    <a:p>
                      <a:pPr algn="ctr"/>
                      <a:r>
                        <a:rPr lang="en-US" sz="1000" dirty="0" smtClean="0"/>
                        <a:t>$6.15</a:t>
                      </a:r>
                      <a:endParaRPr lang="en-US" sz="1000" dirty="0"/>
                    </a:p>
                  </a:txBody>
                  <a:tcPr marL="85725" marR="85725" marT="42863" marB="42863"/>
                </a:tc>
              </a:tr>
              <a:tr h="237724">
                <a:tc>
                  <a:txBody>
                    <a:bodyPr/>
                    <a:lstStyle/>
                    <a:p>
                      <a:pPr lvl="0"/>
                      <a:r>
                        <a:rPr lang="en-US" sz="1000" dirty="0" smtClean="0"/>
                        <a:t>     O&amp;T S&amp;S</a:t>
                      </a:r>
                      <a:endParaRPr lang="en-US" sz="1000" dirty="0"/>
                    </a:p>
                  </a:txBody>
                  <a:tcPr marL="85725" marR="85725" marT="42863" marB="42863"/>
                </a:tc>
                <a:tc>
                  <a:txBody>
                    <a:bodyPr/>
                    <a:lstStyle/>
                    <a:p>
                      <a:pPr algn="ctr"/>
                      <a:r>
                        <a:rPr lang="en-US" sz="1000" dirty="0" smtClean="0"/>
                        <a:t>$0.67</a:t>
                      </a:r>
                      <a:endParaRPr lang="en-US" sz="1000" dirty="0"/>
                    </a:p>
                  </a:txBody>
                  <a:tcPr marL="85725" marR="85725" marT="42863" marB="42863"/>
                </a:tc>
                <a:tc>
                  <a:txBody>
                    <a:bodyPr/>
                    <a:lstStyle/>
                    <a:p>
                      <a:pPr algn="ctr"/>
                      <a:r>
                        <a:rPr lang="en-US" sz="1000" dirty="0" smtClean="0"/>
                        <a:t>$4.92</a:t>
                      </a:r>
                      <a:endParaRPr lang="en-US" sz="1000" dirty="0"/>
                    </a:p>
                  </a:txBody>
                  <a:tcPr marL="85725" marR="85725" marT="42863" marB="42863"/>
                </a:tc>
                <a:tc>
                  <a:txBody>
                    <a:bodyPr/>
                    <a:lstStyle/>
                    <a:p>
                      <a:pPr algn="ctr"/>
                      <a:r>
                        <a:rPr lang="en-US" sz="1000" dirty="0" smtClean="0"/>
                        <a:t>$0.4</a:t>
                      </a:r>
                      <a:endParaRPr lang="en-US" sz="1000" dirty="0"/>
                    </a:p>
                  </a:txBody>
                  <a:tcPr marL="85725" marR="85725" marT="42863" marB="42863"/>
                </a:tc>
              </a:tr>
              <a:tr h="237724">
                <a:tc>
                  <a:txBody>
                    <a:bodyPr/>
                    <a:lstStyle/>
                    <a:p>
                      <a:pPr lvl="0"/>
                      <a:r>
                        <a:rPr lang="en-US" sz="1000" dirty="0" smtClean="0"/>
                        <a:t>     WMI</a:t>
                      </a:r>
                      <a:endParaRPr lang="en-US" sz="1000" dirty="0"/>
                    </a:p>
                  </a:txBody>
                  <a:tcPr marL="85725" marR="85725" marT="42863" marB="42863"/>
                </a:tc>
                <a:tc>
                  <a:txBody>
                    <a:bodyPr/>
                    <a:lstStyle/>
                    <a:p>
                      <a:pPr algn="ctr"/>
                      <a:r>
                        <a:rPr lang="en-US" sz="1000" dirty="0" smtClean="0"/>
                        <a:t>$3.41</a:t>
                      </a:r>
                      <a:endParaRPr lang="en-US" sz="1000" dirty="0"/>
                    </a:p>
                  </a:txBody>
                  <a:tcPr marL="85725" marR="85725" marT="42863" marB="42863"/>
                </a:tc>
                <a:tc>
                  <a:txBody>
                    <a:bodyPr/>
                    <a:lstStyle/>
                    <a:p>
                      <a:pPr algn="ctr"/>
                      <a:r>
                        <a:rPr lang="en-US" sz="1000" dirty="0" smtClean="0"/>
                        <a:t>$4.09</a:t>
                      </a:r>
                      <a:endParaRPr lang="en-US" sz="1000" dirty="0"/>
                    </a:p>
                  </a:txBody>
                  <a:tcPr marL="85725" marR="85725" marT="42863" marB="42863"/>
                </a:tc>
                <a:tc>
                  <a:txBody>
                    <a:bodyPr/>
                    <a:lstStyle/>
                    <a:p>
                      <a:pPr algn="ctr"/>
                      <a:r>
                        <a:rPr lang="en-US" sz="1000" dirty="0" smtClean="0"/>
                        <a:t>$0</a:t>
                      </a:r>
                      <a:endParaRPr lang="en-US" sz="1000" dirty="0"/>
                    </a:p>
                  </a:txBody>
                  <a:tcPr marL="85725" marR="85725" marT="42863" marB="42863"/>
                </a:tc>
              </a:tr>
              <a:tr h="237724">
                <a:tc>
                  <a:txBody>
                    <a:bodyPr/>
                    <a:lstStyle/>
                    <a:p>
                      <a:pPr lvl="0"/>
                      <a:r>
                        <a:rPr lang="en-US" sz="1000" dirty="0" smtClean="0"/>
                        <a:t>     WMA</a:t>
                      </a:r>
                      <a:endParaRPr lang="en-US" sz="1000" dirty="0"/>
                    </a:p>
                  </a:txBody>
                  <a:tcPr marL="85725" marR="85725" marT="42863" marB="42863"/>
                </a:tc>
                <a:tc>
                  <a:txBody>
                    <a:bodyPr/>
                    <a:lstStyle/>
                    <a:p>
                      <a:pPr algn="ctr"/>
                      <a:r>
                        <a:rPr lang="en-US" sz="1000" dirty="0" smtClean="0"/>
                        <a:t>$2.4</a:t>
                      </a:r>
                      <a:endParaRPr lang="en-US" sz="1000" dirty="0"/>
                    </a:p>
                  </a:txBody>
                  <a:tcPr marL="85725" marR="85725" marT="42863" marB="42863"/>
                </a:tc>
                <a:tc>
                  <a:txBody>
                    <a:bodyPr/>
                    <a:lstStyle/>
                    <a:p>
                      <a:pPr algn="ctr"/>
                      <a:r>
                        <a:rPr lang="en-US" sz="1000" dirty="0" smtClean="0"/>
                        <a:t>$2.7</a:t>
                      </a:r>
                      <a:endParaRPr lang="en-US" sz="1000" dirty="0"/>
                    </a:p>
                  </a:txBody>
                  <a:tcPr marL="85725" marR="85725" marT="42863" marB="42863"/>
                </a:tc>
                <a:tc>
                  <a:txBody>
                    <a:bodyPr/>
                    <a:lstStyle/>
                    <a:p>
                      <a:pPr algn="ctr"/>
                      <a:r>
                        <a:rPr lang="en-US" sz="1000" dirty="0" smtClean="0"/>
                        <a:t>$0</a:t>
                      </a:r>
                      <a:endParaRPr lang="en-US" sz="1000" dirty="0"/>
                    </a:p>
                  </a:txBody>
                  <a:tcPr marL="85725" marR="85725" marT="42863" marB="42863"/>
                </a:tc>
              </a:tr>
              <a:tr h="237724">
                <a:tc>
                  <a:txBody>
                    <a:bodyPr/>
                    <a:lstStyle/>
                    <a:p>
                      <a:pPr lvl="0"/>
                      <a:r>
                        <a:rPr lang="en-US" sz="1000" baseline="0" dirty="0" smtClean="0"/>
                        <a:t>     P&amp;S</a:t>
                      </a:r>
                      <a:endParaRPr lang="en-US" sz="1000" dirty="0"/>
                    </a:p>
                  </a:txBody>
                  <a:tcPr marL="85725" marR="85725" marT="42863" marB="42863"/>
                </a:tc>
                <a:tc>
                  <a:txBody>
                    <a:bodyPr/>
                    <a:lstStyle/>
                    <a:p>
                      <a:pPr algn="ctr"/>
                      <a:r>
                        <a:rPr lang="en-US" sz="1000" dirty="0" smtClean="0"/>
                        <a:t>$.3.15</a:t>
                      </a:r>
                      <a:endParaRPr lang="en-US" sz="1000" dirty="0"/>
                    </a:p>
                  </a:txBody>
                  <a:tcPr marL="85725" marR="85725" marT="42863" marB="42863"/>
                </a:tc>
                <a:tc>
                  <a:txBody>
                    <a:bodyPr/>
                    <a:lstStyle/>
                    <a:p>
                      <a:pPr algn="ctr"/>
                      <a:r>
                        <a:rPr lang="en-US" sz="1000" dirty="0" smtClean="0"/>
                        <a:t>$5.0</a:t>
                      </a:r>
                      <a:endParaRPr lang="en-US" sz="1000" dirty="0"/>
                    </a:p>
                  </a:txBody>
                  <a:tcPr marL="85725" marR="85725" marT="42863" marB="42863"/>
                </a:tc>
                <a:tc>
                  <a:txBody>
                    <a:bodyPr/>
                    <a:lstStyle/>
                    <a:p>
                      <a:pPr algn="ctr"/>
                      <a:r>
                        <a:rPr lang="en-US" sz="1000" dirty="0" smtClean="0"/>
                        <a:t>$0.9</a:t>
                      </a:r>
                      <a:endParaRPr lang="en-US" sz="1000" dirty="0"/>
                    </a:p>
                  </a:txBody>
                  <a:tcPr marL="85725" marR="85725" marT="42863" marB="42863"/>
                </a:tc>
              </a:tr>
              <a:tr h="237724">
                <a:tc>
                  <a:txBody>
                    <a:bodyPr/>
                    <a:lstStyle/>
                    <a:p>
                      <a:pPr lvl="0"/>
                      <a:r>
                        <a:rPr lang="en-US" sz="1000" dirty="0" smtClean="0"/>
                        <a:t>    GAM</a:t>
                      </a:r>
                      <a:endParaRPr lang="en-US" sz="1000" dirty="0"/>
                    </a:p>
                  </a:txBody>
                  <a:tcPr marL="85725" marR="85725" marT="42863" marB="42863"/>
                </a:tc>
                <a:tc gridSpan="3">
                  <a:txBody>
                    <a:bodyPr/>
                    <a:lstStyle/>
                    <a:p>
                      <a:pPr algn="ctr"/>
                      <a:r>
                        <a:rPr lang="en-US" sz="1000" dirty="0" smtClean="0"/>
                        <a:t>$11.47 – In Process of Prioritization </a:t>
                      </a:r>
                      <a:endParaRPr lang="en-US" sz="1000" dirty="0"/>
                    </a:p>
                  </a:txBody>
                  <a:tcPr marL="85725" marR="85725" marT="42863" marB="42863"/>
                </a:tc>
                <a:tc hMerge="1">
                  <a:txBody>
                    <a:bodyPr/>
                    <a:lstStyle/>
                    <a:p>
                      <a:pPr algn="ctr"/>
                      <a:endParaRPr lang="en-US" sz="1050" dirty="0"/>
                    </a:p>
                  </a:txBody>
                  <a:tcPr/>
                </a:tc>
                <a:tc hMerge="1">
                  <a:txBody>
                    <a:bodyPr/>
                    <a:lstStyle/>
                    <a:p>
                      <a:pPr algn="ctr"/>
                      <a:endParaRPr lang="en-US" sz="1050" dirty="0"/>
                    </a:p>
                  </a:txBody>
                  <a:tcPr/>
                </a:tc>
              </a:tr>
              <a:tr h="257175">
                <a:tc gridSpan="4">
                  <a:txBody>
                    <a:bodyPr/>
                    <a:lstStyle/>
                    <a:p>
                      <a:r>
                        <a:rPr lang="en-US" sz="1100" b="1" dirty="0" smtClean="0"/>
                        <a:t>US</a:t>
                      </a:r>
                      <a:endParaRPr lang="en-US" sz="1100" b="1" dirty="0"/>
                    </a:p>
                  </a:txBody>
                  <a:tcPr marL="85725" marR="85725" marT="42863" marB="42863">
                    <a:solidFill>
                      <a:schemeClr val="accent5">
                        <a:lumMod val="60000"/>
                        <a:lumOff val="40000"/>
                      </a:schemeClr>
                    </a:solidFill>
                  </a:tcPr>
                </a:tc>
                <a:tc hMerge="1">
                  <a:txBody>
                    <a:bodyPr/>
                    <a:lstStyle/>
                    <a:p>
                      <a:pPr algn="ctr"/>
                      <a:endParaRPr lang="en-US" sz="1200" b="1" dirty="0"/>
                    </a:p>
                  </a:txBody>
                  <a:tcPr>
                    <a:solidFill>
                      <a:schemeClr val="accent5">
                        <a:lumMod val="60000"/>
                        <a:lumOff val="40000"/>
                      </a:schemeClr>
                    </a:solidFill>
                  </a:tcPr>
                </a:tc>
                <a:tc hMerge="1">
                  <a:txBody>
                    <a:bodyPr/>
                    <a:lstStyle/>
                    <a:p>
                      <a:pPr algn="ctr"/>
                      <a:endParaRPr lang="en-US" sz="1200" b="1" dirty="0"/>
                    </a:p>
                  </a:txBody>
                  <a:tcPr>
                    <a:solidFill>
                      <a:schemeClr val="accent5">
                        <a:lumMod val="60000"/>
                        <a:lumOff val="40000"/>
                      </a:schemeClr>
                    </a:solidFill>
                  </a:tcPr>
                </a:tc>
                <a:tc hMerge="1">
                  <a:txBody>
                    <a:bodyPr/>
                    <a:lstStyle/>
                    <a:p>
                      <a:pPr algn="ctr"/>
                      <a:endParaRPr lang="en-US" sz="1200" b="1" dirty="0"/>
                    </a:p>
                  </a:txBody>
                  <a:tcPr>
                    <a:solidFill>
                      <a:schemeClr val="accent5">
                        <a:lumMod val="60000"/>
                        <a:lumOff val="40000"/>
                      </a:schemeClr>
                    </a:solidFill>
                  </a:tcPr>
                </a:tc>
              </a:tr>
              <a:tr h="237724">
                <a:tc>
                  <a:txBody>
                    <a:bodyPr/>
                    <a:lstStyle/>
                    <a:p>
                      <a:r>
                        <a:rPr lang="en-US" sz="1000" b="0" dirty="0" smtClean="0"/>
                        <a:t>     US</a:t>
                      </a:r>
                      <a:endParaRPr lang="en-US" sz="1000" b="0" dirty="0"/>
                    </a:p>
                  </a:txBody>
                  <a:tcPr marL="85725" marR="85725" marT="42863" marB="42863"/>
                </a:tc>
                <a:tc>
                  <a:txBody>
                    <a:bodyPr/>
                    <a:lstStyle/>
                    <a:p>
                      <a:pPr algn="ctr"/>
                      <a:r>
                        <a:rPr lang="en-US" sz="1000" b="0" dirty="0" smtClean="0"/>
                        <a:t>$9.7</a:t>
                      </a:r>
                      <a:endParaRPr lang="en-US" sz="1000" b="0" dirty="0"/>
                    </a:p>
                  </a:txBody>
                  <a:tcPr marL="85725" marR="85725" marT="42863" marB="42863"/>
                </a:tc>
                <a:tc gridSpan="2">
                  <a:txBody>
                    <a:bodyPr/>
                    <a:lstStyle/>
                    <a:p>
                      <a:pPr algn="ctr"/>
                      <a:r>
                        <a:rPr lang="en-US" sz="1000" b="0" dirty="0" smtClean="0"/>
                        <a:t>$97 – In Process</a:t>
                      </a:r>
                      <a:r>
                        <a:rPr lang="en-US" sz="1000" b="0" baseline="0" dirty="0" smtClean="0"/>
                        <a:t> of Prioritization</a:t>
                      </a:r>
                      <a:endParaRPr lang="en-US" sz="1000" b="0" dirty="0"/>
                    </a:p>
                  </a:txBody>
                  <a:tcPr marL="85725" marR="85725" marT="42863" marB="42863"/>
                </a:tc>
                <a:tc hMerge="1">
                  <a:txBody>
                    <a:bodyPr/>
                    <a:lstStyle/>
                    <a:p>
                      <a:pPr algn="ctr"/>
                      <a:endParaRPr lang="en-US" sz="1050" b="1" dirty="0"/>
                    </a:p>
                  </a:txBody>
                  <a:tcPr/>
                </a:tc>
              </a:tr>
            </a:tbl>
          </a:graphicData>
        </a:graphic>
      </p:graphicFrame>
      <p:sp>
        <p:nvSpPr>
          <p:cNvPr id="6" name="Right Arrow 5"/>
          <p:cNvSpPr/>
          <p:nvPr/>
        </p:nvSpPr>
        <p:spPr>
          <a:xfrm>
            <a:off x="5766799" y="2324296"/>
            <a:ext cx="239972" cy="20326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88">
              <a:solidFill>
                <a:srgbClr val="FFFFFF"/>
              </a:solidFill>
            </a:endParaRPr>
          </a:p>
        </p:txBody>
      </p:sp>
      <p:sp>
        <p:nvSpPr>
          <p:cNvPr id="7" name="Oval 6"/>
          <p:cNvSpPr/>
          <p:nvPr/>
        </p:nvSpPr>
        <p:spPr>
          <a:xfrm>
            <a:off x="8064582" y="5408629"/>
            <a:ext cx="494907" cy="3711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solidFill>
                <a:srgbClr val="FFFFFF"/>
              </a:solidFill>
            </a:endParaRPr>
          </a:p>
        </p:txBody>
      </p:sp>
      <p:sp>
        <p:nvSpPr>
          <p:cNvPr id="15" name="Oval 14"/>
          <p:cNvSpPr/>
          <p:nvPr/>
        </p:nvSpPr>
        <p:spPr>
          <a:xfrm>
            <a:off x="9153083" y="5408628"/>
            <a:ext cx="494907" cy="3711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solidFill>
                <a:srgbClr val="FFFFFF"/>
              </a:solidFill>
            </a:endParaRPr>
          </a:p>
        </p:txBody>
      </p:sp>
      <p:cxnSp>
        <p:nvCxnSpPr>
          <p:cNvPr id="9" name="Straight Arrow Connector 8"/>
          <p:cNvCxnSpPr/>
          <p:nvPr/>
        </p:nvCxnSpPr>
        <p:spPr>
          <a:xfrm>
            <a:off x="8692054" y="5594217"/>
            <a:ext cx="3888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1220152933"/>
              </p:ext>
            </p:extLst>
          </p:nvPr>
        </p:nvGraphicFramePr>
        <p:xfrm>
          <a:off x="6050305" y="956966"/>
          <a:ext cx="5123426" cy="2477896"/>
        </p:xfrm>
        <a:graphic>
          <a:graphicData uri="http://schemas.openxmlformats.org/presentationml/2006/ole">
            <mc:AlternateContent xmlns:mc="http://schemas.openxmlformats.org/markup-compatibility/2006">
              <mc:Choice xmlns:v="urn:schemas-microsoft-com:vml" Requires="v">
                <p:oleObj spid="_x0000_s11317" name="Worksheet" r:id="rId6" imgW="4221421" imgH="2042064" progId="Excel.Sheet.12">
                  <p:link updateAutomatic="1"/>
                </p:oleObj>
              </mc:Choice>
              <mc:Fallback>
                <p:oleObj name="Worksheet" r:id="rId6" imgW="4221421" imgH="2042064" progId="Excel.Sheet.12">
                  <p:link updateAutomatic="1"/>
                  <p:pic>
                    <p:nvPicPr>
                      <p:cNvPr id="0" name=""/>
                      <p:cNvPicPr/>
                      <p:nvPr/>
                    </p:nvPicPr>
                    <p:blipFill>
                      <a:blip r:embed="rId7"/>
                      <a:stretch>
                        <a:fillRect/>
                      </a:stretch>
                    </p:blipFill>
                    <p:spPr>
                      <a:xfrm>
                        <a:off x="6050305" y="956966"/>
                        <a:ext cx="5123426" cy="2477896"/>
                      </a:xfrm>
                      <a:prstGeom prst="rect">
                        <a:avLst/>
                      </a:prstGeom>
                    </p:spPr>
                  </p:pic>
                </p:oleObj>
              </mc:Fallback>
            </mc:AlternateContent>
          </a:graphicData>
        </a:graphic>
      </p:graphicFrame>
      <p:graphicFrame>
        <p:nvGraphicFramePr>
          <p:cNvPr id="25" name="Chart 24"/>
          <p:cNvGraphicFramePr>
            <a:graphicFrameLocks/>
          </p:cNvGraphicFramePr>
          <p:nvPr>
            <p:extLst>
              <p:ext uri="{D42A27DB-BD31-4B8C-83A1-F6EECF244321}">
                <p14:modId xmlns:p14="http://schemas.microsoft.com/office/powerpoint/2010/main" val="4105932619"/>
              </p:ext>
            </p:extLst>
          </p:nvPr>
        </p:nvGraphicFramePr>
        <p:xfrm>
          <a:off x="1175322" y="968784"/>
          <a:ext cx="4485424" cy="2665591"/>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955979544"/>
              </p:ext>
            </p:extLst>
          </p:nvPr>
        </p:nvGraphicFramePr>
        <p:xfrm>
          <a:off x="6429551" y="3668758"/>
          <a:ext cx="4525006" cy="2744544"/>
        </p:xfrm>
        <a:graphic>
          <a:graphicData uri="http://schemas.openxmlformats.org/presentationml/2006/ole">
            <mc:AlternateContent xmlns:mc="http://schemas.openxmlformats.org/markup-compatibility/2006">
              <mc:Choice xmlns:v="urn:schemas-microsoft-com:vml" Requires="v">
                <p:oleObj spid="_x0000_s11318" name="Worksheet" r:id="rId9" imgW="2674532" imgH="1623024" progId="Excel.Sheet.12">
                  <p:link updateAutomatic="1"/>
                </p:oleObj>
              </mc:Choice>
              <mc:Fallback>
                <p:oleObj name="Worksheet" r:id="rId9" imgW="2674532" imgH="1623024" progId="Excel.Sheet.12">
                  <p:link updateAutomatic="1"/>
                  <p:pic>
                    <p:nvPicPr>
                      <p:cNvPr id="0" name=""/>
                      <p:cNvPicPr/>
                      <p:nvPr/>
                    </p:nvPicPr>
                    <p:blipFill>
                      <a:blip r:embed="rId10"/>
                      <a:stretch>
                        <a:fillRect/>
                      </a:stretch>
                    </p:blipFill>
                    <p:spPr>
                      <a:xfrm>
                        <a:off x="6429551" y="3668758"/>
                        <a:ext cx="4525006" cy="2744544"/>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3434136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CA" smtClean="0"/>
              <a:t>(</a:t>
            </a:r>
            <a:fld id="{CAD11889-3418-4F98-86E1-5534921AC818}" type="slidenum">
              <a:rPr lang="en-CA" smtClean="0"/>
              <a:pPr/>
              <a:t>9</a:t>
            </a:fld>
            <a:r>
              <a:rPr lang="en-CA" smtClean="0"/>
              <a:t>)</a:t>
            </a:r>
            <a:endParaRPr lang="en-CA" dirty="0"/>
          </a:p>
        </p:txBody>
      </p:sp>
      <p:sp>
        <p:nvSpPr>
          <p:cNvPr id="19" name="Rectangle 18"/>
          <p:cNvSpPr/>
          <p:nvPr/>
        </p:nvSpPr>
        <p:spPr>
          <a:xfrm>
            <a:off x="0" y="1"/>
            <a:ext cx="12192000" cy="962024"/>
          </a:xfrm>
          <a:prstGeom prst="rect">
            <a:avLst/>
          </a:prstGeom>
          <a:solidFill>
            <a:srgbClr val="1F6CB5"/>
          </a:solidFill>
          <a:ln w="10795" cap="flat" cmpd="sng" algn="ctr">
            <a:noFill/>
            <a:prstDash val="solid"/>
          </a:ln>
          <a:effectLst/>
        </p:spPr>
        <p:txBody>
          <a:bodyPr rtlCol="0" anchor="ctr"/>
          <a:lstStyle/>
          <a:p>
            <a:pPr algn="ctr" eaLnBrk="0" fontAlgn="base" hangingPunct="0">
              <a:spcBef>
                <a:spcPct val="0"/>
              </a:spcBef>
              <a:spcAft>
                <a:spcPct val="0"/>
              </a:spcAft>
              <a:defRPr/>
            </a:pPr>
            <a:endParaRPr lang="en-US" sz="1350" kern="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grpSp>
        <p:nvGrpSpPr>
          <p:cNvPr id="20" name="Group 19"/>
          <p:cNvGrpSpPr/>
          <p:nvPr/>
        </p:nvGrpSpPr>
        <p:grpSpPr>
          <a:xfrm>
            <a:off x="9769757" y="85222"/>
            <a:ext cx="1687114" cy="352148"/>
            <a:chOff x="7307866" y="79389"/>
            <a:chExt cx="1799588" cy="375624"/>
          </a:xfrm>
        </p:grpSpPr>
        <p:sp>
          <p:nvSpPr>
            <p:cNvPr id="21" name="Oval 20"/>
            <p:cNvSpPr/>
            <p:nvPr/>
          </p:nvSpPr>
          <p:spPr>
            <a:xfrm>
              <a:off x="7307866" y="79389"/>
              <a:ext cx="370562" cy="370562"/>
            </a:xfrm>
            <a:prstGeom prst="ellipse">
              <a:avLst/>
            </a:prstGeom>
            <a:solidFill>
              <a:sysClr val="window" lastClr="FFFFFF"/>
            </a:solidFill>
            <a:ln w="10795" cap="flat" cmpd="sng" algn="ctr">
              <a:noFill/>
              <a:prstDash val="solid"/>
            </a:ln>
            <a:effectLst/>
          </p:spPr>
          <p:txBody>
            <a:bodyPr rtlCol="0" anchor="ctr"/>
            <a:lstStyle/>
            <a:p>
              <a:pPr algn="ctr" eaLnBrk="0" fontAlgn="base" hangingPunct="0">
                <a:spcBef>
                  <a:spcPct val="0"/>
                </a:spcBef>
                <a:spcAft>
                  <a:spcPct val="0"/>
                </a:spcAft>
                <a:defRPr/>
              </a:pPr>
              <a:endParaRPr lang="en-CA" sz="1688" kern="0">
                <a:solidFill>
                  <a:prstClr val="white"/>
                </a:solidFill>
                <a:latin typeface="Arial"/>
              </a:endParaRPr>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7866" y="81154"/>
              <a:ext cx="370562" cy="367033"/>
            </a:xfrm>
            <a:prstGeom prst="rect">
              <a:avLst/>
            </a:prstGeom>
          </p:spPr>
        </p:pic>
        <p:sp>
          <p:nvSpPr>
            <p:cNvPr id="23" name="TextBox 22"/>
            <p:cNvSpPr txBox="1"/>
            <p:nvPr/>
          </p:nvSpPr>
          <p:spPr>
            <a:xfrm>
              <a:off x="7678428" y="79389"/>
              <a:ext cx="1429026" cy="375624"/>
            </a:xfrm>
            <a:prstGeom prst="rect">
              <a:avLst/>
            </a:prstGeom>
            <a:noFill/>
          </p:spPr>
          <p:txBody>
            <a:bodyPr wrap="square" rtlCol="0">
              <a:spAutoFit/>
            </a:bodyPr>
            <a:lstStyle/>
            <a:p>
              <a:pPr eaLnBrk="0" fontAlgn="base" hangingPunct="0">
                <a:spcBef>
                  <a:spcPct val="0"/>
                </a:spcBef>
                <a:spcAft>
                  <a:spcPct val="0"/>
                </a:spcAft>
                <a:defRPr/>
              </a:pPr>
              <a:r>
                <a:rPr lang="en-US" sz="844" b="1" kern="0" dirty="0">
                  <a:solidFill>
                    <a:prstClr val="white"/>
                  </a:solidFill>
                  <a:latin typeface="Arial" panose="020B0604020202020204" pitchFamily="34" charset="0"/>
                  <a:ea typeface="Tahoma" panose="020B0604030504040204" pitchFamily="34" charset="0"/>
                  <a:cs typeface="Arial" panose="020B0604020202020204" pitchFamily="34" charset="0"/>
                </a:rPr>
                <a:t>Wealth Management</a:t>
              </a:r>
            </a:p>
            <a:p>
              <a:pPr eaLnBrk="0" fontAlgn="base" hangingPunct="0">
                <a:spcBef>
                  <a:spcPct val="0"/>
                </a:spcBef>
                <a:spcAft>
                  <a:spcPct val="0"/>
                </a:spcAft>
                <a:defRPr/>
              </a:pPr>
              <a:r>
                <a:rPr lang="en-US" sz="844" kern="0" dirty="0">
                  <a:solidFill>
                    <a:prstClr val="white"/>
                  </a:solidFill>
                  <a:latin typeface="Arial" panose="020B0604020202020204" pitchFamily="34" charset="0"/>
                  <a:ea typeface="Tahoma" panose="020B0604030504040204" pitchFamily="34" charset="0"/>
                  <a:cs typeface="Arial" panose="020B0604020202020204" pitchFamily="34" charset="0"/>
                </a:rPr>
                <a:t>Technology &amp; Solutions</a:t>
              </a:r>
              <a:endParaRPr lang="en-CA" sz="844" kern="0" dirty="0">
                <a:solidFill>
                  <a:prstClr val="white"/>
                </a:solidFill>
                <a:latin typeface="Arial" panose="020B0604020202020204" pitchFamily="34" charset="0"/>
                <a:ea typeface="Tahoma" panose="020B0604030504040204" pitchFamily="34" charset="0"/>
                <a:cs typeface="Arial" panose="020B0604020202020204" pitchFamily="34" charset="0"/>
              </a:endParaRPr>
            </a:p>
          </p:txBody>
        </p:sp>
      </p:grpSp>
      <p:sp>
        <p:nvSpPr>
          <p:cNvPr id="24" name="Title 1"/>
          <p:cNvSpPr txBox="1">
            <a:spLocks/>
          </p:cNvSpPr>
          <p:nvPr/>
        </p:nvSpPr>
        <p:spPr>
          <a:xfrm>
            <a:off x="13065" y="258923"/>
            <a:ext cx="8416980" cy="370600"/>
          </a:xfrm>
          <a:prstGeom prst="rect">
            <a:avLst/>
          </a:prstGeom>
        </p:spPr>
        <p:txBody>
          <a:bodyPr vert="horz" lIns="85725" tIns="42863" rIns="85725" bIns="42863"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base">
              <a:spcAft>
                <a:spcPct val="0"/>
              </a:spcAft>
            </a:pPr>
            <a:r>
              <a:rPr lang="en-US" sz="2625" b="1" dirty="0" smtClean="0">
                <a:solidFill>
                  <a:prstClr val="white"/>
                </a:solidFill>
                <a:latin typeface="Tahoma" panose="020B0604030504040204" pitchFamily="34" charset="0"/>
                <a:ea typeface="Tahoma" panose="020B0604030504040204" pitchFamily="34" charset="0"/>
                <a:cs typeface="Tahoma" panose="020B0604030504040204" pitchFamily="34" charset="0"/>
              </a:rPr>
              <a:t>I&amp;T Collaboration - WMTS &amp; DNA</a:t>
            </a:r>
            <a:endParaRPr lang="en-US" sz="2625"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pic>
        <p:nvPicPr>
          <p:cNvPr id="11" name="Picture 10"/>
          <p:cNvPicPr>
            <a:picLocks noChangeAspect="1"/>
          </p:cNvPicPr>
          <p:nvPr/>
        </p:nvPicPr>
        <p:blipFill>
          <a:blip r:embed="rId5"/>
          <a:stretch>
            <a:fillRect/>
          </a:stretch>
        </p:blipFill>
        <p:spPr>
          <a:xfrm>
            <a:off x="1" y="962026"/>
            <a:ext cx="6456143" cy="5895974"/>
          </a:xfrm>
          <a:prstGeom prst="rect">
            <a:avLst/>
          </a:prstGeom>
          <a:effectLst>
            <a:outerShdw blurRad="50800" dist="50800" dir="5400000" algn="ctr" rotWithShape="0">
              <a:srgbClr val="000000">
                <a:alpha val="28000"/>
              </a:srgbClr>
            </a:outerShdw>
          </a:effectLst>
        </p:spPr>
      </p:pic>
      <p:sp>
        <p:nvSpPr>
          <p:cNvPr id="13" name="TextBox 12"/>
          <p:cNvSpPr txBox="1"/>
          <p:nvPr/>
        </p:nvSpPr>
        <p:spPr>
          <a:xfrm>
            <a:off x="6562912" y="1081831"/>
            <a:ext cx="5023564" cy="2154436"/>
          </a:xfrm>
          <a:prstGeom prst="rect">
            <a:avLst/>
          </a:prstGeom>
          <a:noFill/>
        </p:spPr>
        <p:txBody>
          <a:bodyPr wrap="square" rtlCol="0">
            <a:spAutoFit/>
          </a:bodyPr>
          <a:lstStyle/>
          <a:p>
            <a:r>
              <a:rPr lang="en-US" b="1" dirty="0" smtClean="0"/>
              <a:t>Preliminary Analysis underway to see if there are areas between the 2 groups that can leveraged.</a:t>
            </a:r>
          </a:p>
          <a:p>
            <a:pPr marL="285750" indent="-285750">
              <a:buFontTx/>
              <a:buChar char="-"/>
            </a:pPr>
            <a:r>
              <a:rPr lang="en-US" sz="1400" dirty="0" smtClean="0"/>
              <a:t>Resources with  Kafka, Java, &amp; potentially Spark skillsets could be used on the following WM Initiatives producing  ~$2mm in Savings</a:t>
            </a:r>
          </a:p>
          <a:p>
            <a:pPr marL="742950" lvl="1" indent="-285750">
              <a:buFontTx/>
              <a:buChar char="-"/>
            </a:pPr>
            <a:r>
              <a:rPr lang="en-US" sz="1400" dirty="0" smtClean="0"/>
              <a:t>Glass</a:t>
            </a:r>
          </a:p>
          <a:p>
            <a:pPr marL="742950" lvl="1" indent="-285750">
              <a:buFontTx/>
              <a:buChar char="-"/>
            </a:pPr>
            <a:r>
              <a:rPr lang="en-US" sz="1400" dirty="0" smtClean="0"/>
              <a:t>COB</a:t>
            </a:r>
          </a:p>
          <a:p>
            <a:pPr marL="742950" lvl="1" indent="-285750">
              <a:buFontTx/>
              <a:buChar char="-"/>
            </a:pPr>
            <a:r>
              <a:rPr lang="en-US" sz="1400" dirty="0" err="1" smtClean="0"/>
              <a:t>myDiscovery</a:t>
            </a:r>
            <a:endParaRPr lang="en-US" sz="1400" dirty="0" smtClean="0"/>
          </a:p>
          <a:p>
            <a:pPr marL="742950" lvl="1" indent="-285750">
              <a:buFontTx/>
              <a:buChar char="-"/>
            </a:pPr>
            <a:r>
              <a:rPr lang="en-US" sz="1400" dirty="0" err="1" smtClean="0"/>
              <a:t>myGPS</a:t>
            </a:r>
            <a:endParaRPr lang="en-US" sz="1400" dirty="0"/>
          </a:p>
        </p:txBody>
      </p:sp>
      <p:pic>
        <p:nvPicPr>
          <p:cNvPr id="17" name="Picture 16"/>
          <p:cNvPicPr>
            <a:picLocks noChangeAspect="1"/>
          </p:cNvPicPr>
          <p:nvPr/>
        </p:nvPicPr>
        <p:blipFill>
          <a:blip r:embed="rId6"/>
          <a:stretch>
            <a:fillRect/>
          </a:stretch>
        </p:blipFill>
        <p:spPr>
          <a:xfrm>
            <a:off x="8391303" y="2189499"/>
            <a:ext cx="3674529" cy="2076450"/>
          </a:xfrm>
          <a:prstGeom prst="rect">
            <a:avLst/>
          </a:prstGeom>
        </p:spPr>
      </p:pic>
      <p:sp>
        <p:nvSpPr>
          <p:cNvPr id="26" name="TextBox 3"/>
          <p:cNvSpPr txBox="1"/>
          <p:nvPr/>
        </p:nvSpPr>
        <p:spPr>
          <a:xfrm>
            <a:off x="6610506" y="4585482"/>
            <a:ext cx="5427132" cy="1815882"/>
          </a:xfrm>
          <a:prstGeom prst="rect">
            <a:avLst/>
          </a:prstGeom>
          <a:noFill/>
          <a:ln w="19050">
            <a:solidFill>
              <a:schemeClr val="tx1"/>
            </a:solid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u="sng" dirty="0"/>
              <a:t>Next Steps: </a:t>
            </a:r>
          </a:p>
          <a:p>
            <a:pPr marL="171450" indent="-171450">
              <a:buFont typeface="Wingdings" panose="05000000000000000000" pitchFamily="2" charset="2"/>
              <a:buChar char="Ø"/>
            </a:pPr>
            <a:r>
              <a:rPr lang="en-US" sz="1200" dirty="0" smtClean="0"/>
              <a:t>1. WMTS Data Team to meet with Neil (DNA) about </a:t>
            </a:r>
            <a:r>
              <a:rPr lang="en-US" sz="1200" dirty="0"/>
              <a:t>leveraging </a:t>
            </a:r>
            <a:r>
              <a:rPr lang="en-US" sz="1200" dirty="0" smtClean="0"/>
              <a:t>skillsets.</a:t>
            </a:r>
            <a:endParaRPr lang="en-US" sz="1200" dirty="0"/>
          </a:p>
          <a:p>
            <a:pPr marL="628650" lvl="1" indent="-171450">
              <a:buFont typeface="Courier New" panose="02070309020205020404" pitchFamily="49" charset="0"/>
              <a:buChar char="o"/>
            </a:pPr>
            <a:r>
              <a:rPr lang="en-US" sz="1200" dirty="0" smtClean="0"/>
              <a:t>Do </a:t>
            </a:r>
            <a:r>
              <a:rPr lang="en-US" sz="1200" dirty="0"/>
              <a:t>they exist? </a:t>
            </a:r>
          </a:p>
          <a:p>
            <a:pPr marL="628650" lvl="1" indent="-171450">
              <a:buFont typeface="Courier New" panose="02070309020205020404" pitchFamily="49" charset="0"/>
              <a:buChar char="o"/>
            </a:pPr>
            <a:r>
              <a:rPr lang="en-US" sz="1200" dirty="0" smtClean="0"/>
              <a:t>Do </a:t>
            </a:r>
            <a:r>
              <a:rPr lang="en-US" sz="1200" dirty="0"/>
              <a:t>they have capacity?</a:t>
            </a:r>
          </a:p>
          <a:p>
            <a:pPr marL="628650" lvl="1" indent="-171450">
              <a:buFont typeface="Courier New" panose="02070309020205020404" pitchFamily="49" charset="0"/>
              <a:buChar char="o"/>
            </a:pPr>
            <a:r>
              <a:rPr lang="en-US" sz="1200" dirty="0" smtClean="0"/>
              <a:t>If </a:t>
            </a:r>
            <a:r>
              <a:rPr lang="en-US" sz="1200" dirty="0"/>
              <a:t>so, when? </a:t>
            </a:r>
          </a:p>
          <a:p>
            <a:pPr marL="628650" lvl="1" indent="-171450">
              <a:buFont typeface="Courier New" panose="02070309020205020404" pitchFamily="49" charset="0"/>
              <a:buChar char="o"/>
            </a:pPr>
            <a:r>
              <a:rPr lang="en-US" sz="1200" dirty="0" smtClean="0"/>
              <a:t>How </a:t>
            </a:r>
            <a:r>
              <a:rPr lang="en-US" sz="1200" dirty="0"/>
              <a:t>does this fit into our </a:t>
            </a:r>
            <a:r>
              <a:rPr lang="en-US" sz="1200" dirty="0" smtClean="0"/>
              <a:t>Demand and Timelines? </a:t>
            </a:r>
            <a:endParaRPr lang="en-US" sz="1200" dirty="0"/>
          </a:p>
          <a:p>
            <a:endParaRPr lang="en-US" sz="1200" dirty="0"/>
          </a:p>
          <a:p>
            <a:pPr marL="171450" indent="-171450">
              <a:buFont typeface="Wingdings" panose="05000000000000000000" pitchFamily="2" charset="2"/>
              <a:buChar char="Ø"/>
            </a:pPr>
            <a:r>
              <a:rPr lang="en-US" sz="1200" dirty="0" smtClean="0"/>
              <a:t>2. Opposite question - Ask </a:t>
            </a:r>
            <a:r>
              <a:rPr lang="en-US" sz="1200" dirty="0"/>
              <a:t>Neil </a:t>
            </a:r>
            <a:r>
              <a:rPr lang="en-US" sz="1200" dirty="0" smtClean="0"/>
              <a:t>about leveraging existing resources from </a:t>
            </a:r>
            <a:r>
              <a:rPr lang="en-US" sz="1200" dirty="0"/>
              <a:t>the WMTS Data </a:t>
            </a:r>
            <a:r>
              <a:rPr lang="en-US" sz="1200" dirty="0" smtClean="0"/>
              <a:t>Team to assist with DNA current demand</a:t>
            </a:r>
            <a:endParaRPr lang="en-US" sz="1200" dirty="0"/>
          </a:p>
        </p:txBody>
      </p:sp>
    </p:spTree>
    <p:custDataLst>
      <p:tags r:id="rId1"/>
    </p:custDataLst>
    <p:extLst>
      <p:ext uri="{BB962C8B-B14F-4D97-AF65-F5344CB8AC3E}">
        <p14:creationId xmlns:p14="http://schemas.microsoft.com/office/powerpoint/2010/main" val="3562755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CONTAIN_GUIDS" val="TRUE"/>
</p:tagLst>
</file>

<file path=ppt/tags/tag10.xml><?xml version="1.0" encoding="utf-8"?>
<p:tagLst xmlns:a="http://schemas.openxmlformats.org/drawingml/2006/main" xmlns:r="http://schemas.openxmlformats.org/officeDocument/2006/relationships" xmlns:p="http://schemas.openxmlformats.org/presentationml/2006/main">
  <p:tag name="OFFISYNC_SLIDE_GUID" val="8d2276a2-d012-4b6a-9433-e4b670de358c"/>
</p:tagLst>
</file>

<file path=ppt/tags/tag11.xml><?xml version="1.0" encoding="utf-8"?>
<p:tagLst xmlns:a="http://schemas.openxmlformats.org/drawingml/2006/main" xmlns:r="http://schemas.openxmlformats.org/officeDocument/2006/relationships" xmlns:p="http://schemas.openxmlformats.org/presentationml/2006/main">
  <p:tag name="OFFISYNC_SLIDE_GUID" val="a7c41a01-a71f-4a94-901a-fc3fb9c09419"/>
</p:tagLst>
</file>

<file path=ppt/tags/tag12.xml><?xml version="1.0" encoding="utf-8"?>
<p:tagLst xmlns:a="http://schemas.openxmlformats.org/drawingml/2006/main" xmlns:r="http://schemas.openxmlformats.org/officeDocument/2006/relationships" xmlns:p="http://schemas.openxmlformats.org/presentationml/2006/main">
  <p:tag name="OFFISYNC_SLIDE_GUID" val="b8528fac-ce85-42dd-bad3-0737fbd2594a"/>
</p:tagLst>
</file>

<file path=ppt/tags/tag13.xml><?xml version="1.0" encoding="utf-8"?>
<p:tagLst xmlns:a="http://schemas.openxmlformats.org/drawingml/2006/main" xmlns:r="http://schemas.openxmlformats.org/officeDocument/2006/relationships" xmlns:p="http://schemas.openxmlformats.org/presentationml/2006/main">
  <p:tag name="OFFISYNC_SLIDE_GUID" val="b8528fac-ce85-42dd-bad3-0737fbd2594a"/>
</p:tagLst>
</file>

<file path=ppt/tags/tag14.xml><?xml version="1.0" encoding="utf-8"?>
<p:tagLst xmlns:a="http://schemas.openxmlformats.org/drawingml/2006/main" xmlns:r="http://schemas.openxmlformats.org/officeDocument/2006/relationships" xmlns:p="http://schemas.openxmlformats.org/presentationml/2006/main">
  <p:tag name="OFFISYNC_SLIDE_GUID" val="ef7f0ac3-cf88-429f-9cf6-3c2c1339d0b4"/>
</p:tagLst>
</file>

<file path=ppt/tags/tag15.xml><?xml version="1.0" encoding="utf-8"?>
<p:tagLst xmlns:a="http://schemas.openxmlformats.org/drawingml/2006/main" xmlns:r="http://schemas.openxmlformats.org/officeDocument/2006/relationships" xmlns:p="http://schemas.openxmlformats.org/presentationml/2006/main">
  <p:tag name="OFFISYNC_SLIDE_GUID" val="5c360afc-fc26-49b8-b24f-d2e0adafd796"/>
</p:tagLst>
</file>

<file path=ppt/tags/tag16.xml><?xml version="1.0" encoding="utf-8"?>
<p:tagLst xmlns:a="http://schemas.openxmlformats.org/drawingml/2006/main" xmlns:r="http://schemas.openxmlformats.org/officeDocument/2006/relationships" xmlns:p="http://schemas.openxmlformats.org/presentationml/2006/main">
  <p:tag name="OFFISYNC_SLIDE_GUID" val="3274e796-eeae-46ef-885e-f53e24247155"/>
</p:tagLst>
</file>

<file path=ppt/tags/tag17.xml><?xml version="1.0" encoding="utf-8"?>
<p:tagLst xmlns:a="http://schemas.openxmlformats.org/drawingml/2006/main" xmlns:r="http://schemas.openxmlformats.org/officeDocument/2006/relationships" xmlns:p="http://schemas.openxmlformats.org/presentationml/2006/main">
  <p:tag name="OFFISYNC_SLIDE_GUID" val="214b3a66-517c-4e1b-b153-d7b63d7eb419"/>
</p:tagLst>
</file>

<file path=ppt/tags/tag18.xml><?xml version="1.0" encoding="utf-8"?>
<p:tagLst xmlns:a="http://schemas.openxmlformats.org/drawingml/2006/main" xmlns:r="http://schemas.openxmlformats.org/officeDocument/2006/relationships" xmlns:p="http://schemas.openxmlformats.org/presentationml/2006/main">
  <p:tag name="OFFISYNC_SLIDE_GUID" val="85a9fb8b-87c3-4987-8d58-c1e071a29335"/>
</p:tagLst>
</file>

<file path=ppt/tags/tag19.xml><?xml version="1.0" encoding="utf-8"?>
<p:tagLst xmlns:a="http://schemas.openxmlformats.org/drawingml/2006/main" xmlns:r="http://schemas.openxmlformats.org/officeDocument/2006/relationships" xmlns:p="http://schemas.openxmlformats.org/presentationml/2006/main">
  <p:tag name="OFFISYNC_SLIDE_GUID" val="d9ba2d88-8680-44bf-9e40-a2ff1ba77759"/>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OFFISYNC_SLIDE_GUID" val="34c89fb6-92fa-4af3-bc1c-17b97ad0a26a"/>
</p:tagLst>
</file>

<file path=ppt/tags/tag21.xml><?xml version="1.0" encoding="utf-8"?>
<p:tagLst xmlns:a="http://schemas.openxmlformats.org/drawingml/2006/main" xmlns:r="http://schemas.openxmlformats.org/officeDocument/2006/relationships" xmlns:p="http://schemas.openxmlformats.org/presentationml/2006/main">
  <p:tag name="OFFISYNC_SLIDE_GUID" val="89dca94f-76f8-44d0-8314-cb25d2aeb6ee"/>
</p:tagLst>
</file>

<file path=ppt/tags/tag22.xml><?xml version="1.0" encoding="utf-8"?>
<p:tagLst xmlns:a="http://schemas.openxmlformats.org/drawingml/2006/main" xmlns:r="http://schemas.openxmlformats.org/officeDocument/2006/relationships" xmlns:p="http://schemas.openxmlformats.org/presentationml/2006/main">
  <p:tag name="OFFISYNC_SLIDE_GUID" val="534abd07-f115-4815-945f-8bd489a46906"/>
</p:tagLst>
</file>

<file path=ppt/tags/tag23.xml><?xml version="1.0" encoding="utf-8"?>
<p:tagLst xmlns:a="http://schemas.openxmlformats.org/drawingml/2006/main" xmlns:r="http://schemas.openxmlformats.org/officeDocument/2006/relationships" xmlns:p="http://schemas.openxmlformats.org/presentationml/2006/main">
  <p:tag name="OFFISYNC_SLIDE_GUID" val="7e228656-593b-413e-9c2c-547360492a77"/>
</p:tagLst>
</file>

<file path=ppt/tags/tag24.xml><?xml version="1.0" encoding="utf-8"?>
<p:tagLst xmlns:a="http://schemas.openxmlformats.org/drawingml/2006/main" xmlns:r="http://schemas.openxmlformats.org/officeDocument/2006/relationships" xmlns:p="http://schemas.openxmlformats.org/presentationml/2006/main">
  <p:tag name="OFFISYNC_SLIDE_GUID" val="2885ffaf-7c14-4628-bfca-2d680dc8ab19"/>
</p:tagLst>
</file>

<file path=ppt/tags/tag25.xml><?xml version="1.0" encoding="utf-8"?>
<p:tagLst xmlns:a="http://schemas.openxmlformats.org/drawingml/2006/main" xmlns:r="http://schemas.openxmlformats.org/officeDocument/2006/relationships" xmlns:p="http://schemas.openxmlformats.org/presentationml/2006/main">
  <p:tag name="OFFISYNC_SLIDE_GUID" val="4ad29007-399c-4a5f-864a-af9bd63c7956"/>
</p:tagLst>
</file>

<file path=ppt/tags/tag26.xml><?xml version="1.0" encoding="utf-8"?>
<p:tagLst xmlns:a="http://schemas.openxmlformats.org/drawingml/2006/main" xmlns:r="http://schemas.openxmlformats.org/officeDocument/2006/relationships" xmlns:p="http://schemas.openxmlformats.org/presentationml/2006/main">
  <p:tag name="OFFISYNC_SLIDE_GUID" val="e05b4a9b-9e69-42c7-8aa4-354840be3322"/>
</p:tagLst>
</file>

<file path=ppt/tags/tag27.xml><?xml version="1.0" encoding="utf-8"?>
<p:tagLst xmlns:a="http://schemas.openxmlformats.org/drawingml/2006/main" xmlns:r="http://schemas.openxmlformats.org/officeDocument/2006/relationships" xmlns:p="http://schemas.openxmlformats.org/presentationml/2006/main">
  <p:tag name="OFFISYNC_SLIDE_GUID" val="7b9d1b2a-c8dc-4e04-b27b-ab3d6679cafb"/>
</p:tagLst>
</file>

<file path=ppt/tags/tag28.xml><?xml version="1.0" encoding="utf-8"?>
<p:tagLst xmlns:a="http://schemas.openxmlformats.org/drawingml/2006/main" xmlns:r="http://schemas.openxmlformats.org/officeDocument/2006/relationships" xmlns:p="http://schemas.openxmlformats.org/presentationml/2006/main">
  <p:tag name="OFFISYNC_SLIDE_GUID" val="99f3e00c-9e86-4ea7-93d8-fd6059dc5b4e"/>
</p:tagLst>
</file>

<file path=ppt/tags/tag29.xml><?xml version="1.0" encoding="utf-8"?>
<p:tagLst xmlns:a="http://schemas.openxmlformats.org/drawingml/2006/main" xmlns:r="http://schemas.openxmlformats.org/officeDocument/2006/relationships" xmlns:p="http://schemas.openxmlformats.org/presentationml/2006/main">
  <p:tag name="OFFISYNC_SLIDE_GUID" val="1350379d-4b92-49c0-bcf0-8ac90837c039"/>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OFFISYNC_SLIDE_GUID" val="c124a86a-9a22-43cd-b24b-28fc6bc6e061"/>
</p:tagLst>
</file>

<file path=ppt/tags/tag31.xml><?xml version="1.0" encoding="utf-8"?>
<p:tagLst xmlns:a="http://schemas.openxmlformats.org/drawingml/2006/main" xmlns:r="http://schemas.openxmlformats.org/officeDocument/2006/relationships" xmlns:p="http://schemas.openxmlformats.org/presentationml/2006/main">
  <p:tag name="OFFISYNC_SLIDE_GUID" val="68a3f09b-24bf-42ba-ade2-7cd22b333cbe"/>
</p:tagLst>
</file>

<file path=ppt/tags/tag32.xml><?xml version="1.0" encoding="utf-8"?>
<p:tagLst xmlns:a="http://schemas.openxmlformats.org/drawingml/2006/main" xmlns:r="http://schemas.openxmlformats.org/officeDocument/2006/relationships" xmlns:p="http://schemas.openxmlformats.org/presentationml/2006/main">
  <p:tag name="OFFISYNC_SLIDE_GUID" val="87611e99-cff5-4183-ad1c-919ba662c7c9"/>
</p:tagLst>
</file>

<file path=ppt/tags/tag33.xml><?xml version="1.0" encoding="utf-8"?>
<p:tagLst xmlns:a="http://schemas.openxmlformats.org/drawingml/2006/main" xmlns:r="http://schemas.openxmlformats.org/officeDocument/2006/relationships" xmlns:p="http://schemas.openxmlformats.org/presentationml/2006/main">
  <p:tag name="OFFISYNC_SLIDE_GUID" val="03d523ec-7956-4f3d-aa2a-72bf8a25df85"/>
</p:tagLst>
</file>

<file path=ppt/tags/tag34.xml><?xml version="1.0" encoding="utf-8"?>
<p:tagLst xmlns:a="http://schemas.openxmlformats.org/drawingml/2006/main" xmlns:r="http://schemas.openxmlformats.org/officeDocument/2006/relationships" xmlns:p="http://schemas.openxmlformats.org/presentationml/2006/main">
  <p:tag name="OFFISYNC_SLIDE_GUID" val="86b559b2-f368-4cb3-84c2-c96af9f41580"/>
</p:tagLst>
</file>

<file path=ppt/tags/tag35.xml><?xml version="1.0" encoding="utf-8"?>
<p:tagLst xmlns:a="http://schemas.openxmlformats.org/drawingml/2006/main" xmlns:r="http://schemas.openxmlformats.org/officeDocument/2006/relationships" xmlns:p="http://schemas.openxmlformats.org/presentationml/2006/main">
  <p:tag name="OFFISYNC_SLIDE_GUID" val="6cc30cad-6e35-4f0f-ba3e-673f4e6c6b23"/>
</p:tagLst>
</file>

<file path=ppt/tags/tag36.xml><?xml version="1.0" encoding="utf-8"?>
<p:tagLst xmlns:a="http://schemas.openxmlformats.org/drawingml/2006/main" xmlns:r="http://schemas.openxmlformats.org/officeDocument/2006/relationships" xmlns:p="http://schemas.openxmlformats.org/presentationml/2006/main">
  <p:tag name="OFFISYNC_SLIDE_GUID" val="743a0a93-7053-4817-af02-3f4747ea692f"/>
</p:tagLst>
</file>

<file path=ppt/tags/tag37.xml><?xml version="1.0" encoding="utf-8"?>
<p:tagLst xmlns:a="http://schemas.openxmlformats.org/drawingml/2006/main" xmlns:r="http://schemas.openxmlformats.org/officeDocument/2006/relationships" xmlns:p="http://schemas.openxmlformats.org/presentationml/2006/main">
  <p:tag name="OFFISYNC_SLIDE_GUID" val="192f8dfb-1d05-4acd-866a-1783b08b7bb9"/>
</p:tagLst>
</file>

<file path=ppt/tags/tag38.xml><?xml version="1.0" encoding="utf-8"?>
<p:tagLst xmlns:a="http://schemas.openxmlformats.org/drawingml/2006/main" xmlns:r="http://schemas.openxmlformats.org/officeDocument/2006/relationships" xmlns:p="http://schemas.openxmlformats.org/presentationml/2006/main">
  <p:tag name="OFFISYNC_SLIDE_GUID" val="27ac8304-30ae-43dc-b07a-faf02c17811b"/>
</p:tagLst>
</file>

<file path=ppt/tags/tag39.xml><?xml version="1.0" encoding="utf-8"?>
<p:tagLst xmlns:a="http://schemas.openxmlformats.org/drawingml/2006/main" xmlns:r="http://schemas.openxmlformats.org/officeDocument/2006/relationships" xmlns:p="http://schemas.openxmlformats.org/presentationml/2006/main">
  <p:tag name="OFFISYNC_SLIDE_GUID" val="01ac5e25-91a0-4b65-8ccb-115dca21a902"/>
</p:tagLst>
</file>

<file path=ppt/tags/tag4.xml><?xml version="1.0" encoding="utf-8"?>
<p:tagLst xmlns:a="http://schemas.openxmlformats.org/drawingml/2006/main" xmlns:r="http://schemas.openxmlformats.org/officeDocument/2006/relationships" xmlns:p="http://schemas.openxmlformats.org/presentationml/2006/main">
  <p:tag name="MMCOA_EXTENDEDFILLCOLOUR" val=""/>
  <p:tag name="MMCOA_SMARTSHAPE" val="Y"/>
  <p:tag name="MMCOA_FONTSIZE_L" val="7"/>
  <p:tag name="MMCOA_FONTSIZE_M" val="7"/>
  <p:tag name="MMCOA_FONTSIZE_S" val="7"/>
  <p:tag name="MMCOA_FONTSIZE_T" val="7"/>
  <p:tag name="MMCOA_POSITION_L" val="37.625;514.5;8;228.125"/>
  <p:tag name="MMCOA_POSITION_M" val="37.625;514.5;8;228.125"/>
  <p:tag name="MMCOA_POSITION_S" val="37.625;514.5;8;228.125"/>
  <p:tag name="MMCOA_POSITION_T" val="37.625;514.5;8;228.125"/>
  <p:tag name="MMCOA_HIDEONCOLOUR" val="N"/>
  <p:tag name="MMCOA_HIDEONWHITE" val="N"/>
  <p:tag name="MMCOA_HIDEONBALLROOM" val="N"/>
  <p:tag name="MMCOA_HIDEONCLASSIC" val="Y"/>
  <p:tag name="MMCOA_HIDEONTEXT" val="Y"/>
  <p:tag name="MMCOA_HIDEONECO" val="Y"/>
</p:tagLst>
</file>

<file path=ppt/tags/tag40.xml><?xml version="1.0" encoding="utf-8"?>
<p:tagLst xmlns:a="http://schemas.openxmlformats.org/drawingml/2006/main" xmlns:r="http://schemas.openxmlformats.org/officeDocument/2006/relationships" xmlns:p="http://schemas.openxmlformats.org/presentationml/2006/main">
  <p:tag name="OFFISYNC_SLIDE_GUID" val="54ceefb1-0c6d-4308-a83e-af2258debd35"/>
</p:tagLst>
</file>

<file path=ppt/tags/tag41.xml><?xml version="1.0" encoding="utf-8"?>
<p:tagLst xmlns:a="http://schemas.openxmlformats.org/drawingml/2006/main" xmlns:r="http://schemas.openxmlformats.org/officeDocument/2006/relationships" xmlns:p="http://schemas.openxmlformats.org/presentationml/2006/main">
  <p:tag name="OFFISYNC_SLIDE_GUID" val="3ba89e95-d196-4a5b-a25e-5d587b25a597"/>
</p:tagLst>
</file>

<file path=ppt/tags/tag42.xml><?xml version="1.0" encoding="utf-8"?>
<p:tagLst xmlns:a="http://schemas.openxmlformats.org/drawingml/2006/main" xmlns:r="http://schemas.openxmlformats.org/officeDocument/2006/relationships" xmlns:p="http://schemas.openxmlformats.org/presentationml/2006/main">
  <p:tag name="OFFISYNC_SLIDE_GUID" val="732758df-26f6-49eb-a96d-0f6462b92004"/>
</p:tagLst>
</file>

<file path=ppt/tags/tag43.xml><?xml version="1.0" encoding="utf-8"?>
<p:tagLst xmlns:a="http://schemas.openxmlformats.org/drawingml/2006/main" xmlns:r="http://schemas.openxmlformats.org/officeDocument/2006/relationships" xmlns:p="http://schemas.openxmlformats.org/presentationml/2006/main">
  <p:tag name="OFFISYNC_SLIDE_GUID" val="ab9806ee-2d80-47f1-8134-123fd472396d"/>
</p:tagLst>
</file>

<file path=ppt/tags/tag44.xml><?xml version="1.0" encoding="utf-8"?>
<p:tagLst xmlns:a="http://schemas.openxmlformats.org/drawingml/2006/main" xmlns:r="http://schemas.openxmlformats.org/officeDocument/2006/relationships" xmlns:p="http://schemas.openxmlformats.org/presentationml/2006/main">
  <p:tag name="OFFISYNC_SLIDE_GUID" val="24731bcd-3d9d-45d2-84e2-538dbfe587bc"/>
</p:tagLst>
</file>

<file path=ppt/tags/tag45.xml><?xml version="1.0" encoding="utf-8"?>
<p:tagLst xmlns:a="http://schemas.openxmlformats.org/drawingml/2006/main" xmlns:r="http://schemas.openxmlformats.org/officeDocument/2006/relationships" xmlns:p="http://schemas.openxmlformats.org/presentationml/2006/main">
  <p:tag name="OFFISYNC_SLIDE_GUID" val="16dddaac-c282-4a1b-a673-4a9d7422bba1"/>
</p:tagLst>
</file>

<file path=ppt/tags/tag46.xml><?xml version="1.0" encoding="utf-8"?>
<p:tagLst xmlns:a="http://schemas.openxmlformats.org/drawingml/2006/main" xmlns:r="http://schemas.openxmlformats.org/officeDocument/2006/relationships" xmlns:p="http://schemas.openxmlformats.org/presentationml/2006/main">
  <p:tag name="OFFISYNC_SLIDE_GUID" val="36521508-5857-4dca-bf86-ee630ec4e197"/>
</p:tagLst>
</file>

<file path=ppt/tags/tag47.xml><?xml version="1.0" encoding="utf-8"?>
<p:tagLst xmlns:a="http://schemas.openxmlformats.org/drawingml/2006/main" xmlns:r="http://schemas.openxmlformats.org/officeDocument/2006/relationships" xmlns:p="http://schemas.openxmlformats.org/presentationml/2006/main">
  <p:tag name="OFFISYNC_SLIDE_GUID" val="4f2f9bcf-739c-40f8-a214-fce0208382d7"/>
</p:tagLst>
</file>

<file path=ppt/tags/tag48.xml><?xml version="1.0" encoding="utf-8"?>
<p:tagLst xmlns:a="http://schemas.openxmlformats.org/drawingml/2006/main" xmlns:r="http://schemas.openxmlformats.org/officeDocument/2006/relationships" xmlns:p="http://schemas.openxmlformats.org/presentationml/2006/main">
  <p:tag name="OFFISYNC_SLIDE_GUID" val="849ef981-d941-4b9e-8df9-baf21e59f763"/>
</p:tagLst>
</file>

<file path=ppt/tags/tag49.xml><?xml version="1.0" encoding="utf-8"?>
<p:tagLst xmlns:a="http://schemas.openxmlformats.org/drawingml/2006/main" xmlns:r="http://schemas.openxmlformats.org/officeDocument/2006/relationships" xmlns:p="http://schemas.openxmlformats.org/presentationml/2006/main">
  <p:tag name="OFFISYNC_SLIDE_GUID" val="47da2979-fea7-4a4b-8717-16811d24c1d6"/>
</p:tagLst>
</file>

<file path=ppt/tags/tag5.xml><?xml version="1.0" encoding="utf-8"?>
<p:tagLst xmlns:a="http://schemas.openxmlformats.org/drawingml/2006/main" xmlns:r="http://schemas.openxmlformats.org/officeDocument/2006/relationships" xmlns:p="http://schemas.openxmlformats.org/presentationml/2006/main">
  <p:tag name="OFFISYNC_SLIDE_GUID" val="ef9dfa0d-066c-45d3-880b-fef43c9f159c"/>
</p:tagLst>
</file>

<file path=ppt/tags/tag50.xml><?xml version="1.0" encoding="utf-8"?>
<p:tagLst xmlns:a="http://schemas.openxmlformats.org/drawingml/2006/main" xmlns:r="http://schemas.openxmlformats.org/officeDocument/2006/relationships" xmlns:p="http://schemas.openxmlformats.org/presentationml/2006/main">
  <p:tag name="OFFISYNC_SLIDE_GUID" val="d04ef791-46e7-4f9b-8956-a0049a77ca12"/>
</p:tagLst>
</file>

<file path=ppt/tags/tag51.xml><?xml version="1.0" encoding="utf-8"?>
<p:tagLst xmlns:a="http://schemas.openxmlformats.org/drawingml/2006/main" xmlns:r="http://schemas.openxmlformats.org/officeDocument/2006/relationships" xmlns:p="http://schemas.openxmlformats.org/presentationml/2006/main">
  <p:tag name="OFFISYNC_SLIDE_GUID" val="05d2db4a-3cdf-4a16-a182-34286c7fc8d0"/>
</p:tagLst>
</file>

<file path=ppt/tags/tag52.xml><?xml version="1.0" encoding="utf-8"?>
<p:tagLst xmlns:a="http://schemas.openxmlformats.org/drawingml/2006/main" xmlns:r="http://schemas.openxmlformats.org/officeDocument/2006/relationships" xmlns:p="http://schemas.openxmlformats.org/presentationml/2006/main">
  <p:tag name="OFFISYNC_SLIDE_GUID" val="429d2a8f-87df-48a4-b204-602398eb0e8b"/>
</p:tagLst>
</file>

<file path=ppt/tags/tag53.xml><?xml version="1.0" encoding="utf-8"?>
<p:tagLst xmlns:a="http://schemas.openxmlformats.org/drawingml/2006/main" xmlns:r="http://schemas.openxmlformats.org/officeDocument/2006/relationships" xmlns:p="http://schemas.openxmlformats.org/presentationml/2006/main">
  <p:tag name="OFFISYNC_SLIDE_GUID" val="2d151d5b-3c62-4e12-a27c-7d5e5ff36268"/>
</p:tagLst>
</file>

<file path=ppt/tags/tag54.xml><?xml version="1.0" encoding="utf-8"?>
<p:tagLst xmlns:a="http://schemas.openxmlformats.org/drawingml/2006/main" xmlns:r="http://schemas.openxmlformats.org/officeDocument/2006/relationships" xmlns:p="http://schemas.openxmlformats.org/presentationml/2006/main">
  <p:tag name="OFFISYNC_SLIDE_GUID" val="91e32316-15bf-476d-859c-13f255392a74"/>
</p:tagLst>
</file>

<file path=ppt/tags/tag55.xml><?xml version="1.0" encoding="utf-8"?>
<p:tagLst xmlns:a="http://schemas.openxmlformats.org/drawingml/2006/main" xmlns:r="http://schemas.openxmlformats.org/officeDocument/2006/relationships" xmlns:p="http://schemas.openxmlformats.org/presentationml/2006/main">
  <p:tag name="OFFISYNC_SLIDE_GUID" val="5f5d8085-29dd-468c-8465-4e891043d301"/>
</p:tagLst>
</file>

<file path=ppt/tags/tag56.xml><?xml version="1.0" encoding="utf-8"?>
<p:tagLst xmlns:a="http://schemas.openxmlformats.org/drawingml/2006/main" xmlns:r="http://schemas.openxmlformats.org/officeDocument/2006/relationships" xmlns:p="http://schemas.openxmlformats.org/presentationml/2006/main">
  <p:tag name="OFFISYNC_SLIDE_GUID" val="18cdb0a4-74d8-4125-a39d-13ccd7c83821"/>
</p:tagLst>
</file>

<file path=ppt/tags/tag57.xml><?xml version="1.0" encoding="utf-8"?>
<p:tagLst xmlns:a="http://schemas.openxmlformats.org/drawingml/2006/main" xmlns:r="http://schemas.openxmlformats.org/officeDocument/2006/relationships" xmlns:p="http://schemas.openxmlformats.org/presentationml/2006/main">
  <p:tag name="OFFISYNC_SLIDE_GUID" val="2bae69ad-88dd-48d5-b3c5-693ad2ab238e"/>
</p:tagLst>
</file>

<file path=ppt/tags/tag58.xml><?xml version="1.0" encoding="utf-8"?>
<p:tagLst xmlns:a="http://schemas.openxmlformats.org/drawingml/2006/main" xmlns:r="http://schemas.openxmlformats.org/officeDocument/2006/relationships" xmlns:p="http://schemas.openxmlformats.org/presentationml/2006/main">
  <p:tag name="OFFISYNC_SLIDE_GUID" val="47403deb-8f1d-4af0-851a-a547fae06f10"/>
</p:tagLst>
</file>

<file path=ppt/tags/tag59.xml><?xml version="1.0" encoding="utf-8"?>
<p:tagLst xmlns:a="http://schemas.openxmlformats.org/drawingml/2006/main" xmlns:r="http://schemas.openxmlformats.org/officeDocument/2006/relationships" xmlns:p="http://schemas.openxmlformats.org/presentationml/2006/main">
  <p:tag name="OFFISYNC_SLIDE_GUID" val="7364fffe-c54d-4a33-8152-2b994a0f70d8"/>
</p:tagLst>
</file>

<file path=ppt/tags/tag6.xml><?xml version="1.0" encoding="utf-8"?>
<p:tagLst xmlns:a="http://schemas.openxmlformats.org/drawingml/2006/main" xmlns:r="http://schemas.openxmlformats.org/officeDocument/2006/relationships" xmlns:p="http://schemas.openxmlformats.org/presentationml/2006/main">
  <p:tag name="OFFISYNC_SLIDE_GUID" val="2d9374fd-a520-40cd-b716-745f4f92c494"/>
</p:tagLst>
</file>

<file path=ppt/tags/tag60.xml><?xml version="1.0" encoding="utf-8"?>
<p:tagLst xmlns:a="http://schemas.openxmlformats.org/drawingml/2006/main" xmlns:r="http://schemas.openxmlformats.org/officeDocument/2006/relationships" xmlns:p="http://schemas.openxmlformats.org/presentationml/2006/main">
  <p:tag name="OFFISYNC_SLIDE_GUID" val="ecb6cfd4-16fb-40af-b786-f95283b595cf"/>
</p:tagLst>
</file>

<file path=ppt/tags/tag61.xml><?xml version="1.0" encoding="utf-8"?>
<p:tagLst xmlns:a="http://schemas.openxmlformats.org/drawingml/2006/main" xmlns:r="http://schemas.openxmlformats.org/officeDocument/2006/relationships" xmlns:p="http://schemas.openxmlformats.org/presentationml/2006/main">
  <p:tag name="OFFISYNC_SLIDE_GUID" val="d6b5de68-35a1-4836-9833-5ba8ee0b8815"/>
</p:tagLst>
</file>

<file path=ppt/tags/tag62.xml><?xml version="1.0" encoding="utf-8"?>
<p:tagLst xmlns:a="http://schemas.openxmlformats.org/drawingml/2006/main" xmlns:r="http://schemas.openxmlformats.org/officeDocument/2006/relationships" xmlns:p="http://schemas.openxmlformats.org/presentationml/2006/main">
  <p:tag name="OFFISYNC_SLIDE_GUID" val="d1760d1a-36d5-4f3a-812e-774866839923"/>
</p:tagLst>
</file>

<file path=ppt/tags/tag63.xml><?xml version="1.0" encoding="utf-8"?>
<p:tagLst xmlns:a="http://schemas.openxmlformats.org/drawingml/2006/main" xmlns:r="http://schemas.openxmlformats.org/officeDocument/2006/relationships" xmlns:p="http://schemas.openxmlformats.org/presentationml/2006/main">
  <p:tag name="OFFISYNC_SLIDE_GUID" val="dd841621-c756-46fc-b7e1-7815020017e5"/>
</p:tagLst>
</file>

<file path=ppt/tags/tag64.xml><?xml version="1.0" encoding="utf-8"?>
<p:tagLst xmlns:a="http://schemas.openxmlformats.org/drawingml/2006/main" xmlns:r="http://schemas.openxmlformats.org/officeDocument/2006/relationships" xmlns:p="http://schemas.openxmlformats.org/presentationml/2006/main">
  <p:tag name="OFFISYNC_SLIDE_GUID" val="be5bc04d-56a5-4644-af53-0a46c01b3e59"/>
</p:tagLst>
</file>

<file path=ppt/tags/tag65.xml><?xml version="1.0" encoding="utf-8"?>
<p:tagLst xmlns:a="http://schemas.openxmlformats.org/drawingml/2006/main" xmlns:r="http://schemas.openxmlformats.org/officeDocument/2006/relationships" xmlns:p="http://schemas.openxmlformats.org/presentationml/2006/main">
  <p:tag name="OFFISYNC_SLIDE_GUID" val="6d073b2d-da81-4990-8ec5-42014abf4eaa"/>
</p:tagLst>
</file>

<file path=ppt/tags/tag66.xml><?xml version="1.0" encoding="utf-8"?>
<p:tagLst xmlns:a="http://schemas.openxmlformats.org/drawingml/2006/main" xmlns:r="http://schemas.openxmlformats.org/officeDocument/2006/relationships" xmlns:p="http://schemas.openxmlformats.org/presentationml/2006/main">
  <p:tag name="OFFISYNC_SLIDE_GUID" val="70bccd5c-91d3-4ac7-b843-921cf81e2c1d"/>
</p:tagLst>
</file>

<file path=ppt/tags/tag67.xml><?xml version="1.0" encoding="utf-8"?>
<p:tagLst xmlns:a="http://schemas.openxmlformats.org/drawingml/2006/main" xmlns:r="http://schemas.openxmlformats.org/officeDocument/2006/relationships" xmlns:p="http://schemas.openxmlformats.org/presentationml/2006/main">
  <p:tag name="OFFISYNC_SLIDE_GUID" val="feacdc87-6192-4562-88fb-92d3fa1c79e5"/>
</p:tagLst>
</file>

<file path=ppt/tags/tag68.xml><?xml version="1.0" encoding="utf-8"?>
<p:tagLst xmlns:a="http://schemas.openxmlformats.org/drawingml/2006/main" xmlns:r="http://schemas.openxmlformats.org/officeDocument/2006/relationships" xmlns:p="http://schemas.openxmlformats.org/presentationml/2006/main">
  <p:tag name="OFFISYNC_SLIDE_GUID" val="8414930f-3e7d-4e64-814d-0de48d0cf533"/>
</p:tagLst>
</file>

<file path=ppt/tags/tag69.xml><?xml version="1.0" encoding="utf-8"?>
<p:tagLst xmlns:a="http://schemas.openxmlformats.org/drawingml/2006/main" xmlns:r="http://schemas.openxmlformats.org/officeDocument/2006/relationships" xmlns:p="http://schemas.openxmlformats.org/presentationml/2006/main">
  <p:tag name="OFFISYNC_SLIDE_GUID" val="2d0e6da8-5fe4-4711-966c-19c6890b5da2"/>
</p:tagLst>
</file>

<file path=ppt/tags/tag7.xml><?xml version="1.0" encoding="utf-8"?>
<p:tagLst xmlns:a="http://schemas.openxmlformats.org/drawingml/2006/main" xmlns:r="http://schemas.openxmlformats.org/officeDocument/2006/relationships" xmlns:p="http://schemas.openxmlformats.org/presentationml/2006/main">
  <p:tag name="OFFISYNC_SLIDE_GUID" val="8539f426-d21e-40bb-8422-bc77d9940cc5"/>
</p:tagLst>
</file>

<file path=ppt/tags/tag70.xml><?xml version="1.0" encoding="utf-8"?>
<p:tagLst xmlns:a="http://schemas.openxmlformats.org/drawingml/2006/main" xmlns:r="http://schemas.openxmlformats.org/officeDocument/2006/relationships" xmlns:p="http://schemas.openxmlformats.org/presentationml/2006/main">
  <p:tag name="OFFISYNC_SLIDE_GUID" val="663c6275-682a-4728-b243-dddc44eda5eb"/>
</p:tagLst>
</file>

<file path=ppt/tags/tag71.xml><?xml version="1.0" encoding="utf-8"?>
<p:tagLst xmlns:a="http://schemas.openxmlformats.org/drawingml/2006/main" xmlns:r="http://schemas.openxmlformats.org/officeDocument/2006/relationships" xmlns:p="http://schemas.openxmlformats.org/presentationml/2006/main">
  <p:tag name="OFFISYNC_SLIDE_GUID" val="76dcb9b8-d825-4102-83d7-3c3e7f47b8d8"/>
</p:tagLst>
</file>

<file path=ppt/tags/tag72.xml><?xml version="1.0" encoding="utf-8"?>
<p:tagLst xmlns:a="http://schemas.openxmlformats.org/drawingml/2006/main" xmlns:r="http://schemas.openxmlformats.org/officeDocument/2006/relationships" xmlns:p="http://schemas.openxmlformats.org/presentationml/2006/main">
  <p:tag name="OFFISYNC_SLIDE_GUID" val="164c7d8e-f68c-4487-8bb4-e8863438e287"/>
</p:tagLst>
</file>

<file path=ppt/tags/tag73.xml><?xml version="1.0" encoding="utf-8"?>
<p:tagLst xmlns:a="http://schemas.openxmlformats.org/drawingml/2006/main" xmlns:r="http://schemas.openxmlformats.org/officeDocument/2006/relationships" xmlns:p="http://schemas.openxmlformats.org/presentationml/2006/main">
  <p:tag name="OFFISYNC_SLIDE_GUID" val="563b8ca2-6e55-49f7-9033-ca9a7909f197"/>
</p:tagLst>
</file>

<file path=ppt/tags/tag74.xml><?xml version="1.0" encoding="utf-8"?>
<p:tagLst xmlns:a="http://schemas.openxmlformats.org/drawingml/2006/main" xmlns:r="http://schemas.openxmlformats.org/officeDocument/2006/relationships" xmlns:p="http://schemas.openxmlformats.org/presentationml/2006/main">
  <p:tag name="OFFISYNC_SLIDE_GUID" val="849e27ee-deaa-4679-b205-d72deebcccae"/>
</p:tagLst>
</file>

<file path=ppt/tags/tag75.xml><?xml version="1.0" encoding="utf-8"?>
<p:tagLst xmlns:a="http://schemas.openxmlformats.org/drawingml/2006/main" xmlns:r="http://schemas.openxmlformats.org/officeDocument/2006/relationships" xmlns:p="http://schemas.openxmlformats.org/presentationml/2006/main">
  <p:tag name="OFFISYNC_SLIDE_GUID" val="92ff6035-f03a-4207-a9d6-10ba38567633"/>
</p:tagLst>
</file>

<file path=ppt/tags/tag76.xml><?xml version="1.0" encoding="utf-8"?>
<p:tagLst xmlns:a="http://schemas.openxmlformats.org/drawingml/2006/main" xmlns:r="http://schemas.openxmlformats.org/officeDocument/2006/relationships" xmlns:p="http://schemas.openxmlformats.org/presentationml/2006/main">
  <p:tag name="OFFISYNC_SLIDE_GUID" val="70576266-60e0-4d24-bb81-6903eb73fcfa"/>
</p:tagLst>
</file>

<file path=ppt/tags/tag77.xml><?xml version="1.0" encoding="utf-8"?>
<p:tagLst xmlns:a="http://schemas.openxmlformats.org/drawingml/2006/main" xmlns:r="http://schemas.openxmlformats.org/officeDocument/2006/relationships" xmlns:p="http://schemas.openxmlformats.org/presentationml/2006/main">
  <p:tag name="OFFISYNC_SLIDE_GUID" val="8843b71e-ac35-4b8b-8968-70d8912e0edc"/>
</p:tagLst>
</file>

<file path=ppt/tags/tag78.xml><?xml version="1.0" encoding="utf-8"?>
<p:tagLst xmlns:a="http://schemas.openxmlformats.org/drawingml/2006/main" xmlns:r="http://schemas.openxmlformats.org/officeDocument/2006/relationships" xmlns:p="http://schemas.openxmlformats.org/presentationml/2006/main">
  <p:tag name="OFFISYNC_SLIDE_GUID" val="fe9ecaf7-9e9d-408c-bdbb-9926c7ec42db"/>
</p:tagLst>
</file>

<file path=ppt/tags/tag79.xml><?xml version="1.0" encoding="utf-8"?>
<p:tagLst xmlns:a="http://schemas.openxmlformats.org/drawingml/2006/main" xmlns:r="http://schemas.openxmlformats.org/officeDocument/2006/relationships" xmlns:p="http://schemas.openxmlformats.org/presentationml/2006/main">
  <p:tag name="OFFISYNC_SLIDE_GUID" val="7099c220-fea6-4eea-b4c0-eeb56ccdc0c5"/>
</p:tagLst>
</file>

<file path=ppt/tags/tag8.xml><?xml version="1.0" encoding="utf-8"?>
<p:tagLst xmlns:a="http://schemas.openxmlformats.org/drawingml/2006/main" xmlns:r="http://schemas.openxmlformats.org/officeDocument/2006/relationships" xmlns:p="http://schemas.openxmlformats.org/presentationml/2006/main">
  <p:tag name="OFFISYNC_SLIDE_GUID" val="73d85e1f-071b-410c-aa3a-14963e3f4652"/>
</p:tagLst>
</file>

<file path=ppt/tags/tag9.xml><?xml version="1.0" encoding="utf-8"?>
<p:tagLst xmlns:a="http://schemas.openxmlformats.org/drawingml/2006/main" xmlns:r="http://schemas.openxmlformats.org/officeDocument/2006/relationships" xmlns:p="http://schemas.openxmlformats.org/presentationml/2006/main">
  <p:tag name="OFFISYNC_SLIDE_GUID" val="96441e78-63e7-4833-89e6-371ec2c005c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Master - Light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RBCGEN_2014_Landscape">
  <a:themeElements>
    <a:clrScheme name="Custom 7">
      <a:dk1>
        <a:srgbClr val="0051A5"/>
      </a:dk1>
      <a:lt1>
        <a:srgbClr val="FFFFFF"/>
      </a:lt1>
      <a:dk2>
        <a:srgbClr val="000000"/>
      </a:dk2>
      <a:lt2>
        <a:srgbClr val="FFD200"/>
      </a:lt2>
      <a:accent1>
        <a:srgbClr val="B884BA"/>
      </a:accent1>
      <a:accent2>
        <a:srgbClr val="79C690"/>
      </a:accent2>
      <a:accent3>
        <a:srgbClr val="EE366F"/>
      </a:accent3>
      <a:accent4>
        <a:srgbClr val="E96D47"/>
      </a:accent4>
      <a:accent5>
        <a:srgbClr val="29A8E0"/>
      </a:accent5>
      <a:accent6>
        <a:srgbClr val="FEDF01"/>
      </a:accent6>
      <a:hlink>
        <a:srgbClr val="00B1AE"/>
      </a:hlink>
      <a:folHlink>
        <a:srgbClr val="8499A6"/>
      </a:folHlink>
    </a:clrScheme>
    <a:fontScheme name="T&amp;O Innovation">
      <a:majorFont>
        <a:latin typeface="Verdan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BF0F5"/>
        </a:solidFill>
        <a:ln w="9525" algn="ctr">
          <a:solidFill>
            <a:srgbClr val="EBF0F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wrap="none" anchor="ctr"/>
      <a:lstStyle>
        <a:defPPr>
          <a:defRPr sz="1000" dirty="0" err="1" smtClean="0">
            <a:solidFill>
              <a:srgbClr val="003263"/>
            </a:solidFill>
          </a:defRPr>
        </a:defPPr>
      </a:lstStyle>
    </a:spDef>
    <a:lnDef>
      <a:spPr bwMode="auto">
        <a:solidFill>
          <a:srgbClr val="EBF0F5"/>
        </a:solidFill>
        <a:ln w="9525"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defRPr dirty="0"/>
        </a:defPPr>
      </a:lstStyle>
    </a:txDef>
  </a:objectDefaults>
  <a:extraClrSchemeLst>
    <a:extraClrScheme>
      <a:clrScheme name="RBCCM_2014_Landscape 1">
        <a:dk1>
          <a:srgbClr val="000000"/>
        </a:dk1>
        <a:lt1>
          <a:srgbClr val="FFFFFF"/>
        </a:lt1>
        <a:dk2>
          <a:srgbClr val="003263"/>
        </a:dk2>
        <a:lt2>
          <a:srgbClr val="FFD200"/>
        </a:lt2>
        <a:accent1>
          <a:srgbClr val="0060A9"/>
        </a:accent1>
        <a:accent2>
          <a:srgbClr val="6AADE4"/>
        </a:accent2>
        <a:accent3>
          <a:srgbClr val="FFFFFF"/>
        </a:accent3>
        <a:accent4>
          <a:srgbClr val="000000"/>
        </a:accent4>
        <a:accent5>
          <a:srgbClr val="AAB6D1"/>
        </a:accent5>
        <a:accent6>
          <a:srgbClr val="5F9CCF"/>
        </a:accent6>
        <a:hlink>
          <a:srgbClr val="6F6E6F"/>
        </a:hlink>
        <a:folHlink>
          <a:srgbClr val="8499A6"/>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Titl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2_Master PPT">
  <a:themeElements>
    <a:clrScheme name="WMTS Rebranding?">
      <a:dk1>
        <a:srgbClr val="002567"/>
      </a:dk1>
      <a:lt1>
        <a:sysClr val="window" lastClr="FFFFFF"/>
      </a:lt1>
      <a:dk2>
        <a:srgbClr val="0D53A4"/>
      </a:dk2>
      <a:lt2>
        <a:srgbClr val="C5E4F7"/>
      </a:lt2>
      <a:accent1>
        <a:srgbClr val="1F6CB5"/>
      </a:accent1>
      <a:accent2>
        <a:srgbClr val="76B0E0"/>
      </a:accent2>
      <a:accent3>
        <a:srgbClr val="FAA31A"/>
      </a:accent3>
      <a:accent4>
        <a:srgbClr val="68C0EC"/>
      </a:accent4>
      <a:accent5>
        <a:srgbClr val="FBD342"/>
      </a:accent5>
      <a:accent6>
        <a:srgbClr val="005DAB"/>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spcAft>
            <a:spcPts val="1200"/>
          </a:spcAft>
          <a:defRPr dirty="0"/>
        </a:defPPr>
      </a:lstStyle>
    </a:spDef>
    <a:lnDef>
      <a:spPr>
        <a:ln w="6350">
          <a:solidFill>
            <a:srgbClr val="87AFBF"/>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spcAft>
            <a:spcPts val="1200"/>
          </a:spcAft>
          <a:defRPr dirty="0"/>
        </a:defPPr>
      </a:lstStyle>
    </a:txDef>
  </a:objectDefaults>
  <a:extraClrSchemeLst/>
  <a:extLst>
    <a:ext uri="{05A4C25C-085E-4340-85A3-A5531E510DB2}">
      <thm15:themeFamily xmlns:thm15="http://schemas.microsoft.com/office/thememl/2012/main" name="PowerPoint_Template_2015d" id="{F6E0DD43-18B0-48DE-B8FB-514BD942DF70}" vid="{AB15BB1A-85B4-4ABB-8229-022340B29136}"/>
    </a:ext>
  </a:extLst>
</a:theme>
</file>

<file path=ppt/theme/theme18.xml><?xml version="1.0" encoding="utf-8"?>
<a:theme xmlns:a="http://schemas.openxmlformats.org/drawingml/2006/main" name="82_Custom Design">
  <a:themeElements>
    <a:clrScheme name="Custom 2">
      <a:dk1>
        <a:srgbClr val="000000"/>
      </a:dk1>
      <a:lt1>
        <a:srgbClr val="FFFFFF"/>
      </a:lt1>
      <a:dk2>
        <a:srgbClr val="4D4D4D"/>
      </a:dk2>
      <a:lt2>
        <a:srgbClr val="EAEAEA"/>
      </a:lt2>
      <a:accent1>
        <a:srgbClr val="0B3D92"/>
      </a:accent1>
      <a:accent2>
        <a:srgbClr val="5D87CB"/>
      </a:accent2>
      <a:accent3>
        <a:srgbClr val="FFFFFF"/>
      </a:accent3>
      <a:accent4>
        <a:srgbClr val="000000"/>
      </a:accent4>
      <a:accent5>
        <a:srgbClr val="AAAFC7"/>
      </a:accent5>
      <a:accent6>
        <a:srgbClr val="537AB8"/>
      </a:accent6>
      <a:hlink>
        <a:srgbClr val="0000FF"/>
      </a:hlink>
      <a:folHlink>
        <a:srgbClr val="BBB5D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2_RBCGEN_2014_Landscape">
  <a:themeElements>
    <a:clrScheme name="Custom 7">
      <a:dk1>
        <a:srgbClr val="0051A5"/>
      </a:dk1>
      <a:lt1>
        <a:srgbClr val="FFFFFF"/>
      </a:lt1>
      <a:dk2>
        <a:srgbClr val="000000"/>
      </a:dk2>
      <a:lt2>
        <a:srgbClr val="FFD200"/>
      </a:lt2>
      <a:accent1>
        <a:srgbClr val="B884BA"/>
      </a:accent1>
      <a:accent2>
        <a:srgbClr val="79C690"/>
      </a:accent2>
      <a:accent3>
        <a:srgbClr val="EE366F"/>
      </a:accent3>
      <a:accent4>
        <a:srgbClr val="E96D47"/>
      </a:accent4>
      <a:accent5>
        <a:srgbClr val="29A8E0"/>
      </a:accent5>
      <a:accent6>
        <a:srgbClr val="FEDF01"/>
      </a:accent6>
      <a:hlink>
        <a:srgbClr val="00B1AE"/>
      </a:hlink>
      <a:folHlink>
        <a:srgbClr val="8499A6"/>
      </a:folHlink>
    </a:clrScheme>
    <a:fontScheme name="T&amp;O Innovation">
      <a:majorFont>
        <a:latin typeface="Verdan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BF0F5"/>
        </a:solidFill>
        <a:ln w="9525" algn="ctr">
          <a:solidFill>
            <a:srgbClr val="EBF0F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wrap="none" anchor="ctr"/>
      <a:lstStyle>
        <a:defPPr>
          <a:defRPr sz="1000" dirty="0" err="1" smtClean="0">
            <a:solidFill>
              <a:srgbClr val="003263"/>
            </a:solidFill>
          </a:defRPr>
        </a:defPPr>
      </a:lstStyle>
    </a:spDef>
    <a:lnDef>
      <a:spPr bwMode="auto">
        <a:solidFill>
          <a:srgbClr val="EBF0F5"/>
        </a:solidFill>
        <a:ln w="9525"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defRPr dirty="0"/>
        </a:defPPr>
      </a:lstStyle>
    </a:txDef>
  </a:objectDefaults>
  <a:extraClrSchemeLst>
    <a:extraClrScheme>
      <a:clrScheme name="RBCCM_2014_Landscape 1">
        <a:dk1>
          <a:srgbClr val="000000"/>
        </a:dk1>
        <a:lt1>
          <a:srgbClr val="FFFFFF"/>
        </a:lt1>
        <a:dk2>
          <a:srgbClr val="003263"/>
        </a:dk2>
        <a:lt2>
          <a:srgbClr val="FFD200"/>
        </a:lt2>
        <a:accent1>
          <a:srgbClr val="0060A9"/>
        </a:accent1>
        <a:accent2>
          <a:srgbClr val="6AADE4"/>
        </a:accent2>
        <a:accent3>
          <a:srgbClr val="FFFFFF"/>
        </a:accent3>
        <a:accent4>
          <a:srgbClr val="000000"/>
        </a:accent4>
        <a:accent5>
          <a:srgbClr val="AAB6D1"/>
        </a:accent5>
        <a:accent6>
          <a:srgbClr val="5F9CCF"/>
        </a:accent6>
        <a:hlink>
          <a:srgbClr val="6F6E6F"/>
        </a:hlink>
        <a:folHlink>
          <a:srgbClr val="8499A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81_Custom Design">
  <a:themeElements>
    <a:clrScheme name="Custom 2">
      <a:dk1>
        <a:srgbClr val="000000"/>
      </a:dk1>
      <a:lt1>
        <a:srgbClr val="FFFFFF"/>
      </a:lt1>
      <a:dk2>
        <a:srgbClr val="4D4D4D"/>
      </a:dk2>
      <a:lt2>
        <a:srgbClr val="EAEAEA"/>
      </a:lt2>
      <a:accent1>
        <a:srgbClr val="0B3D92"/>
      </a:accent1>
      <a:accent2>
        <a:srgbClr val="5D87CB"/>
      </a:accent2>
      <a:accent3>
        <a:srgbClr val="FFFFFF"/>
      </a:accent3>
      <a:accent4>
        <a:srgbClr val="000000"/>
      </a:accent4>
      <a:accent5>
        <a:srgbClr val="AAAFC7"/>
      </a:accent5>
      <a:accent6>
        <a:srgbClr val="537AB8"/>
      </a:accent6>
      <a:hlink>
        <a:srgbClr val="0000FF"/>
      </a:hlink>
      <a:folHlink>
        <a:srgbClr val="BBB5D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3_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u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RBCGEN_2014_Landscape">
  <a:themeElements>
    <a:clrScheme name="Custom 7">
      <a:dk1>
        <a:srgbClr val="0051A5"/>
      </a:dk1>
      <a:lt1>
        <a:srgbClr val="FFFFFF"/>
      </a:lt1>
      <a:dk2>
        <a:srgbClr val="000000"/>
      </a:dk2>
      <a:lt2>
        <a:srgbClr val="FFD200"/>
      </a:lt2>
      <a:accent1>
        <a:srgbClr val="B884BA"/>
      </a:accent1>
      <a:accent2>
        <a:srgbClr val="79C690"/>
      </a:accent2>
      <a:accent3>
        <a:srgbClr val="EE366F"/>
      </a:accent3>
      <a:accent4>
        <a:srgbClr val="E96D47"/>
      </a:accent4>
      <a:accent5>
        <a:srgbClr val="29A8E0"/>
      </a:accent5>
      <a:accent6>
        <a:srgbClr val="FEDF01"/>
      </a:accent6>
      <a:hlink>
        <a:srgbClr val="00B1AE"/>
      </a:hlink>
      <a:folHlink>
        <a:srgbClr val="8499A6"/>
      </a:folHlink>
    </a:clrScheme>
    <a:fontScheme name="T&amp;O Innovation">
      <a:majorFont>
        <a:latin typeface="Verdan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BF0F5"/>
        </a:solidFill>
        <a:ln w="9525" algn="ctr">
          <a:solidFill>
            <a:srgbClr val="EBF0F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wrap="none" anchor="ctr"/>
      <a:lstStyle>
        <a:defPPr>
          <a:defRPr sz="1000" dirty="0" err="1" smtClean="0">
            <a:solidFill>
              <a:srgbClr val="003263"/>
            </a:solidFill>
          </a:defRPr>
        </a:defPPr>
      </a:lstStyle>
    </a:spDef>
    <a:lnDef>
      <a:spPr bwMode="auto">
        <a:solidFill>
          <a:srgbClr val="EBF0F5"/>
        </a:solidFill>
        <a:ln w="9525"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defRPr dirty="0"/>
        </a:defPPr>
      </a:lstStyle>
    </a:txDef>
  </a:objectDefaults>
  <a:extraClrSchemeLst>
    <a:extraClrScheme>
      <a:clrScheme name="RBCCM_2014_Landscape 1">
        <a:dk1>
          <a:srgbClr val="000000"/>
        </a:dk1>
        <a:lt1>
          <a:srgbClr val="FFFFFF"/>
        </a:lt1>
        <a:dk2>
          <a:srgbClr val="003263"/>
        </a:dk2>
        <a:lt2>
          <a:srgbClr val="FFD200"/>
        </a:lt2>
        <a:accent1>
          <a:srgbClr val="0060A9"/>
        </a:accent1>
        <a:accent2>
          <a:srgbClr val="6AADE4"/>
        </a:accent2>
        <a:accent3>
          <a:srgbClr val="FFFFFF"/>
        </a:accent3>
        <a:accent4>
          <a:srgbClr val="000000"/>
        </a:accent4>
        <a:accent5>
          <a:srgbClr val="AAB6D1"/>
        </a:accent5>
        <a:accent6>
          <a:srgbClr val="5F9CCF"/>
        </a:accent6>
        <a:hlink>
          <a:srgbClr val="6F6E6F"/>
        </a:hlink>
        <a:folHlink>
          <a:srgbClr val="8499A6"/>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FDE1CF99F44F4CAE1DE632050554D3" ma:contentTypeVersion="1" ma:contentTypeDescription="Create a new document." ma:contentTypeScope="" ma:versionID="d0e82b7c8ed4c5b8dc4cc41b4e36c9c3">
  <xsd:schema xmlns:xsd="http://www.w3.org/2001/XMLSchema" xmlns:xs="http://www.w3.org/2001/XMLSchema" xmlns:p="http://schemas.microsoft.com/office/2006/metadata/properties" xmlns:ns2="http://schemas.microsoft.com/sharepoint/v4" targetNamespace="http://schemas.microsoft.com/office/2006/metadata/properties" ma:root="true" ma:fieldsID="167afc7dba9a593ec69834788605451a" ns2:_="">
    <xsd:import namespace="http://schemas.microsoft.com/sharepoint/v4"/>
    <xsd:element name="properties">
      <xsd:complexType>
        <xsd:sequence>
          <xsd:element name="documentManagement">
            <xsd:complexType>
              <xsd:all>
                <xsd:element ref="ns2: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documentManagement>
</p:properties>
</file>

<file path=customXml/itemProps1.xml><?xml version="1.0" encoding="utf-8"?>
<ds:datastoreItem xmlns:ds="http://schemas.openxmlformats.org/officeDocument/2006/customXml" ds:itemID="{93F2AB2D-9788-4B81-9120-A08CEEC1DD9A}"/>
</file>

<file path=customXml/itemProps2.xml><?xml version="1.0" encoding="utf-8"?>
<ds:datastoreItem xmlns:ds="http://schemas.openxmlformats.org/officeDocument/2006/customXml" ds:itemID="{63063EF0-A426-43B1-87F2-289783FCBC44}"/>
</file>

<file path=customXml/itemProps3.xml><?xml version="1.0" encoding="utf-8"?>
<ds:datastoreItem xmlns:ds="http://schemas.openxmlformats.org/officeDocument/2006/customXml" ds:itemID="{AA7EF379-FB4E-4174-AA51-2627E2A83DFD}"/>
</file>

<file path=docProps/app.xml><?xml version="1.0" encoding="utf-8"?>
<Properties xmlns="http://schemas.openxmlformats.org/officeDocument/2006/extended-properties" xmlns:vt="http://schemas.openxmlformats.org/officeDocument/2006/docPropsVTypes">
  <TotalTime>13872</TotalTime>
  <Words>17175</Words>
  <Application>Microsoft Office PowerPoint</Application>
  <PresentationFormat>Widescreen</PresentationFormat>
  <Paragraphs>3965</Paragraphs>
  <Slides>75</Slides>
  <Notes>56</Notes>
  <HiddenSlides>0</HiddenSlides>
  <MMClips>0</MMClips>
  <ScaleCrop>false</ScaleCrop>
  <HeadingPairs>
    <vt:vector size="10" baseType="variant">
      <vt:variant>
        <vt:lpstr>Fonts Used</vt:lpstr>
      </vt:variant>
      <vt:variant>
        <vt:i4>20</vt:i4>
      </vt:variant>
      <vt:variant>
        <vt:lpstr>Theme</vt:lpstr>
      </vt:variant>
      <vt:variant>
        <vt:i4>21</vt:i4>
      </vt:variant>
      <vt:variant>
        <vt:lpstr>Links</vt:lpstr>
      </vt:variant>
      <vt:variant>
        <vt:i4>5</vt:i4>
      </vt:variant>
      <vt:variant>
        <vt:lpstr>Embedded OLE Servers</vt:lpstr>
      </vt:variant>
      <vt:variant>
        <vt:i4>3</vt:i4>
      </vt:variant>
      <vt:variant>
        <vt:lpstr>Slide Titles</vt:lpstr>
      </vt:variant>
      <vt:variant>
        <vt:i4>75</vt:i4>
      </vt:variant>
    </vt:vector>
  </HeadingPairs>
  <TitlesOfParts>
    <vt:vector size="124" baseType="lpstr">
      <vt:lpstr>Aharoni</vt:lpstr>
      <vt:lpstr>Arial</vt:lpstr>
      <vt:lpstr>Arial Narrow</vt:lpstr>
      <vt:lpstr>Calibri</vt:lpstr>
      <vt:lpstr>Calibri Light</vt:lpstr>
      <vt:lpstr>Century Gothic</vt:lpstr>
      <vt:lpstr>Courier New</vt:lpstr>
      <vt:lpstr>Fira Sans Heavy</vt:lpstr>
      <vt:lpstr>Geneva</vt:lpstr>
      <vt:lpstr>Mangal</vt:lpstr>
      <vt:lpstr>Myriad Pro</vt:lpstr>
      <vt:lpstr>Segoe UI</vt:lpstr>
      <vt:lpstr>Segoe UI Semilight</vt:lpstr>
      <vt:lpstr>Source Sans Pro Light</vt:lpstr>
      <vt:lpstr>Symbol</vt:lpstr>
      <vt:lpstr>Tahoma</vt:lpstr>
      <vt:lpstr>Times New Roman</vt:lpstr>
      <vt:lpstr>Trebuchet MS</vt:lpstr>
      <vt:lpstr>Verdana</vt:lpstr>
      <vt:lpstr>Wingdings</vt:lpstr>
      <vt:lpstr>Office Theme</vt:lpstr>
      <vt:lpstr>81_Custom Design</vt:lpstr>
      <vt:lpstr>Title</vt:lpstr>
      <vt:lpstr>Blank</vt:lpstr>
      <vt:lpstr>Sub</vt:lpstr>
      <vt:lpstr>2_Office Theme</vt:lpstr>
      <vt:lpstr>RBCGEN_2014_Landscape</vt:lpstr>
      <vt:lpstr>1_Office Theme</vt:lpstr>
      <vt:lpstr>1_TITLE</vt:lpstr>
      <vt:lpstr>2_Custom Design</vt:lpstr>
      <vt:lpstr>3_Custom Design</vt:lpstr>
      <vt:lpstr>Master - Light Theme</vt:lpstr>
      <vt:lpstr>3_Office Theme</vt:lpstr>
      <vt:lpstr>1_RBCGEN_2014_Landscape</vt:lpstr>
      <vt:lpstr>2_Title</vt:lpstr>
      <vt:lpstr>4_Custom Design</vt:lpstr>
      <vt:lpstr>2_Master PPT</vt:lpstr>
      <vt:lpstr>82_Custom Design</vt:lpstr>
      <vt:lpstr>2_RBCGEN_2014_Landscape</vt:lpstr>
      <vt:lpstr>3_TITLE</vt:lpstr>
      <vt:lpstr>5_Custom Design</vt:lpstr>
      <vt:lpstr>C:\Users\orap696\Desktop\Book3!Sheet2!R21C1:R38C5</vt:lpstr>
      <vt:lpstr>C:\Users\orap696\Documents\2018 planning\ICI\ICI Data.xlsx!SLT!R1C6:R12C9</vt:lpstr>
      <vt:lpstr>C:\Users\orap696\Documents\2018 planning\ICI\ICI Data 09.05.xlsx!Sheet4!R1C1:R11C3</vt:lpstr>
      <vt:lpstr>C:\Users\orap696\Documents\2018 planning\ICI\ICI Data 09.05.xlsx!Sheet1!R5C7:R15C10</vt:lpstr>
      <vt:lpstr>C:\Users\orap696\Documents\2018 planning\ICI\ICI Data 09.05.xlsx!Sheet5!R1C1:R9C4</vt:lpstr>
      <vt:lpstr>think-cell Slide</vt:lpstr>
      <vt:lpstr>Worksheet</vt:lpstr>
      <vt:lpstr>Microsoft Excel Worksheet</vt:lpstr>
      <vt:lpstr>2019 Initiatives, Capacity, Impact</vt:lpstr>
      <vt:lpstr>PowerPoint Presentation</vt:lpstr>
      <vt:lpstr>PowerPoint Presentation</vt:lpstr>
      <vt:lpstr>PowerPoint Presentation</vt:lpstr>
      <vt:lpstr>Opportunities for Synergies and Collaboration</vt:lpstr>
      <vt:lpstr>PowerPoint Presentation</vt:lpstr>
      <vt:lpstr>PowerPoint Presentation</vt:lpstr>
      <vt:lpstr>PowerPoint Presentation</vt:lpstr>
      <vt:lpstr>PowerPoint Presentation</vt:lpstr>
      <vt:lpstr>PowerPoint Presentation</vt:lpstr>
      <vt:lpstr>PowerPoint Presentation</vt:lpstr>
      <vt:lpstr>2018 to 2019 Investment Category Comparison</vt:lpstr>
      <vt:lpstr>2018 to 2019 Investment Category Comparison</vt:lpstr>
      <vt:lpstr>PowerPoint Presentation</vt:lpstr>
      <vt:lpstr>PowerPoint Presentation</vt:lpstr>
      <vt:lpstr>PowerPoint Presentation</vt:lpstr>
      <vt:lpstr>PowerPoint Presentation</vt:lpstr>
      <vt:lpstr>DNA 2019 ICI</vt:lpstr>
      <vt:lpstr>PowerPoint Presentation</vt:lpstr>
      <vt:lpstr>Summary</vt:lpstr>
      <vt:lpstr>Run the Bank</vt:lpstr>
      <vt:lpstr>New Capabilities</vt:lpstr>
      <vt:lpstr>New Capabilities (continued)</vt:lpstr>
      <vt:lpstr>Major Projects</vt:lpstr>
      <vt:lpstr>PowerPoint Presentation</vt:lpstr>
      <vt:lpstr>2019 ICI –  Map to Plan</vt:lpstr>
      <vt:lpstr>PowerPoint Presentation</vt:lpstr>
      <vt:lpstr>2019 Initiatives, Capacity, Impact</vt:lpstr>
      <vt:lpstr>DevOps Development – Build new capability, drive adoption</vt:lpstr>
      <vt:lpstr>DevOps Services –  Run development software for the Enterprise</vt:lpstr>
      <vt:lpstr>Enterprise Software Expense</vt:lpstr>
      <vt:lpstr>PowerPoint Presentation</vt:lpstr>
      <vt:lpstr>PowerPoint Presentation</vt:lpstr>
      <vt:lpstr>Agile CoE</vt:lpstr>
      <vt:lpstr>Automation Solutions Engineering</vt:lpstr>
      <vt:lpstr>Process Automation – RPA / NGO Technology Hub</vt:lpstr>
      <vt:lpstr>ICI 2019</vt:lpstr>
      <vt:lpstr>ICI Summary</vt:lpstr>
      <vt:lpstr>ICI Detail – 2019 Initiatives by Team</vt:lpstr>
      <vt:lpstr>ICI Detail – 2019 Initiatives by Team</vt:lpstr>
      <vt:lpstr>ICI Detail – 2019 Initiatives by Team</vt:lpstr>
      <vt:lpstr>ICI Detail – 2019 Initiatives by Team</vt:lpstr>
      <vt:lpstr>ICI Detail – 2019 Initiatives by Team</vt:lpstr>
      <vt:lpstr>ICI Detail – 2019 Initiatives by Team</vt:lpstr>
      <vt:lpstr>ICI Detail – 2019 Initiatives by Team</vt:lpstr>
      <vt:lpstr>ICI Detail – 2019 Initiatives by Team</vt:lpstr>
      <vt:lpstr> T&amp;O Innovation: ICI</vt:lpstr>
      <vt:lpstr>T&amp;O Innovation: Proposed Team Capacity – FY2019 </vt:lpstr>
      <vt:lpstr>T&amp;O Innovation</vt:lpstr>
      <vt:lpstr>Appendix</vt:lpstr>
      <vt:lpstr>T&amp;O Innovation</vt:lpstr>
      <vt:lpstr>T&amp;O Innovation</vt:lpstr>
      <vt:lpstr>T&amp;O Innovation</vt:lpstr>
      <vt:lpstr>T&amp;O Innovation</vt:lpstr>
      <vt:lpstr>T&amp;O Innovation</vt:lpstr>
      <vt:lpstr>Cloud ICI</vt:lpstr>
      <vt:lpstr>Summary</vt:lpstr>
      <vt:lpstr>Summary – A Different Perspective</vt:lpstr>
      <vt:lpstr>Cloud Initiatives, Cost &amp; Impact</vt:lpstr>
      <vt:lpstr>Cloud Initiatives, Cost &amp; Impact</vt:lpstr>
      <vt:lpstr>Cloud Initiatives, Cost &amp; Impact</vt:lpstr>
      <vt:lpstr>Cloud Initiatives, Cost &amp; Impact</vt:lpstr>
      <vt:lpstr>Cloud Initiatives, Cost &amp; Impact</vt:lpstr>
      <vt:lpstr>Private Cloud PAR Funding | Developer Plane</vt:lpstr>
      <vt:lpstr>Private Cloud PAR Funding | Control &amp; Operational Plane</vt:lpstr>
      <vt:lpstr>Public Cloud PAR Funding | Developer Plane</vt:lpstr>
      <vt:lpstr>Public Cloud PAR Funding | Control Plane</vt:lpstr>
      <vt:lpstr>Public Cloud PAR Funding | Operations Plane</vt:lpstr>
      <vt:lpstr>PowerPoint Presentation</vt:lpstr>
      <vt:lpstr>Quality Engineering (QE)  - ICI Summary </vt:lpstr>
      <vt:lpstr>Initiative 1:  Environment</vt:lpstr>
      <vt:lpstr>Initiative 2:  Data</vt:lpstr>
      <vt:lpstr>Initiative 3:  Products &amp; Tooling</vt:lpstr>
      <vt:lpstr>Initiative 4:  Practice &amp; Enablement</vt:lpstr>
      <vt:lpstr>5. Enterprise Software – Licenses &amp; Tools</vt:lpstr>
    </vt:vector>
  </TitlesOfParts>
  <Company>RBC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Patel, Pranav</dc:creator>
  <cp:keywords>Unclassified</cp:keywords>
  <cp:lastModifiedBy>Loge, Brent</cp:lastModifiedBy>
  <cp:revision>107</cp:revision>
  <cp:lastPrinted>2018-08-07T18:26:46Z</cp:lastPrinted>
  <dcterms:created xsi:type="dcterms:W3CDTF">2018-08-03T19:56:49Z</dcterms:created>
  <dcterms:modified xsi:type="dcterms:W3CDTF">2018-10-08T16:23:38Z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80ed8161-b5ca-455e-a033-d3e3291a2a1c</vt:lpwstr>
  </property>
  <property fmtid="{D5CDD505-2E9C-101B-9397-08002B2CF9AE}" pid="3" name="Offisync_UniqueId">
    <vt:lpwstr>843440</vt:lpwstr>
  </property>
  <property fmtid="{D5CDD505-2E9C-101B-9397-08002B2CF9AE}" pid="4" name="Offisync_ServerID">
    <vt:lpwstr>cdc100c7-7efa-45d5-a49a-123da217dafd</vt:lpwstr>
  </property>
  <property fmtid="{D5CDD505-2E9C-101B-9397-08002B2CF9AE}" pid="5" name="Offisync_UpdateToken">
    <vt:lpwstr>23</vt:lpwstr>
  </property>
  <property fmtid="{D5CDD505-2E9C-101B-9397-08002B2CF9AE}" pid="6" name="Jive_LatestUserAccountName">
    <vt:lpwstr>310615968</vt:lpwstr>
  </property>
  <property fmtid="{D5CDD505-2E9C-101B-9397-08002B2CF9AE}" pid="7" name="Offisync_ProviderInitializationData">
    <vt:lpwstr>https://connect.fg.rbc.com</vt:lpwstr>
  </property>
  <property fmtid="{D5CDD505-2E9C-101B-9397-08002B2CF9AE}" pid="8" name="Jive_VersionGuid">
    <vt:lpwstr>cea3f73723814364b7e1058cb2ec4b1f</vt:lpwstr>
  </property>
  <property fmtid="{D5CDD505-2E9C-101B-9397-08002B2CF9AE}" pid="9" name="Jive_PrevVersionNumber">
    <vt:lpwstr/>
  </property>
  <property fmtid="{D5CDD505-2E9C-101B-9397-08002B2CF9AE}" pid="10" name="Jive_VersionGuid_v2.5">
    <vt:lpwstr/>
  </property>
  <property fmtid="{D5CDD505-2E9C-101B-9397-08002B2CF9AE}" pid="11" name="Jive_LatestFileFullName">
    <vt:lpwstr/>
  </property>
  <property fmtid="{D5CDD505-2E9C-101B-9397-08002B2CF9AE}" pid="12" name="Jive_ModifiedButNotPublished">
    <vt:lpwstr>True</vt:lpwstr>
  </property>
  <property fmtid="{D5CDD505-2E9C-101B-9397-08002B2CF9AE}" pid="13" name="Classification">
    <vt:lpwstr>Null</vt:lpwstr>
  </property>
  <property fmtid="{D5CDD505-2E9C-101B-9397-08002B2CF9AE}" pid="14" name="ContentTypeId">
    <vt:lpwstr>0x010100E0FDE1CF99F44F4CAE1DE632050554D3</vt:lpwstr>
  </property>
</Properties>
</file>